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charts/chart1.xml" ContentType="application/vnd.openxmlformats-officedocument.drawingml.chart+xml"/>
  <Override PartName="/ppt/notesSlides/notesSlide5.xml" ContentType="application/vnd.openxmlformats-officedocument.presentationml.notesSlide+xml"/>
  <Override PartName="/ppt/notesSlides/notesSlide6.xml" ContentType="application/vnd.openxmlformats-officedocument.presentationml.notesSlide+xml"/>
  <Override PartName="/ppt/charts/chart2.xml" ContentType="application/vnd.openxmlformats-officedocument.drawingml.chart+xml"/>
  <Override PartName="/ppt/notesSlides/notesSlide7.xml" ContentType="application/vnd.openxmlformats-officedocument.presentationml.notesSlide+xml"/>
  <Override PartName="/ppt/notesSlides/notesSlide8.xml" ContentType="application/vnd.openxmlformats-officedocument.presentationml.notesSlide+xml"/>
  <Override PartName="/ppt/charts/chart3.xml" ContentType="application/vnd.openxmlformats-officedocument.drawingml.chart+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harts/chart4.xml" ContentType="application/vnd.openxmlformats-officedocument.drawingml.chart+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charts/chart5.xml" ContentType="application/vnd.openxmlformats-officedocument.drawingml.char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rts/chart6.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7.xml" ContentType="application/vnd.openxmlformats-officedocument.drawingml.chart+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charts/chart8.xml" ContentType="application/vnd.openxmlformats-officedocument.drawingml.chart+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charts/chart9.xml" ContentType="application/vnd.openxmlformats-officedocument.drawingml.chart+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2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91" d="100"/>
          <a:sy n="91" d="100"/>
        </p:scale>
        <p:origin x="2252" y="4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lineChart>
        <c:grouping val="standard"/>
        <c:varyColors val="0"/>
        <c:ser>
          <c:idx val="0"/>
          <c:order val="0"/>
          <c:tx>
            <c:strRef>
              <c:f>Sheet1!$B$1</c:f>
              <c:strCache>
                <c:ptCount val="1"/>
                <c:pt idx="0">
                  <c:v>Installierte Leistung (GW)</c:v>
                </c:pt>
              </c:strCache>
            </c:strRef>
          </c:tx>
          <c:spPr>
            <a:ln w="31750">
              <a:solidFill>
                <a:srgbClr val="2E75B6"/>
              </a:solidFill>
            </a:ln>
          </c:spPr>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2024</c:v>
                </c:pt>
                <c:pt idx="1">
                  <c:v>2025</c:v>
                </c:pt>
                <c:pt idx="2">
                  <c:v>2026e</c:v>
                </c:pt>
              </c:strCache>
            </c:strRef>
          </c:cat>
          <c:val>
            <c:numRef>
              <c:f>Sheet1!$B$2:$B$4</c:f>
              <c:numCache>
                <c:formatCode>General</c:formatCode>
                <c:ptCount val="3"/>
                <c:pt idx="0">
                  <c:v>156.19999999999999</c:v>
                </c:pt>
                <c:pt idx="1">
                  <c:v>178.4</c:v>
                </c:pt>
                <c:pt idx="2">
                  <c:v>201.5</c:v>
                </c:pt>
              </c:numCache>
            </c:numRef>
          </c:val>
          <c:smooth val="0"/>
          <c:extLst>
            <c:ext xmlns:c16="http://schemas.microsoft.com/office/drawing/2014/chart" uri="{C3380CC4-5D6E-409C-BE32-E72D297353CC}">
              <c16:uniqueId val="{00000000-A7F5-482C-92F6-C6727CAF2639}"/>
            </c:ext>
          </c:extLst>
        </c:ser>
        <c:dLbls>
          <c:showLegendKey val="0"/>
          <c:showVal val="0"/>
          <c:showCatName val="0"/>
          <c:showSerName val="0"/>
          <c:showPercent val="0"/>
          <c:showBubbleSize val="0"/>
        </c:dLbls>
        <c:marker val="1"/>
        <c:smooth val="0"/>
        <c:axId val="2118791784"/>
        <c:axId val="2140495176"/>
      </c:lineChart>
      <c:catAx>
        <c:axId val="2118791784"/>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40495176"/>
        <c:crosses val="autoZero"/>
        <c:auto val="1"/>
        <c:lblAlgn val="ctr"/>
        <c:lblOffset val="100"/>
        <c:noMultiLvlLbl val="0"/>
      </c:catAx>
      <c:valAx>
        <c:axId val="2140495176"/>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118791784"/>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0"/>
  </c:chart>
  <c:txPr>
    <a:bodyPr/>
    <a:lstStyle/>
    <a:p>
      <a:pPr>
        <a:defRPr sz="1800"/>
      </a:pPr>
      <a:endParaRPr lang="en-US"/>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Zubau 2025 (MW)</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Schleswig-Holstein</c:v>
                </c:pt>
                <c:pt idx="1">
                  <c:v>Niedersachsen</c:v>
                </c:pt>
                <c:pt idx="2">
                  <c:v>NRW</c:v>
                </c:pt>
                <c:pt idx="3">
                  <c:v>Brandenburg</c:v>
                </c:pt>
                <c:pt idx="4">
                  <c:v>Sachsen-Anhalt</c:v>
                </c:pt>
                <c:pt idx="5">
                  <c:v>Mecklenburg-Vorpommern</c:v>
                </c:pt>
                <c:pt idx="6">
                  <c:v>Übrige</c:v>
                </c:pt>
              </c:strCache>
            </c:strRef>
          </c:cat>
          <c:val>
            <c:numRef>
              <c:f>Sheet1!$B$2:$B$8</c:f>
              <c:numCache>
                <c:formatCode>General</c:formatCode>
                <c:ptCount val="7"/>
                <c:pt idx="0">
                  <c:v>1840</c:v>
                </c:pt>
                <c:pt idx="1">
                  <c:v>2350</c:v>
                </c:pt>
                <c:pt idx="2">
                  <c:v>1290</c:v>
                </c:pt>
                <c:pt idx="3">
                  <c:v>1180</c:v>
                </c:pt>
                <c:pt idx="4">
                  <c:v>680</c:v>
                </c:pt>
                <c:pt idx="5">
                  <c:v>520</c:v>
                </c:pt>
                <c:pt idx="6">
                  <c:v>840</c:v>
                </c:pt>
              </c:numCache>
            </c:numRef>
          </c:val>
          <c:extLst>
            <c:ext xmlns:c16="http://schemas.microsoft.com/office/drawing/2014/chart" uri="{C3380CC4-5D6E-409C-BE32-E72D297353CC}">
              <c16:uniqueId val="{00000000-C031-4AA5-8BC3-A122577B327E}"/>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Anteil am Zubau (%)</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Freifläche (&lt;1 MWp)</c:v>
                </c:pt>
                <c:pt idx="1">
                  <c:v>Freifläche (1-10 MWp)</c:v>
                </c:pt>
                <c:pt idx="2">
                  <c:v>Freifläche (&gt;10 MWp)</c:v>
                </c:pt>
                <c:pt idx="3">
                  <c:v>Dach Gewerbe (&gt;100 kWp)</c:v>
                </c:pt>
                <c:pt idx="4">
                  <c:v>Dach Gewerbe (&lt;100 kWp)</c:v>
                </c:pt>
                <c:pt idx="5">
                  <c:v>Dach Privat (&lt;30 kWp)</c:v>
                </c:pt>
              </c:strCache>
            </c:strRef>
          </c:cat>
          <c:val>
            <c:numRef>
              <c:f>Sheet1!$B$2:$B$7</c:f>
              <c:numCache>
                <c:formatCode>General</c:formatCode>
                <c:ptCount val="6"/>
                <c:pt idx="0">
                  <c:v>11</c:v>
                </c:pt>
                <c:pt idx="1">
                  <c:v>20</c:v>
                </c:pt>
                <c:pt idx="2">
                  <c:v>11</c:v>
                </c:pt>
                <c:pt idx="3">
                  <c:v>25</c:v>
                </c:pt>
                <c:pt idx="4">
                  <c:v>17</c:v>
                </c:pt>
                <c:pt idx="5">
                  <c:v>16</c:v>
                </c:pt>
              </c:numCache>
            </c:numRef>
          </c:val>
          <c:extLst>
            <c:ext xmlns:c16="http://schemas.microsoft.com/office/drawing/2014/chart" uri="{C3380CC4-5D6E-409C-BE32-E72D297353CC}">
              <c16:uniqueId val="{00000000-B9A6-47AC-B7E3-A2C05A78BBF2}"/>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Kapazität (MW)</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2025</c:v>
                </c:pt>
                <c:pt idx="1">
                  <c:v>2026</c:v>
                </c:pt>
                <c:pt idx="2">
                  <c:v>2027</c:v>
                </c:pt>
              </c:strCache>
            </c:strRef>
          </c:cat>
          <c:val>
            <c:numRef>
              <c:f>Sheet1!$B$2:$B$4</c:f>
              <c:numCache>
                <c:formatCode>General</c:formatCode>
                <c:ptCount val="3"/>
                <c:pt idx="0">
                  <c:v>960</c:v>
                </c:pt>
                <c:pt idx="1">
                  <c:v>1200</c:v>
                </c:pt>
                <c:pt idx="2">
                  <c:v>3090</c:v>
                </c:pt>
              </c:numCache>
            </c:numRef>
          </c:val>
          <c:extLst>
            <c:ext xmlns:c16="http://schemas.microsoft.com/office/drawing/2014/chart" uri="{C3380CC4-5D6E-409C-BE32-E72D297353CC}">
              <c16:uniqueId val="{00000000-FB6E-4139-B737-124B4905CE8A}"/>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Base Case</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Onshore Wind</c:v>
                </c:pt>
                <c:pt idx="1">
                  <c:v>Offshore Wind</c:v>
                </c:pt>
                <c:pt idx="2">
                  <c:v>Freiflächen-PV</c:v>
                </c:pt>
                <c:pt idx="3">
                  <c:v>Dach-PV Gewerbe</c:v>
                </c:pt>
                <c:pt idx="4">
                  <c:v>Batteriespeicher</c:v>
                </c:pt>
              </c:strCache>
            </c:strRef>
          </c:cat>
          <c:val>
            <c:numRef>
              <c:f>Sheet1!$B$2:$B$6</c:f>
              <c:numCache>
                <c:formatCode>General</c:formatCode>
                <c:ptCount val="5"/>
                <c:pt idx="0">
                  <c:v>7.8</c:v>
                </c:pt>
                <c:pt idx="1">
                  <c:v>11.4</c:v>
                </c:pt>
                <c:pt idx="2">
                  <c:v>9.1999999999999993</c:v>
                </c:pt>
                <c:pt idx="3">
                  <c:v>7.1</c:v>
                </c:pt>
                <c:pt idx="4">
                  <c:v>8.5</c:v>
                </c:pt>
              </c:numCache>
            </c:numRef>
          </c:val>
          <c:extLst>
            <c:ext xmlns:c16="http://schemas.microsoft.com/office/drawing/2014/chart" uri="{C3380CC4-5D6E-409C-BE32-E72D297353CC}">
              <c16:uniqueId val="{00000000-37D9-4087-871A-4F657C23BC46}"/>
            </c:ext>
          </c:extLst>
        </c:ser>
        <c:ser>
          <c:idx val="1"/>
          <c:order val="1"/>
          <c:tx>
            <c:strRef>
              <c:f>Sheet1!$C$1</c:f>
              <c:strCache>
                <c:ptCount val="1"/>
                <c:pt idx="0">
                  <c:v>Downside</c:v>
                </c:pt>
              </c:strCache>
            </c:strRef>
          </c:tx>
          <c:spPr>
            <a:solidFill>
              <a:srgbClr val="E06C2E"/>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Onshore Wind</c:v>
                </c:pt>
                <c:pt idx="1">
                  <c:v>Offshore Wind</c:v>
                </c:pt>
                <c:pt idx="2">
                  <c:v>Freiflächen-PV</c:v>
                </c:pt>
                <c:pt idx="3">
                  <c:v>Dach-PV Gewerbe</c:v>
                </c:pt>
                <c:pt idx="4">
                  <c:v>Batteriespeicher</c:v>
                </c:pt>
              </c:strCache>
            </c:strRef>
          </c:cat>
          <c:val>
            <c:numRef>
              <c:f>Sheet1!$C$2:$C$6</c:f>
              <c:numCache>
                <c:formatCode>General</c:formatCode>
                <c:ptCount val="5"/>
                <c:pt idx="0">
                  <c:v>5.4</c:v>
                </c:pt>
                <c:pt idx="1">
                  <c:v>7.8</c:v>
                </c:pt>
                <c:pt idx="2">
                  <c:v>6.8</c:v>
                </c:pt>
                <c:pt idx="3">
                  <c:v>4.9000000000000004</c:v>
                </c:pt>
                <c:pt idx="4">
                  <c:v>5.2</c:v>
                </c:pt>
              </c:numCache>
            </c:numRef>
          </c:val>
          <c:extLst>
            <c:ext xmlns:c16="http://schemas.microsoft.com/office/drawing/2014/chart" uri="{C3380CC4-5D6E-409C-BE32-E72D297353CC}">
              <c16:uniqueId val="{00000001-37D9-4087-871A-4F657C23BC46}"/>
            </c:ext>
          </c:extLst>
        </c:ser>
        <c:ser>
          <c:idx val="2"/>
          <c:order val="2"/>
          <c:tx>
            <c:strRef>
              <c:f>Sheet1!$D$1</c:f>
              <c:strCache>
                <c:ptCount val="1"/>
                <c:pt idx="0">
                  <c:v>Upside</c:v>
                </c:pt>
              </c:strCache>
            </c:strRef>
          </c:tx>
          <c:spPr>
            <a:solidFill>
              <a:srgbClr val="4CAF50"/>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Onshore Wind</c:v>
                </c:pt>
                <c:pt idx="1">
                  <c:v>Offshore Wind</c:v>
                </c:pt>
                <c:pt idx="2">
                  <c:v>Freiflächen-PV</c:v>
                </c:pt>
                <c:pt idx="3">
                  <c:v>Dach-PV Gewerbe</c:v>
                </c:pt>
                <c:pt idx="4">
                  <c:v>Batteriespeicher</c:v>
                </c:pt>
              </c:strCache>
            </c:strRef>
          </c:cat>
          <c:val>
            <c:numRef>
              <c:f>Sheet1!$D$2:$D$6</c:f>
              <c:numCache>
                <c:formatCode>General</c:formatCode>
                <c:ptCount val="5"/>
                <c:pt idx="0">
                  <c:v>10.199999999999999</c:v>
                </c:pt>
                <c:pt idx="1">
                  <c:v>14.1</c:v>
                </c:pt>
                <c:pt idx="2">
                  <c:v>12.5</c:v>
                </c:pt>
                <c:pt idx="3">
                  <c:v>9.8000000000000007</c:v>
                </c:pt>
                <c:pt idx="4">
                  <c:v>12.8</c:v>
                </c:pt>
              </c:numCache>
            </c:numRef>
          </c:val>
          <c:extLst>
            <c:ext xmlns:c16="http://schemas.microsoft.com/office/drawing/2014/chart" uri="{C3380CC4-5D6E-409C-BE32-E72D297353CC}">
              <c16:uniqueId val="{00000002-37D9-4087-871A-4F657C23BC46}"/>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IRR-Änderung (PP)</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Strompreis (+10 €/MWh)</c:v>
                </c:pt>
                <c:pt idx="1">
                  <c:v>Strompreis (-10 €/MWh)</c:v>
                </c:pt>
                <c:pt idx="2">
                  <c:v>Windertrag (+5%)</c:v>
                </c:pt>
                <c:pt idx="3">
                  <c:v>Windertrag (-10%)</c:v>
                </c:pt>
                <c:pt idx="4">
                  <c:v>CAPEX (+15%)</c:v>
                </c:pt>
                <c:pt idx="5">
                  <c:v>CAPEX (-10%)</c:v>
                </c:pt>
                <c:pt idx="6">
                  <c:v>OPEX (+20%)</c:v>
                </c:pt>
                <c:pt idx="7">
                  <c:v>FK-Zinssatz (+100 bps)</c:v>
                </c:pt>
                <c:pt idx="8">
                  <c:v>Nutzungsdauer (+5 J.)</c:v>
                </c:pt>
                <c:pt idx="9">
                  <c:v>Degradation (+0,5%/a)</c:v>
                </c:pt>
              </c:strCache>
            </c:strRef>
          </c:cat>
          <c:val>
            <c:numRef>
              <c:f>Sheet1!$B$2:$B$11</c:f>
              <c:numCache>
                <c:formatCode>General</c:formatCode>
                <c:ptCount val="10"/>
                <c:pt idx="0">
                  <c:v>1.8</c:v>
                </c:pt>
                <c:pt idx="1">
                  <c:v>-1.9</c:v>
                </c:pt>
                <c:pt idx="2">
                  <c:v>0.9</c:v>
                </c:pt>
                <c:pt idx="3">
                  <c:v>-2.1</c:v>
                </c:pt>
                <c:pt idx="4">
                  <c:v>-1.4</c:v>
                </c:pt>
                <c:pt idx="5">
                  <c:v>0.9</c:v>
                </c:pt>
                <c:pt idx="6">
                  <c:v>-0.8</c:v>
                </c:pt>
                <c:pt idx="7">
                  <c:v>-0.6</c:v>
                </c:pt>
                <c:pt idx="8">
                  <c:v>1.2</c:v>
                </c:pt>
                <c:pt idx="9">
                  <c:v>-0.7</c:v>
                </c:pt>
              </c:numCache>
            </c:numRef>
          </c:val>
          <c:extLst>
            <c:ext xmlns:c16="http://schemas.microsoft.com/office/drawing/2014/chart" uri="{C3380CC4-5D6E-409C-BE32-E72D297353CC}">
              <c16:uniqueId val="{00000000-4BD9-4D94-8486-E051A4154FAD}"/>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Kapazität 2024 (GWh)</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Li-Ion (Großspeicher)</c:v>
                </c:pt>
                <c:pt idx="1">
                  <c:v>Li-Ion (C&amp;I Behind-Meter)</c:v>
                </c:pt>
                <c:pt idx="2">
                  <c:v>Li-Ion (Residential)</c:v>
                </c:pt>
                <c:pt idx="3">
                  <c:v>Redox-Flow (Vanadium)</c:v>
                </c:pt>
                <c:pt idx="4">
                  <c:v>Na-Ion (Pilot)</c:v>
                </c:pt>
                <c:pt idx="5">
                  <c:v>Pumpspeicher (bestand)</c:v>
                </c:pt>
              </c:strCache>
            </c:strRef>
          </c:cat>
          <c:val>
            <c:numRef>
              <c:f>Sheet1!$B$2:$B$7</c:f>
              <c:numCache>
                <c:formatCode>General</c:formatCode>
                <c:ptCount val="6"/>
                <c:pt idx="0">
                  <c:v>4.5999999999999996</c:v>
                </c:pt>
                <c:pt idx="1">
                  <c:v>3.3</c:v>
                </c:pt>
                <c:pt idx="2">
                  <c:v>3</c:v>
                </c:pt>
                <c:pt idx="3">
                  <c:v>0.5</c:v>
                </c:pt>
                <c:pt idx="4">
                  <c:v>0.1</c:v>
                </c:pt>
                <c:pt idx="5">
                  <c:v>40</c:v>
                </c:pt>
              </c:numCache>
            </c:numRef>
          </c:val>
          <c:extLst>
            <c:ext xmlns:c16="http://schemas.microsoft.com/office/drawing/2014/chart" uri="{C3380CC4-5D6E-409C-BE32-E72D297353CC}">
              <c16:uniqueId val="{00000000-02B1-4BCD-BBD2-9B3D11653384}"/>
            </c:ext>
          </c:extLst>
        </c:ser>
        <c:ser>
          <c:idx val="1"/>
          <c:order val="1"/>
          <c:tx>
            <c:strRef>
              <c:f>Sheet1!$C$1</c:f>
              <c:strCache>
                <c:ptCount val="1"/>
                <c:pt idx="0">
                  <c:v>Kapazität 2025 (GWh)</c:v>
                </c:pt>
              </c:strCache>
            </c:strRef>
          </c:tx>
          <c:spPr>
            <a:solidFill>
              <a:srgbClr val="E06C2E"/>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Li-Ion (Großspeicher)</c:v>
                </c:pt>
                <c:pt idx="1">
                  <c:v>Li-Ion (C&amp;I Behind-Meter)</c:v>
                </c:pt>
                <c:pt idx="2">
                  <c:v>Li-Ion (Residential)</c:v>
                </c:pt>
                <c:pt idx="3">
                  <c:v>Redox-Flow (Vanadium)</c:v>
                </c:pt>
                <c:pt idx="4">
                  <c:v>Na-Ion (Pilot)</c:v>
                </c:pt>
                <c:pt idx="5">
                  <c:v>Pumpspeicher (bestand)</c:v>
                </c:pt>
              </c:strCache>
            </c:strRef>
          </c:cat>
          <c:val>
            <c:numRef>
              <c:f>Sheet1!$C$2:$C$7</c:f>
              <c:numCache>
                <c:formatCode>General</c:formatCode>
                <c:ptCount val="6"/>
                <c:pt idx="0">
                  <c:v>8.1999999999999993</c:v>
                </c:pt>
                <c:pt idx="1">
                  <c:v>4.5</c:v>
                </c:pt>
                <c:pt idx="2">
                  <c:v>3.8</c:v>
                </c:pt>
                <c:pt idx="3">
                  <c:v>0.9</c:v>
                </c:pt>
                <c:pt idx="4">
                  <c:v>0.3</c:v>
                </c:pt>
                <c:pt idx="5">
                  <c:v>40</c:v>
                </c:pt>
              </c:numCache>
            </c:numRef>
          </c:val>
          <c:extLst>
            <c:ext xmlns:c16="http://schemas.microsoft.com/office/drawing/2014/chart" uri="{C3380CC4-5D6E-409C-BE32-E72D297353CC}">
              <c16:uniqueId val="{00000001-02B1-4BCD-BBD2-9B3D11653384}"/>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lineChart>
        <c:grouping val="standard"/>
        <c:varyColors val="0"/>
        <c:ser>
          <c:idx val="0"/>
          <c:order val="0"/>
          <c:tx>
            <c:strRef>
              <c:f>Sheet1!$B$1</c:f>
              <c:strCache>
                <c:ptCount val="1"/>
                <c:pt idx="0">
                  <c:v>Installierte Leistung (GW)</c:v>
                </c:pt>
              </c:strCache>
            </c:strRef>
          </c:tx>
          <c:spPr>
            <a:ln w="31750">
              <a:solidFill>
                <a:srgbClr val="2E75B6"/>
              </a:solidFill>
            </a:ln>
          </c:spPr>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2025</c:v>
                </c:pt>
                <c:pt idx="1">
                  <c:v>2026e</c:v>
                </c:pt>
                <c:pt idx="2">
                  <c:v>2027e</c:v>
                </c:pt>
                <c:pt idx="3">
                  <c:v>2028e</c:v>
                </c:pt>
                <c:pt idx="4">
                  <c:v>2029e</c:v>
                </c:pt>
                <c:pt idx="5">
                  <c:v>2030e</c:v>
                </c:pt>
              </c:strCache>
            </c:strRef>
          </c:cat>
          <c:val>
            <c:numRef>
              <c:f>Sheet1!$B$2:$B$7</c:f>
              <c:numCache>
                <c:formatCode>General</c:formatCode>
                <c:ptCount val="6"/>
                <c:pt idx="0">
                  <c:v>178</c:v>
                </c:pt>
                <c:pt idx="1">
                  <c:v>202</c:v>
                </c:pt>
                <c:pt idx="2">
                  <c:v>228</c:v>
                </c:pt>
                <c:pt idx="3">
                  <c:v>256</c:v>
                </c:pt>
                <c:pt idx="4">
                  <c:v>285</c:v>
                </c:pt>
                <c:pt idx="5">
                  <c:v>315</c:v>
                </c:pt>
              </c:numCache>
            </c:numRef>
          </c:val>
          <c:smooth val="0"/>
          <c:extLst>
            <c:ext xmlns:c16="http://schemas.microsoft.com/office/drawing/2014/chart" uri="{C3380CC4-5D6E-409C-BE32-E72D297353CC}">
              <c16:uniqueId val="{00000000-02F9-46C2-AFA3-4C499B20AB66}"/>
            </c:ext>
          </c:extLst>
        </c:ser>
        <c:ser>
          <c:idx val="1"/>
          <c:order val="1"/>
          <c:tx>
            <c:strRef>
              <c:f>Sheet1!$C$1</c:f>
              <c:strCache>
                <c:ptCount val="1"/>
                <c:pt idx="0">
                  <c:v>Anteil EE am Bruttostromverbrauch (%)</c:v>
                </c:pt>
              </c:strCache>
            </c:strRef>
          </c:tx>
          <c:spPr>
            <a:ln w="31750">
              <a:solidFill>
                <a:srgbClr val="E06C2E"/>
              </a:solidFill>
            </a:ln>
          </c:spPr>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2025</c:v>
                </c:pt>
                <c:pt idx="1">
                  <c:v>2026e</c:v>
                </c:pt>
                <c:pt idx="2">
                  <c:v>2027e</c:v>
                </c:pt>
                <c:pt idx="3">
                  <c:v>2028e</c:v>
                </c:pt>
                <c:pt idx="4">
                  <c:v>2029e</c:v>
                </c:pt>
                <c:pt idx="5">
                  <c:v>2030e</c:v>
                </c:pt>
              </c:strCache>
            </c:strRef>
          </c:cat>
          <c:val>
            <c:numRef>
              <c:f>Sheet1!$C$2:$C$7</c:f>
              <c:numCache>
                <c:formatCode>General</c:formatCode>
                <c:ptCount val="6"/>
                <c:pt idx="0">
                  <c:v>58</c:v>
                </c:pt>
                <c:pt idx="1">
                  <c:v>63</c:v>
                </c:pt>
                <c:pt idx="2">
                  <c:v>68</c:v>
                </c:pt>
                <c:pt idx="3">
                  <c:v>73</c:v>
                </c:pt>
                <c:pt idx="4">
                  <c:v>78</c:v>
                </c:pt>
                <c:pt idx="5">
                  <c:v>82</c:v>
                </c:pt>
              </c:numCache>
            </c:numRef>
          </c:val>
          <c:smooth val="0"/>
          <c:extLst>
            <c:ext xmlns:c16="http://schemas.microsoft.com/office/drawing/2014/chart" uri="{C3380CC4-5D6E-409C-BE32-E72D297353CC}">
              <c16:uniqueId val="{00000001-02F9-46C2-AFA3-4C499B20AB66}"/>
            </c:ext>
          </c:extLst>
        </c:ser>
        <c:dLbls>
          <c:showLegendKey val="0"/>
          <c:showVal val="0"/>
          <c:showCatName val="0"/>
          <c:showSerName val="0"/>
          <c:showPercent val="0"/>
          <c:showBubbleSize val="0"/>
        </c:dLbls>
        <c:marker val="1"/>
        <c:smooth val="0"/>
        <c:axId val="2118791784"/>
        <c:axId val="2140495176"/>
      </c:lineChart>
      <c:catAx>
        <c:axId val="2118791784"/>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40495176"/>
        <c:crosses val="autoZero"/>
        <c:auto val="1"/>
        <c:lblAlgn val="ctr"/>
        <c:lblOffset val="100"/>
        <c:noMultiLvlLbl val="0"/>
      </c:catAx>
      <c:valAx>
        <c:axId val="2140495176"/>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118791784"/>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0"/>
  </c:chart>
  <c:txPr>
    <a:bodyPr/>
    <a:lstStyle/>
    <a:p>
      <a:pPr>
        <a:defRPr sz="1800"/>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de-DE"/>
  <c:roundedCorners val="1"/>
  <c:style val="2"/>
  <c:chart>
    <c:autoTitleDeleted val="0"/>
    <c:plotArea>
      <c:layout/>
      <c:barChart>
        <c:barDir val="col"/>
        <c:grouping val="clustered"/>
        <c:varyColors val="1"/>
        <c:ser>
          <c:idx val="0"/>
          <c:order val="0"/>
          <c:tx>
            <c:strRef>
              <c:f>Sheet1!$B$1</c:f>
              <c:strCache>
                <c:ptCount val="1"/>
                <c:pt idx="0">
                  <c:v>Base Case</c:v>
                </c:pt>
              </c:strCache>
            </c:strRef>
          </c:tx>
          <c:spPr>
            <a:solidFill>
              <a:srgbClr val="2E75B6"/>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Installierte Leistung (GW)</c:v>
                </c:pt>
                <c:pt idx="1">
                  <c:v>Anteil EE am Bruttostromverbrauch (%)</c:v>
                </c:pt>
                <c:pt idx="2">
                  <c:v>Ø LCOE PV (€/MWh)</c:v>
                </c:pt>
              </c:strCache>
            </c:strRef>
          </c:cat>
          <c:val>
            <c:numRef>
              <c:f>Sheet1!$B$2:$B$4</c:f>
              <c:numCache>
                <c:formatCode>General</c:formatCode>
                <c:ptCount val="3"/>
                <c:pt idx="0">
                  <c:v>315</c:v>
                </c:pt>
                <c:pt idx="1">
                  <c:v>82</c:v>
                </c:pt>
                <c:pt idx="2">
                  <c:v>27.2</c:v>
                </c:pt>
              </c:numCache>
            </c:numRef>
          </c:val>
          <c:extLst>
            <c:ext xmlns:c16="http://schemas.microsoft.com/office/drawing/2014/chart" uri="{C3380CC4-5D6E-409C-BE32-E72D297353CC}">
              <c16:uniqueId val="{00000000-F35A-4487-A574-00655A26E176}"/>
            </c:ext>
          </c:extLst>
        </c:ser>
        <c:ser>
          <c:idx val="1"/>
          <c:order val="1"/>
          <c:tx>
            <c:strRef>
              <c:f>Sheet1!$C$1</c:f>
              <c:strCache>
                <c:ptCount val="1"/>
                <c:pt idx="0">
                  <c:v>Upside</c:v>
                </c:pt>
              </c:strCache>
            </c:strRef>
          </c:tx>
          <c:spPr>
            <a:solidFill>
              <a:srgbClr val="E06C2E"/>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Installierte Leistung (GW)</c:v>
                </c:pt>
                <c:pt idx="1">
                  <c:v>Anteil EE am Bruttostromverbrauch (%)</c:v>
                </c:pt>
                <c:pt idx="2">
                  <c:v>Ø LCOE PV (€/MWh)</c:v>
                </c:pt>
              </c:strCache>
            </c:strRef>
          </c:cat>
          <c:val>
            <c:numRef>
              <c:f>Sheet1!$C$2:$C$4</c:f>
              <c:numCache>
                <c:formatCode>General</c:formatCode>
                <c:ptCount val="3"/>
                <c:pt idx="0">
                  <c:v>380</c:v>
                </c:pt>
                <c:pt idx="1">
                  <c:v>95</c:v>
                </c:pt>
                <c:pt idx="2">
                  <c:v>19.8</c:v>
                </c:pt>
              </c:numCache>
            </c:numRef>
          </c:val>
          <c:extLst>
            <c:ext xmlns:c16="http://schemas.microsoft.com/office/drawing/2014/chart" uri="{C3380CC4-5D6E-409C-BE32-E72D297353CC}">
              <c16:uniqueId val="{00000001-F35A-4487-A574-00655A26E176}"/>
            </c:ext>
          </c:extLst>
        </c:ser>
        <c:ser>
          <c:idx val="2"/>
          <c:order val="2"/>
          <c:tx>
            <c:strRef>
              <c:f>Sheet1!$D$1</c:f>
              <c:strCache>
                <c:ptCount val="1"/>
                <c:pt idx="0">
                  <c:v>Downside</c:v>
                </c:pt>
              </c:strCache>
            </c:strRef>
          </c:tx>
          <c:spPr>
            <a:solidFill>
              <a:srgbClr val="4CAF50"/>
            </a:solidFill>
          </c:spPr>
          <c:invertIfNegative val="0"/>
          <c:dLbls>
            <c:spPr>
              <a:noFill/>
              <a:ln>
                <a:noFill/>
              </a:ln>
              <a:effectLst/>
            </c:spPr>
            <c:txPr>
              <a:bodyPr/>
              <a:lstStyle/>
              <a:p>
                <a:pPr>
                  <a:defRPr sz="900" b="1">
                    <a:solidFill>
                      <a:srgbClr val="333333"/>
                    </a:solidFill>
                    <a:latin typeface="Calibri"/>
                  </a:defRPr>
                </a:pPr>
                <a:endParaRPr lang="de-DE"/>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Installierte Leistung (GW)</c:v>
                </c:pt>
                <c:pt idx="1">
                  <c:v>Anteil EE am Bruttostromverbrauch (%)</c:v>
                </c:pt>
                <c:pt idx="2">
                  <c:v>Ø LCOE PV (€/MWh)</c:v>
                </c:pt>
              </c:strCache>
            </c:strRef>
          </c:cat>
          <c:val>
            <c:numRef>
              <c:f>Sheet1!$D$2:$D$4</c:f>
              <c:numCache>
                <c:formatCode>General</c:formatCode>
                <c:ptCount val="3"/>
                <c:pt idx="0">
                  <c:v>258</c:v>
                </c:pt>
                <c:pt idx="1">
                  <c:v>74</c:v>
                </c:pt>
                <c:pt idx="2">
                  <c:v>0</c:v>
                </c:pt>
              </c:numCache>
            </c:numRef>
          </c:val>
          <c:extLst>
            <c:ext xmlns:c16="http://schemas.microsoft.com/office/drawing/2014/chart" uri="{C3380CC4-5D6E-409C-BE32-E72D297353CC}">
              <c16:uniqueId val="{00000002-F35A-4487-A574-00655A26E176}"/>
            </c:ext>
          </c:extLst>
        </c:ser>
        <c:dLbls>
          <c:showLegendKey val="0"/>
          <c:showVal val="0"/>
          <c:showCatName val="0"/>
          <c:showSerName val="0"/>
          <c:showPercent val="0"/>
          <c:showBubbleSize val="0"/>
        </c:dLbls>
        <c:gapWidth val="150"/>
        <c:axId val="-2068027336"/>
        <c:axId val="-2113994440"/>
      </c:barChart>
      <c:catAx>
        <c:axId val="-2068027336"/>
        <c:scaling>
          <c:orientation val="minMax"/>
        </c:scaling>
        <c:delete val="0"/>
        <c:axPos val="b"/>
        <c:numFmt formatCode="General" sourceLinked="0"/>
        <c:majorTickMark val="out"/>
        <c:minorTickMark val="none"/>
        <c:tickLblPos val="nextTo"/>
        <c:txPr>
          <a:bodyPr/>
          <a:lstStyle/>
          <a:p>
            <a:pPr>
              <a:defRPr sz="1100">
                <a:solidFill>
                  <a:srgbClr val="333333"/>
                </a:solidFill>
                <a:latin typeface="Calibri"/>
              </a:defRPr>
            </a:pPr>
            <a:endParaRPr lang="de-DE"/>
          </a:p>
        </c:txPr>
        <c:crossAx val="-2113994440"/>
        <c:crosses val="autoZero"/>
        <c:auto val="1"/>
        <c:lblAlgn val="ctr"/>
        <c:lblOffset val="100"/>
        <c:noMultiLvlLbl val="0"/>
      </c:catAx>
      <c:valAx>
        <c:axId val="-2113994440"/>
        <c:scaling>
          <c:orientation val="minMax"/>
        </c:scaling>
        <c:delete val="0"/>
        <c:axPos val="l"/>
        <c:majorGridlines>
          <c:spPr>
            <a:ln w="6350">
              <a:solidFill>
                <a:srgbClr val="D0D0D0"/>
              </a:solidFill>
            </a:ln>
          </c:spPr>
        </c:majorGridlines>
        <c:numFmt formatCode="General" sourceLinked="1"/>
        <c:majorTickMark val="out"/>
        <c:minorTickMark val="none"/>
        <c:tickLblPos val="nextTo"/>
        <c:txPr>
          <a:bodyPr/>
          <a:lstStyle/>
          <a:p>
            <a:pPr>
              <a:defRPr sz="1000">
                <a:solidFill>
                  <a:srgbClr val="666666"/>
                </a:solidFill>
                <a:latin typeface="Calibri"/>
              </a:defRPr>
            </a:pPr>
            <a:endParaRPr lang="de-DE"/>
          </a:p>
        </c:txPr>
        <c:crossAx val="-2068027336"/>
        <c:crosses val="autoZero"/>
        <c:crossBetween val="between"/>
      </c:valAx>
    </c:plotArea>
    <c:legend>
      <c:legendPos val="b"/>
      <c:overlay val="0"/>
      <c:txPr>
        <a:bodyPr/>
        <a:lstStyle/>
        <a:p>
          <a:pPr>
            <a:defRPr sz="1100">
              <a:latin typeface="Calibri"/>
            </a:defRPr>
          </a:pPr>
          <a:endParaRPr lang="de-DE"/>
        </a:p>
      </c:txPr>
    </c:legend>
    <c:plotVisOnly val="1"/>
    <c:dispBlanksAs val="gap"/>
    <c:showDLblsOverMax val="1"/>
  </c:chart>
  <c:txPr>
    <a:bodyPr/>
    <a:lstStyle/>
    <a:p>
      <a:pPr>
        <a:defRPr sz="1800"/>
      </a:pPr>
      <a:endParaRPr lang="en-US"/>
    </a:p>
  </c:txPr>
  <c:externalData r:id="rId1">
    <c:autoUpdate val="0"/>
  </c:externalData>
</c:chartSpace>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83B5814-0E3F-45A6-8DFD-607DC45D0AAF}" type="datetimeFigureOut">
              <a:rPr lang="de-DE" smtClean="0"/>
              <a:t>12.04.2026</a:t>
            </a:fld>
            <a:endParaRPr lang="de-DE"/>
          </a:p>
        </p:txBody>
      </p:sp>
      <p:sp>
        <p:nvSpPr>
          <p:cNvPr id="4" name="Folienbildplatzhalt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6F5100B-016E-4C04-BA3F-54FAFF15F2A9}" type="slidenum">
              <a:rPr lang="de-DE" smtClean="0"/>
              <a:t>‹Nr.›</a:t>
            </a:fld>
            <a:endParaRPr lang="de-DE"/>
          </a:p>
        </p:txBody>
      </p:sp>
    </p:spTree>
    <p:extLst>
      <p:ext uri="{BB962C8B-B14F-4D97-AF65-F5344CB8AC3E}">
        <p14:creationId xmlns:p14="http://schemas.microsoft.com/office/powerpoint/2010/main" val="16734757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gibt einen Überblick über die zentralen Entwicklungen und Herausforderungen des deutschen EE-Marktes. Betonen Sie die Bedeutung des Offshore-Wind-Sektors als Renditetreiber und die Rolle der Photovoltaik als volumenstärkstes Segment. Weisen Sie auf die Lieferkettenprobleme hin, die trotz positiver Marktentwicklung bestehen. Leiten Sie zur nächsten Folie über, die die zentralen Marktindikatoren im Detail zeigt.</a:t>
            </a:r>
          </a:p>
        </p:txBody>
      </p:sp>
      <p:sp>
        <p:nvSpPr>
          <p:cNvPr id="4" name="Slide Number Placeholder 3"/>
          <p:cNvSpPr>
            <a:spLocks noGrp="1"/>
          </p:cNvSpPr>
          <p:nvPr>
            <p:ph type="sldNum" sz="quarter" idx="5"/>
          </p:nvPr>
        </p:nvSpPr>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Balkengrafik veranschaulicht den starken Ausbau der Offshore-Wind-Kapazität ab 2027. Betonen Sie, dass 2027 das Jahr mit der höchsten geplanten Kapazitätserweiterung ist. Weisen Sie darauf hin, dass dies mit dem politischen Ziel von 70 GW bis 2045 korrespondiert. Leiten Sie zur nächsten Folie über, die die Kapitalstruktur und Renditen verschiedener Technologien vergleicht.</a:t>
            </a:r>
          </a:p>
        </p:txBody>
      </p:sp>
      <p:sp>
        <p:nvSpPr>
          <p:cNvPr id="4" name="Slide Number Placeholder 3"/>
          <p:cNvSpPr>
            <a:spLocks noGrp="1"/>
          </p:cNvSpPr>
          <p:nvPr>
            <p:ph type="sldNum" sz="quarter" idx="5"/>
          </p:nvPr>
        </p:nvSpPr>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vergleicht die Kapitalstruktur und Renditeerwartungen verschiedener Technologien. Betonen Sie die herausragende Position von Offshore-Wind mit dem höchsten IRR (11,4%). Weisen Sie auf die höheren Eigenkapitalanteile und Renditeforderungen bei Batteriespeichern hin, die auf das höhere Risiko zurückzuführen sind. Erklären Sie, dass die WACC-Werte die gewichteten Kapitalkosten widerspiegeln und für die Bewertung von Projekten entscheidend sind. Leiten Sie zur nächsten Folie über, die die Risikofaktoren und Sensitivitätsanalyse behandelt.</a:t>
            </a:r>
          </a:p>
        </p:txBody>
      </p:sp>
      <p:sp>
        <p:nvSpPr>
          <p:cNvPr id="4" name="Slide Number Placeholder 3"/>
          <p:cNvSpPr>
            <a:spLocks noGrp="1"/>
          </p:cNvSpPr>
          <p:nvPr>
            <p:ph type="sldNum" sz="quarter" idx="5"/>
          </p:nvPr>
        </p:nvSpPr>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gruppierte Balkengrafik veranschaulicht die Renditeunterschiede zwischen den Technologien und Szenarien. Betonen Sie, dass Offshore-Wind in allen Szenarien die höchsten Renditen bietet. Weisen Sie auf die starke Abhängigkeit der Renditen von externen Faktoren hin, die im Downside-Szenario deutlich sinken. Erklären Sie, dass diese Spanne die Unsicherheit der Prognosen widerspiegelt. Leiten Sie zur nächsten Folie über, die die Sensitivitätsanalyse für Onshore-Wind zeigt.</a:t>
            </a:r>
          </a:p>
        </p:txBody>
      </p:sp>
      <p:sp>
        <p:nvSpPr>
          <p:cNvPr id="4" name="Slide Number Placeholder 3"/>
          <p:cNvSpPr>
            <a:spLocks noGrp="1"/>
          </p:cNvSpPr>
          <p:nvPr>
            <p:ph type="sldNum" sz="quarter" idx="5"/>
          </p:nvPr>
        </p:nvSpPr>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verdeutlicht die Sensitivität des IRR gegenüber verschiedenen Parametern. Betonen Sie, dass der Strompreis und der Windertrag die größten Einflussfaktoren sind. Weisen Sie darauf hin, dass eine Reduktion des Windertrags um 10% den IRR auf 5,7% sinken lässt, was die Bedeutung einer sorgfältigen Standortanalyse unterstreicht. Erklären Sie, dass CAPEX- und OPEX-Änderungen ebenfalls signifikante Auswirkungen haben. Leiten Sie zur nächsten Folie über, die die Marktentwicklung bei Energiespeichern behandelt.</a:t>
            </a:r>
          </a:p>
        </p:txBody>
      </p:sp>
      <p:sp>
        <p:nvSpPr>
          <p:cNvPr id="4" name="Slide Number Placeholder 3"/>
          <p:cNvSpPr>
            <a:spLocks noGrp="1"/>
          </p:cNvSpPr>
          <p:nvPr>
            <p:ph type="sldNum" sz="quarter" idx="5"/>
          </p:nvPr>
        </p:nvSpPr>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Balkengrafik veranschaulicht die Sensitivität des IRR gegenüber verschiedenen Parametern. Betonen Sie, dass negative Änderungen des Strompreises und Windertrags die stärksten negativen Auswirkungen haben. Weisen Sie darauf hin, dass eine Verlängerung der Nutzungsdauer den IRR deutlich steigern kann. Erklären Sie, dass diese Analyse Investoren hilft, die wichtigsten Risikofaktoren zu identifizieren. Leiten Sie zur nächsten Folie über, die die Marktentwicklung bei Energiespeichern zeigt.</a:t>
            </a:r>
          </a:p>
        </p:txBody>
      </p:sp>
      <p:sp>
        <p:nvSpPr>
          <p:cNvPr id="4" name="Slide Number Placeholder 3"/>
          <p:cNvSpPr>
            <a:spLocks noGrp="1"/>
          </p:cNvSpPr>
          <p:nvPr>
            <p:ph type="sldNum" sz="quarter" idx="5"/>
          </p:nvPr>
        </p:nvSpPr>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gibt einen Überblick über die verschiedenen Energiespeicher-Technologien. Betonen Sie den starken Zubau bei Li-Ion-Großspeichern und deren kurze Amortisationszeit (6,8 Jahre). Weisen Sie auf die hohen Kosten von Redox-Flow-Batterien hin, die zu einer längeren Payback-Zeit führen. Erklären Sie, dass Na-Ion-Batterien als vielversprechende Zukunftstechnologie gelten, aber noch nicht wirtschaftlich sind. Leiten Sie zur nächsten Folie über, die die Marktprognose bis 2030 zeigt.</a:t>
            </a:r>
          </a:p>
        </p:txBody>
      </p:sp>
      <p:sp>
        <p:nvSpPr>
          <p:cNvPr id="4" name="Slide Number Placeholder 3"/>
          <p:cNvSpPr>
            <a:spLocks noGrp="1"/>
          </p:cNvSpPr>
          <p:nvPr>
            <p:ph type="sldNum" sz="quarter" idx="5"/>
          </p:nvPr>
        </p:nvSpPr>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gruppierte Balkengrafik veranschaulicht das starke Wachstum der Li-Ion-Speicherkapazitäten. Betonen Sie, dass Großspeicher den größten Zubau verzeichnen. Weisen Sie darauf hin, dass Pumpspeicher trotz ihrer hohen Kapazität keinen Zubau erfahren. Erklären Sie, dass die steigende Speicherkapazität für die Integration erneuerbarer Energien entscheidend ist. Leiten Sie zur nächsten Folie über, die die Marktprognose bis 2030 zeigt.</a:t>
            </a:r>
          </a:p>
        </p:txBody>
      </p:sp>
      <p:sp>
        <p:nvSpPr>
          <p:cNvPr id="4" name="Slide Number Placeholder 3"/>
          <p:cNvSpPr>
            <a:spLocks noGrp="1"/>
          </p:cNvSpPr>
          <p:nvPr>
            <p:ph type="sldNum" sz="quarter" idx="5"/>
          </p:nvPr>
        </p:nvSpPr>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zeigt die Prognose für den deutschen EE-Markt im Base-Case-Szenario. Betonen Sie das kontinuierliche Wachstum der installierten Leistung und des EE-Anteils am Stromverbrauch. Weisen Sie auf die sinkenden Stromgestehungskosten hin, die die Wettbewerbsfähigkeit der Technologien weiter stärken. Erklären Sie, dass die Speicherkapazität bis 2030 auf 85 GWh steigen soll, was für die Netzstabilität entscheidend ist. Leiten Sie zur nächsten Folie über, die die Szenarien vergleicht.</a:t>
            </a:r>
          </a:p>
        </p:txBody>
      </p:sp>
      <p:sp>
        <p:nvSpPr>
          <p:cNvPr id="4" name="Slide Number Placeholder 3"/>
          <p:cNvSpPr>
            <a:spLocks noGrp="1"/>
          </p:cNvSpPr>
          <p:nvPr>
            <p:ph type="sldNum" sz="quarter" idx="5"/>
          </p:nvPr>
        </p:nvSpPr>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Liniengrafik veranschaulicht das erwartete Wachstum der installierten Leistung und des EE-Anteils. Betonen Sie, dass der EE-Anteil bis 2030 auf 82% steigen soll. Weisen Sie darauf hin, dass dieses Wachstum durch politische Ziele und technologische Fortschritte ermöglicht wird. Erklären Sie, dass die Prognose eine Fortsetzung des aktuellen Trends darstellt. Leiten Sie zur nächsten Folie über, die die Szenarien vergleicht.</a:t>
            </a:r>
          </a:p>
        </p:txBody>
      </p:sp>
      <p:sp>
        <p:nvSpPr>
          <p:cNvPr id="4" name="Slide Number Placeholder 3"/>
          <p:cNvSpPr>
            <a:spLocks noGrp="1"/>
          </p:cNvSpPr>
          <p:nvPr>
            <p:ph type="sldNum" sz="quarter" idx="5"/>
          </p:nvPr>
        </p:nvSpPr>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vergleicht die drei Szenarien für das Jahr 2030. Betonen Sie die große Spanne zwischen dem Upside- und Downside-Szenario, die die Unsicherheit der Prognosen widerspiegelt. Weisen Sie darauf hin, dass im Upside-Szenario der EE-Anteil auf 95% steigen könnte, während im Downside-Szenario nur 74% erreicht werden. Erklären Sie, dass diese Szenarien die Bandbreite möglicher Entwicklungen aufzeigen. Leiten Sie zur nächsten Folie über, die die Investmentempfehlungen zusammenfasst.</a:t>
            </a:r>
          </a:p>
        </p:txBody>
      </p:sp>
      <p:sp>
        <p:nvSpPr>
          <p:cNvPr id="4" name="Slide Number Placeholder 3"/>
          <p:cNvSpPr>
            <a:spLocks noGrp="1"/>
          </p:cNvSpPr>
          <p:nvPr>
            <p:ph type="sldNum" sz="quarter" idx="5"/>
          </p:nvPr>
        </p:nvSpPr>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fasst die Investmentempfehlungen für institutionelle Anleger zusammen. Betonen Sie die herausragende Position von Offshore-Wind und Großspeichern. Weisen Sie darauf hin, dass Freiflächen-PV trotz stabiler Renditen unter Margendruck steht. Erklären Sie, dass Dach-PV im Privatbereich aufgrund regulatorischer Risiken und niedriger Renditen nur begrenzt empfehlenswert ist. Leiten Sie zur Zusammenfassung über, die die wichtigsten Erkenntnisse rekapituliert.</a:t>
            </a:r>
          </a:p>
        </p:txBody>
      </p:sp>
      <p:sp>
        <p:nvSpPr>
          <p:cNvPr id="4" name="Slide Number Placeholder 3"/>
          <p:cNvSpPr>
            <a:spLocks noGrp="1"/>
          </p:cNvSpPr>
          <p:nvPr>
            <p:ph type="sldNum" sz="quarter" idx="5"/>
          </p:nvPr>
        </p:nvSpPr>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gruppierte Balkengrafik veranschaulicht die Unterschiede zwischen den Szenarien. Betonen Sie, dass das Upside-Szenario eine fast vollständige Dekarbonisierung des Stromsektors bis 2030 ermöglicht. Weisen Sie darauf hin, dass das Downside-Szenario eine deutliche Verlangsamung des Ausbaus zeigt. Erklären Sie, dass diese Szenarien Investoren helfen, die Bandbreite möglicher Entwicklungen zu verstehen. Leiten Sie zur nächsten Folie über, die die Investmentempfehlungen zusammenfasst.</a:t>
            </a:r>
          </a:p>
        </p:txBody>
      </p:sp>
      <p:sp>
        <p:nvSpPr>
          <p:cNvPr id="4" name="Slide Number Placeholder 3"/>
          <p:cNvSpPr>
            <a:spLocks noGrp="1"/>
          </p:cNvSpPr>
          <p:nvPr>
            <p:ph type="sldNum" sz="quarter" idx="5"/>
          </p:nvPr>
        </p:nvSpPr>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Folie fasst die zentralen Erkenntnisse der Marktanalyse zusammen. Betonen Sie die Dynamik des EE-Marktes und die Bedeutung von Offshore-Wind und Energiespeichern für zukünftige Investitionen. Weisen Sie darauf hin, dass politische Rahmenbedingungen und technologische Fortschritte entscheidend für die weitere Entwicklung sind. Schließen Sie mit einem Ausblick auf die nächsten Schritte: Vertiefte Analysen zu einzelnen Technologien und Regionen sind erforderlich, um die Investitionsstrategie weiter zu verfeinern.</a:t>
            </a:r>
          </a:p>
        </p:txBody>
      </p:sp>
      <p:sp>
        <p:nvSpPr>
          <p:cNvPr id="4" name="Slide Number Placeholder 3"/>
          <p:cNvSpPr>
            <a:spLocks noGrp="1"/>
          </p:cNvSpPr>
          <p:nvPr>
            <p:ph type="sldNum" sz="quarter" idx="5"/>
          </p:nvPr>
        </p:nvSpPr>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fasst die wichtigsten Kennzahlen des EE-Marktes zusammen. Heben Sie die starke Wachstumsdynamik bei installierter Leistung und Investitionsvolumen hervor. Betonen Sie die sinkenden Stromgestehungskosten als Zeichen für steigende Wettbewerbsfähigkeit. Weisen Sie auf die Verdopplung der Speicherkapazität hin, die den nächsten Investitionszyklus einläutet. Leiten Sie zur detaillierten Betrachtung der Marktsegmente über.</a:t>
            </a:r>
          </a:p>
        </p:txBody>
      </p:sp>
      <p:sp>
        <p:nvSpPr>
          <p:cNvPr id="4" name="Slide Number Placeholder 3"/>
          <p:cNvSpPr>
            <a:spLocks noGrp="1"/>
          </p:cNvSpPr>
          <p:nvPr>
            <p:ph type="sldNum" sz="quarter" idx="5"/>
          </p:nvPr>
        </p:nvSpPr>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Linie veranschaulicht das starke Wachstum der installierten Leistung. Betonen Sie die Beschleunigung des Ausbaus, insbesondere im Jahr 2025. Weisen Sie darauf hin, dass die Prognose für 2026 eine Fortsetzung dieses Trends erwarten lässt. Erklären Sie, dass dieses Wachstum durch politische Maßnahmen und technologische Fortschritte ermöglicht wird. Leiten Sie zur nächsten Folie über, die den Onshore-Wind-Sektor im Detail betrachtet.</a:t>
            </a:r>
          </a:p>
        </p:txBody>
      </p:sp>
      <p:sp>
        <p:nvSpPr>
          <p:cNvPr id="4" name="Slide Number Placeholder 3"/>
          <p:cNvSpPr>
            <a:spLocks noGrp="1"/>
          </p:cNvSpPr>
          <p:nvPr>
            <p:ph type="sldNum" sz="quarter" idx="5"/>
          </p:nvPr>
        </p:nvSpPr>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verdeutlicht die regionale Konzentration des Onshore-Wind-Ausbaus. Heben Sie hervor, dass Schleswig-Holstein und Niedersachsen fast die Hälfte des Zubaus ausmachen. Betonen Sie die Unterschiede in den Stromgestehungskosten (LCOE) und Volllaststunden, die auf regionale Windbedingungen zurückzuführen sind. Weisen Sie auf die politischen Herausforderungen hin, die durch die ungleiche Verteilung entstehen. Leiten Sie zur nächsten Folie über, die die Photovoltaik im Detail betrachtet.</a:t>
            </a:r>
          </a:p>
        </p:txBody>
      </p:sp>
      <p:sp>
        <p:nvSpPr>
          <p:cNvPr id="4" name="Slide Number Placeholder 3"/>
          <p:cNvSpPr>
            <a:spLocks noGrp="1"/>
          </p:cNvSpPr>
          <p:nvPr>
            <p:ph type="sldNum" sz="quarter" idx="5"/>
          </p:nvPr>
        </p:nvSpPr>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Balkengrafik veranschaulicht die regionale Dominanz von Niedersachsen und Schleswig-Holstein im Onshore-Wind-Ausbau. Betonen Sie die politischen Implikationen dieser Konzentration, insbesondere für Bundesländer mit geringem Zubau. Weisen Sie darauf hin, dass die Genehmigungsbeschleunigung in diesen Regionen besonders wirksam war. Leiten Sie zur nächsten Folie über, die die Photovoltaik im Detail betrachtet.</a:t>
            </a:r>
          </a:p>
        </p:txBody>
      </p:sp>
      <p:sp>
        <p:nvSpPr>
          <p:cNvPr id="4" name="Slide Number Placeholder 3"/>
          <p:cNvSpPr>
            <a:spLocks noGrp="1"/>
          </p:cNvSpPr>
          <p:nvPr>
            <p:ph type="sldNum" sz="quarter" idx="5"/>
          </p:nvPr>
        </p:nvSpPr>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verdeutlicht die Segmentstruktur des PV-Zubaus. Betonen Sie den hohen Anteil der Freiflächen-PV (42%) und die damit verbundenen sinkenden Modulpreise. Heben Sie hervor, dass Großanlagen (&gt;10 MWp) die höchsten Renditen bieten, während Dachanlagen im Privatbereich die niedrigsten IRR aufweisen. Weisen Sie auf die Bedeutung von Hybridprojekten (PV + Speicher) für die Zukunft hin. Leiten Sie zur nächsten Folie über, die den Offshore-Wind-Sektor betrachtet.</a:t>
            </a:r>
          </a:p>
        </p:txBody>
      </p:sp>
      <p:sp>
        <p:nvSpPr>
          <p:cNvPr id="4" name="Slide Number Placeholder 3"/>
          <p:cNvSpPr>
            <a:spLocks noGrp="1"/>
          </p:cNvSpPr>
          <p:nvPr>
            <p:ph type="sldNum" sz="quarter" idx="5"/>
          </p:nvPr>
        </p:nvSpPr>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Balkengrafik veranschaulicht die Dominanz des gewerblichen Dachsegments (&gt;100 kWp) und der Freiflächenanlagen (1-10 MWp). Betonen Sie die Korrelation zwischen Anlagengröße und Rendite: Je größer die Anlage, desto höher der IRR. Weisen Sie darauf hin, dass Freiflächenanlagen trotz höherer Renditen oft mit Akzeptanzproblemen konfrontiert sind. Leiten Sie zur nächsten Folie über, die den Offshore-Wind-Sektor im Detail betrachtet.</a:t>
            </a:r>
          </a:p>
        </p:txBody>
      </p:sp>
      <p:sp>
        <p:nvSpPr>
          <p:cNvPr id="4" name="Slide Number Placeholder 3"/>
          <p:cNvSpPr>
            <a:spLocks noGrp="1"/>
          </p:cNvSpPr>
          <p:nvPr>
            <p:ph type="sldNum" sz="quarter" idx="5"/>
          </p:nvPr>
        </p:nvSpPr>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idx="2"/>
          </p:nvPr>
        </p:nvSpPr>
        <p:spPr/>
      </p:sp>
      <p:sp>
        <p:nvSpPr>
          <p:cNvPr id="3" name="Notes Placeholder 2"/>
          <p:cNvSpPr>
            <a:spLocks noGrp="1"/>
          </p:cNvSpPr>
          <p:nvPr>
            <p:ph type="body" sz="quarter" idx="3"/>
          </p:nvPr>
        </p:nvSpPr>
        <p:spPr/>
        <p:txBody>
          <a:bodyPr/>
          <a:lstStyle/>
          <a:p>
            <a:r>
              <a:t>Diese Tabelle gibt einen Überblick über die wichtigsten Offshore-Windprojekte in der Pipeline. Betonen Sie die Bedeutung der Null-Cent-Gebote in Ausschreibungen, die die Wirtschaftlichkeit des Sektors unterstreichen. Heben Sie die Rolle großer Energiekonzerne wie Ørsted, RWE und EnBW hervor. Weisen Sie auf die technologische Dominanz von Siemens und Vestas hin. Leiten Sie zur nächsten Folie über, die die Kapitalstruktur und Renditen verschiedener Technologien vergleicht.</a:t>
            </a:r>
          </a:p>
        </p:txBody>
      </p:sp>
      <p:sp>
        <p:nvSpPr>
          <p:cNvPr id="4" name="Slide Number Placeholder 3"/>
          <p:cNvSpPr>
            <a:spLocks noGrp="1"/>
          </p:cNvSpPr>
          <p:nvPr>
            <p:ph type="sldNum" sz="quarter" idx="5"/>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5BCAD085-E8A6-8845-BD4E-CB4CCA059FC4}"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5BCAD085-E8A6-8845-BD4E-CB4CCA059FC4}"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4/12/2026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5BCAD085-E8A6-8845-BD4E-CB4CCA059FC4}"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5BCAD085-E8A6-8845-BD4E-CB4CCA059FC4}" type="datetimeFigureOut">
              <a:rPr lang="en-US" smtClean="0"/>
              <a:t>4/12/2026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5BCAD085-E8A6-8845-BD4E-CB4CCA059FC4}" type="datetimeFigureOut">
              <a:rPr lang="en-US" smtClean="0"/>
              <a:t>4/12/2026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4/12/2026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4/12/2026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‹Nr.›</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4/12/2026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‹Nr.›</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7.xml"/><Relationship Id="rId5" Type="http://schemas.openxmlformats.org/officeDocument/2006/relationships/chart" Target="../charts/chart3.xml"/><Relationship Id="rId4" Type="http://schemas.openxmlformats.org/officeDocument/2006/relationships/image" Target="../media/image2.png"/></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0.xml"/><Relationship Id="rId1" Type="http://schemas.openxmlformats.org/officeDocument/2006/relationships/slideLayout" Target="../slideLayouts/slideLayout7.xml"/><Relationship Id="rId5" Type="http://schemas.openxmlformats.org/officeDocument/2006/relationships/chart" Target="../charts/chart4.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2.xml"/><Relationship Id="rId1" Type="http://schemas.openxmlformats.org/officeDocument/2006/relationships/slideLayout" Target="../slideLayouts/slideLayout7.xml"/><Relationship Id="rId5" Type="http://schemas.openxmlformats.org/officeDocument/2006/relationships/chart" Target="../charts/chart5.xml"/><Relationship Id="rId4" Type="http://schemas.openxmlformats.org/officeDocument/2006/relationships/image" Target="../media/image2.png"/></Relationships>
</file>

<file path=ppt/slides/_rels/slide1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4.xml"/><Relationship Id="rId1" Type="http://schemas.openxmlformats.org/officeDocument/2006/relationships/slideLayout" Target="../slideLayouts/slideLayout7.xml"/><Relationship Id="rId5" Type="http://schemas.openxmlformats.org/officeDocument/2006/relationships/chart" Target="../charts/chart6.xml"/><Relationship Id="rId4" Type="http://schemas.openxmlformats.org/officeDocument/2006/relationships/image" Target="../media/image2.png"/></Relationships>
</file>

<file path=ppt/slides/_rels/slide1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6.xml"/><Relationship Id="rId1" Type="http://schemas.openxmlformats.org/officeDocument/2006/relationships/slideLayout" Target="../slideLayouts/slideLayout7.xml"/><Relationship Id="rId5" Type="http://schemas.openxmlformats.org/officeDocument/2006/relationships/chart" Target="../charts/chart7.xml"/><Relationship Id="rId4" Type="http://schemas.openxmlformats.org/officeDocument/2006/relationships/image" Target="../media/image2.png"/></Relationships>
</file>

<file path=ppt/slides/_rels/slide1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7.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8.xml"/><Relationship Id="rId1" Type="http://schemas.openxmlformats.org/officeDocument/2006/relationships/slideLayout" Target="../slideLayouts/slideLayout7.xml"/><Relationship Id="rId5" Type="http://schemas.openxmlformats.org/officeDocument/2006/relationships/chart" Target="../charts/chart8.xml"/><Relationship Id="rId4" Type="http://schemas.openxmlformats.org/officeDocument/2006/relationships/image" Target="../media/image2.png"/></Relationships>
</file>

<file path=ppt/slides/_rels/slide2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0.xml"/><Relationship Id="rId1" Type="http://schemas.openxmlformats.org/officeDocument/2006/relationships/slideLayout" Target="../slideLayouts/slideLayout7.xml"/><Relationship Id="rId5" Type="http://schemas.openxmlformats.org/officeDocument/2006/relationships/chart" Target="../charts/chart9.xml"/><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5" Type="http://schemas.openxmlformats.org/officeDocument/2006/relationships/image" Target="../media/image3.jpg"/><Relationship Id="rId4" Type="http://schemas.openxmlformats.org/officeDocument/2006/relationships/image" Target="../media/image2.png"/></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7.xml"/><Relationship Id="rId5" Type="http://schemas.openxmlformats.org/officeDocument/2006/relationships/chart" Target="../charts/chart1.xml"/><Relationship Id="rId4" Type="http://schemas.openxmlformats.org/officeDocument/2006/relationships/image" Target="../media/image2.png"/></Relationships>
</file>

<file path=ppt/slides/_rels/slide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8.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7.xml"/><Relationship Id="rId5" Type="http://schemas.openxmlformats.org/officeDocument/2006/relationships/chart" Target="../charts/chart2.xml"/><Relationship Id="rId4"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7.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TextBox 3"/>
          <p:cNvSpPr txBox="1"/>
          <p:nvPr/>
        </p:nvSpPr>
        <p:spPr>
          <a:xfrm>
            <a:off x="640080" y="1828800"/>
            <a:ext cx="10911535" cy="1828800"/>
          </a:xfrm>
          <a:prstGeom prst="rect">
            <a:avLst/>
          </a:prstGeom>
          <a:noFill/>
        </p:spPr>
        <p:txBody>
          <a:bodyPr wrap="square">
            <a:spAutoFit/>
          </a:bodyPr>
          <a:lstStyle/>
          <a:p>
            <a:pPr algn="ctr">
              <a:defRPr sz="4000" b="1">
                <a:solidFill>
                  <a:srgbClr val="3D414C"/>
                </a:solidFill>
                <a:latin typeface="Calibri"/>
              </a:defRPr>
            </a:pPr>
            <a:r>
              <a:t>Erneuerbare Energien in Deutschland 2026–2030: Investitionslandschaft, Technologietrends &amp; Renditeprognosen</a:t>
            </a:r>
          </a:p>
        </p:txBody>
      </p:sp>
      <p:sp>
        <p:nvSpPr>
          <p:cNvPr id="5" name="TextBox 4"/>
          <p:cNvSpPr txBox="1"/>
          <p:nvPr/>
        </p:nvSpPr>
        <p:spPr>
          <a:xfrm>
            <a:off x="914400" y="3657600"/>
            <a:ext cx="10362895" cy="914400"/>
          </a:xfrm>
          <a:prstGeom prst="rect">
            <a:avLst/>
          </a:prstGeom>
          <a:noFill/>
        </p:spPr>
        <p:txBody>
          <a:bodyPr wrap="square">
            <a:spAutoFit/>
          </a:bodyPr>
          <a:lstStyle/>
          <a:p>
            <a:pPr algn="ctr">
              <a:defRPr sz="2200">
                <a:solidFill>
                  <a:srgbClr val="666666"/>
                </a:solidFill>
                <a:latin typeface="Calibri"/>
              </a:defRPr>
            </a:pPr>
            <a:r>
              <a:t>Marktanalyse der NexAnalytics Research Division</a:t>
            </a:r>
          </a:p>
        </p:txBody>
      </p:sp>
      <p:sp>
        <p:nvSpPr>
          <p:cNvPr id="6" name="TextBox 5"/>
          <p:cNvSpPr txBox="1"/>
          <p:nvPr/>
        </p:nvSpPr>
        <p:spPr>
          <a:xfrm>
            <a:off x="914400" y="4572000"/>
            <a:ext cx="10362895" cy="1371600"/>
          </a:xfrm>
          <a:prstGeom prst="rect">
            <a:avLst/>
          </a:prstGeom>
          <a:noFill/>
        </p:spPr>
        <p:txBody>
          <a:bodyPr wrap="square">
            <a:spAutoFit/>
          </a:bodyPr>
          <a:lstStyle/>
          <a:p>
            <a:pPr algn="ctr">
              <a:defRPr sz="1600" i="1">
                <a:solidFill>
                  <a:srgbClr val="3D414C"/>
                </a:solidFill>
                <a:latin typeface="Calibri"/>
              </a:defRPr>
            </a:pPr>
            <a:r>
              <a:t>„Der Offshore-Wind-Sektor entwickelt sich zum attraktivsten Investmentsegment mit einem prognostizierten IRR von 11,4% über 25 Jahre Laufzeit.</a:t>
            </a:r>
          </a:p>
          <a:p>
            <a:pPr algn="ctr">
              <a:defRPr sz="1300" i="1">
                <a:solidFill>
                  <a:srgbClr val="666666"/>
                </a:solidFill>
                <a:latin typeface="Calibri"/>
              </a:defRPr>
            </a:pPr>
            <a:r>
              <a:t>— NexAnalytics Research Division</a:t>
            </a:r>
          </a:p>
        </p:txBody>
      </p:sp>
      <p:sp>
        <p:nvSpPr>
          <p:cNvPr id="7" name="TextBox 6"/>
          <p:cNvSpPr txBox="1"/>
          <p:nvPr/>
        </p:nvSpPr>
        <p:spPr>
          <a:xfrm>
            <a:off x="640080" y="5303520"/>
            <a:ext cx="10911535" cy="731520"/>
          </a:xfrm>
          <a:prstGeom prst="rect">
            <a:avLst/>
          </a:prstGeom>
          <a:noFill/>
        </p:spPr>
        <p:txBody>
          <a:bodyPr wrap="square">
            <a:spAutoFit/>
          </a:bodyPr>
          <a:lstStyle/>
          <a:p>
            <a:pPr algn="ctr">
              <a:defRPr sz="1400">
                <a:solidFill>
                  <a:srgbClr val="666666"/>
                </a:solidFill>
                <a:latin typeface="Calibri"/>
              </a:defRPr>
            </a:pPr>
            <a:r>
              <a:t>Dr. Stefan Brückner, Lisa Hoffmann  |  April 2026</a:t>
            </a:r>
          </a:p>
        </p:txBody>
      </p:sp>
    </p:spTree>
  </p:cSld>
  <p:clrMapOvr>
    <a:masterClrMapping/>
  </p:clrMapOvr>
  <p:transition spd="med">
    <p:zoom/>
  </p:transition>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PV-Zubau nach Segment 2025: Anteil und IRR</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den Anteil der verschiedenen PV-Segmente am Gesamtzubau 2025 sowie den typischen IRR für jedes Segment. Quelle: BSW Solar, Fraunhofer ISE.</a:t>
            </a:r>
          </a:p>
        </p:txBody>
      </p:sp>
    </p:spTree>
  </p:cSld>
  <p:clrMapOvr>
    <a:masterClrMapping/>
  </p:clrMapOvr>
  <p:transition spd="med">
    <p:zoom/>
  </p:transition>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Offshore-Wind Pipeline Deutschland 2025–2027</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3200400"/>
        </p:xfrm>
        <a:graphic>
          <a:graphicData uri="http://schemas.openxmlformats.org/drawingml/2006/table">
            <a:tbl>
              <a:tblPr firstRow="1" bandRow="1">
                <a:tableStyleId>{5C22544A-7EE6-4342-B048-85BDC9FD1C3A}</a:tableStyleId>
              </a:tblPr>
              <a:tblGrid>
                <a:gridCol w="1818589">
                  <a:extLst>
                    <a:ext uri="{9D8B030D-6E8A-4147-A177-3AD203B41FA5}">
                      <a16:colId xmlns:a16="http://schemas.microsoft.com/office/drawing/2014/main" val="20000"/>
                    </a:ext>
                  </a:extLst>
                </a:gridCol>
                <a:gridCol w="1818589">
                  <a:extLst>
                    <a:ext uri="{9D8B030D-6E8A-4147-A177-3AD203B41FA5}">
                      <a16:colId xmlns:a16="http://schemas.microsoft.com/office/drawing/2014/main" val="20001"/>
                    </a:ext>
                  </a:extLst>
                </a:gridCol>
                <a:gridCol w="1818589">
                  <a:extLst>
                    <a:ext uri="{9D8B030D-6E8A-4147-A177-3AD203B41FA5}">
                      <a16:colId xmlns:a16="http://schemas.microsoft.com/office/drawing/2014/main" val="20002"/>
                    </a:ext>
                  </a:extLst>
                </a:gridCol>
                <a:gridCol w="1818589">
                  <a:extLst>
                    <a:ext uri="{9D8B030D-6E8A-4147-A177-3AD203B41FA5}">
                      <a16:colId xmlns:a16="http://schemas.microsoft.com/office/drawing/2014/main" val="20003"/>
                    </a:ext>
                  </a:extLst>
                </a:gridCol>
                <a:gridCol w="1818589">
                  <a:extLst>
                    <a:ext uri="{9D8B030D-6E8A-4147-A177-3AD203B41FA5}">
                      <a16:colId xmlns:a16="http://schemas.microsoft.com/office/drawing/2014/main" val="20004"/>
                    </a:ext>
                  </a:extLst>
                </a:gridCol>
                <a:gridCol w="1818589">
                  <a:extLst>
                    <a:ext uri="{9D8B030D-6E8A-4147-A177-3AD203B41FA5}">
                      <a16:colId xmlns:a16="http://schemas.microsoft.com/office/drawing/2014/main" val="20005"/>
                    </a:ext>
                  </a:extLst>
                </a:gridCol>
              </a:tblGrid>
              <a:tr h="457200">
                <a:tc>
                  <a:txBody>
                    <a:bodyPr/>
                    <a:lstStyle/>
                    <a:p>
                      <a:pPr algn="ctr">
                        <a:defRPr sz="1400" b="1">
                          <a:solidFill>
                            <a:srgbClr val="FFFFFF"/>
                          </a:solidFill>
                          <a:latin typeface="Calibri"/>
                        </a:defRPr>
                      </a:pPr>
                      <a:r>
                        <a:t>Windpark</a:t>
                      </a:r>
                    </a:p>
                  </a:txBody>
                  <a:tcPr marL="73152" marR="73152" marT="36576" marB="36576" anchor="ctr">
                    <a:solidFill>
                      <a:srgbClr val="3D414C"/>
                    </a:solidFill>
                  </a:tcPr>
                </a:tc>
                <a:tc>
                  <a:txBody>
                    <a:bodyPr/>
                    <a:lstStyle/>
                    <a:p>
                      <a:pPr algn="ctr">
                        <a:defRPr sz="1400" b="1">
                          <a:solidFill>
                            <a:srgbClr val="FFFFFF"/>
                          </a:solidFill>
                          <a:latin typeface="Calibri"/>
                        </a:defRPr>
                      </a:pPr>
                      <a:r>
                        <a:t>Kapazität (MW)</a:t>
                      </a:r>
                    </a:p>
                  </a:txBody>
                  <a:tcPr marL="73152" marR="73152" marT="36576" marB="36576" anchor="ctr">
                    <a:solidFill>
                      <a:srgbClr val="3D414C"/>
                    </a:solidFill>
                  </a:tcPr>
                </a:tc>
                <a:tc>
                  <a:txBody>
                    <a:bodyPr/>
                    <a:lstStyle/>
                    <a:p>
                      <a:pPr algn="ctr">
                        <a:defRPr sz="1400" b="1">
                          <a:solidFill>
                            <a:srgbClr val="FFFFFF"/>
                          </a:solidFill>
                          <a:latin typeface="Calibri"/>
                        </a:defRPr>
                      </a:pPr>
                      <a:r>
                        <a:t>Inbetriebnahme</a:t>
                      </a:r>
                    </a:p>
                  </a:txBody>
                  <a:tcPr marL="73152" marR="73152" marT="36576" marB="36576" anchor="ctr">
                    <a:solidFill>
                      <a:srgbClr val="3D414C"/>
                    </a:solidFill>
                  </a:tcPr>
                </a:tc>
                <a:tc>
                  <a:txBody>
                    <a:bodyPr/>
                    <a:lstStyle/>
                    <a:p>
                      <a:pPr algn="ctr">
                        <a:defRPr sz="1400" b="1">
                          <a:solidFill>
                            <a:srgbClr val="FFFFFF"/>
                          </a:solidFill>
                          <a:latin typeface="Calibri"/>
                        </a:defRPr>
                      </a:pPr>
                      <a:r>
                        <a:t>Investor</a:t>
                      </a:r>
                    </a:p>
                  </a:txBody>
                  <a:tcPr marL="73152" marR="73152" marT="36576" marB="36576" anchor="ctr">
                    <a:solidFill>
                      <a:srgbClr val="3D414C"/>
                    </a:solidFill>
                  </a:tcPr>
                </a:tc>
                <a:tc>
                  <a:txBody>
                    <a:bodyPr/>
                    <a:lstStyle/>
                    <a:p>
                      <a:pPr algn="ctr">
                        <a:defRPr sz="1400" b="1">
                          <a:solidFill>
                            <a:srgbClr val="FFFFFF"/>
                          </a:solidFill>
                          <a:latin typeface="Calibri"/>
                        </a:defRPr>
                      </a:pPr>
                      <a:r>
                        <a:t>Technologie</a:t>
                      </a:r>
                    </a:p>
                  </a:txBody>
                  <a:tcPr marL="73152" marR="73152" marT="36576" marB="36576" anchor="ctr">
                    <a:solidFill>
                      <a:srgbClr val="3D414C"/>
                    </a:solidFill>
                  </a:tcPr>
                </a:tc>
                <a:tc>
                  <a:txBody>
                    <a:bodyPr/>
                    <a:lstStyle/>
                    <a:p>
                      <a:pPr algn="ctr">
                        <a:defRPr sz="1400" b="1">
                          <a:solidFill>
                            <a:srgbClr val="FFFFFF"/>
                          </a:solidFill>
                          <a:latin typeface="Calibri"/>
                        </a:defRPr>
                      </a:pPr>
                      <a:r>
                        <a:t>Wassertiefe (m)</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Gode Wind 4</a:t>
                      </a:r>
                    </a:p>
                  </a:txBody>
                  <a:tcPr marL="73152" marR="73152" marT="36576" marB="36576" anchor="ctr">
                    <a:solidFill>
                      <a:srgbClr val="E8EEF4"/>
                    </a:solidFill>
                  </a:tcPr>
                </a:tc>
                <a:tc>
                  <a:txBody>
                    <a:bodyPr/>
                    <a:lstStyle/>
                    <a:p>
                      <a:pPr algn="r">
                        <a:defRPr sz="1200" b="0">
                          <a:solidFill>
                            <a:srgbClr val="333333"/>
                          </a:solidFill>
                          <a:latin typeface="Calibri"/>
                        </a:defRPr>
                      </a:pPr>
                      <a:r>
                        <a:t>900</a:t>
                      </a:r>
                    </a:p>
                  </a:txBody>
                  <a:tcPr marL="73152" marR="73152" marT="36576" marB="36576" anchor="ctr">
                    <a:solidFill>
                      <a:srgbClr val="E8EEF4"/>
                    </a:solidFill>
                  </a:tcPr>
                </a:tc>
                <a:tc>
                  <a:txBody>
                    <a:bodyPr/>
                    <a:lstStyle/>
                    <a:p>
                      <a:pPr algn="r">
                        <a:defRPr sz="1200" b="0">
                          <a:solidFill>
                            <a:srgbClr val="333333"/>
                          </a:solidFill>
                          <a:latin typeface="Calibri"/>
                        </a:defRPr>
                      </a:pPr>
                      <a:r>
                        <a:t>Q3 2026</a:t>
                      </a:r>
                    </a:p>
                  </a:txBody>
                  <a:tcPr marL="73152" marR="73152" marT="36576" marB="36576" anchor="ctr">
                    <a:solidFill>
                      <a:srgbClr val="E8EEF4"/>
                    </a:solidFill>
                  </a:tcPr>
                </a:tc>
                <a:tc>
                  <a:txBody>
                    <a:bodyPr/>
                    <a:lstStyle/>
                    <a:p>
                      <a:pPr algn="r">
                        <a:defRPr sz="1200" b="0">
                          <a:solidFill>
                            <a:srgbClr val="333333"/>
                          </a:solidFill>
                          <a:latin typeface="Calibri"/>
                        </a:defRPr>
                      </a:pPr>
                      <a:r>
                        <a:t>Ørsted</a:t>
                      </a:r>
                    </a:p>
                  </a:txBody>
                  <a:tcPr marL="73152" marR="73152" marT="36576" marB="36576" anchor="ctr">
                    <a:solidFill>
                      <a:srgbClr val="E8EEF4"/>
                    </a:solidFill>
                  </a:tcPr>
                </a:tc>
                <a:tc>
                  <a:txBody>
                    <a:bodyPr/>
                    <a:lstStyle/>
                    <a:p>
                      <a:pPr algn="r">
                        <a:defRPr sz="1200" b="0">
                          <a:solidFill>
                            <a:srgbClr val="333333"/>
                          </a:solidFill>
                          <a:latin typeface="Calibri"/>
                        </a:defRPr>
                      </a:pPr>
                      <a:r>
                        <a:t>Siemens 15 MW DD</a:t>
                      </a:r>
                    </a:p>
                  </a:txBody>
                  <a:tcPr marL="73152" marR="73152" marT="36576" marB="36576" anchor="ctr">
                    <a:solidFill>
                      <a:srgbClr val="E8EEF4"/>
                    </a:solidFill>
                  </a:tcPr>
                </a:tc>
                <a:tc>
                  <a:txBody>
                    <a:bodyPr/>
                    <a:lstStyle/>
                    <a:p>
                      <a:pPr algn="r">
                        <a:defRPr sz="1200" b="0">
                          <a:solidFill>
                            <a:srgbClr val="333333"/>
                          </a:solidFill>
                          <a:latin typeface="Calibri"/>
                        </a:defRPr>
                      </a:pPr>
                      <a:r>
                        <a:t>28-34</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Kaskasi II</a:t>
                      </a:r>
                    </a:p>
                  </a:txBody>
                  <a:tcPr marL="73152" marR="73152" marT="36576" marB="36576" anchor="ctr">
                    <a:solidFill>
                      <a:srgbClr val="FFFFFF"/>
                    </a:solidFill>
                  </a:tcPr>
                </a:tc>
                <a:tc>
                  <a:txBody>
                    <a:bodyPr/>
                    <a:lstStyle/>
                    <a:p>
                      <a:pPr algn="r">
                        <a:defRPr sz="1200" b="0">
                          <a:solidFill>
                            <a:srgbClr val="333333"/>
                          </a:solidFill>
                          <a:latin typeface="Calibri"/>
                        </a:defRPr>
                      </a:pPr>
                      <a:r>
                        <a:t>750</a:t>
                      </a:r>
                    </a:p>
                  </a:txBody>
                  <a:tcPr marL="73152" marR="73152" marT="36576" marB="36576" anchor="ctr">
                    <a:solidFill>
                      <a:srgbClr val="FFFFFF"/>
                    </a:solidFill>
                  </a:tcPr>
                </a:tc>
                <a:tc>
                  <a:txBody>
                    <a:bodyPr/>
                    <a:lstStyle/>
                    <a:p>
                      <a:pPr algn="r">
                        <a:defRPr sz="1200" b="0">
                          <a:solidFill>
                            <a:srgbClr val="333333"/>
                          </a:solidFill>
                          <a:latin typeface="Calibri"/>
                        </a:defRPr>
                      </a:pPr>
                      <a:r>
                        <a:t>Q1 2027</a:t>
                      </a:r>
                    </a:p>
                  </a:txBody>
                  <a:tcPr marL="73152" marR="73152" marT="36576" marB="36576" anchor="ctr">
                    <a:solidFill>
                      <a:srgbClr val="FFFFFF"/>
                    </a:solidFill>
                  </a:tcPr>
                </a:tc>
                <a:tc>
                  <a:txBody>
                    <a:bodyPr/>
                    <a:lstStyle/>
                    <a:p>
                      <a:pPr algn="r">
                        <a:defRPr sz="1200" b="0">
                          <a:solidFill>
                            <a:srgbClr val="333333"/>
                          </a:solidFill>
                          <a:latin typeface="Calibri"/>
                        </a:defRPr>
                      </a:pPr>
                      <a:r>
                        <a:t>RWE</a:t>
                      </a:r>
                    </a:p>
                  </a:txBody>
                  <a:tcPr marL="73152" marR="73152" marT="36576" marB="36576" anchor="ctr">
                    <a:solidFill>
                      <a:srgbClr val="FFFFFF"/>
                    </a:solidFill>
                  </a:tcPr>
                </a:tc>
                <a:tc>
                  <a:txBody>
                    <a:bodyPr/>
                    <a:lstStyle/>
                    <a:p>
                      <a:pPr algn="r">
                        <a:defRPr sz="1200" b="0">
                          <a:solidFill>
                            <a:srgbClr val="333333"/>
                          </a:solidFill>
                          <a:latin typeface="Calibri"/>
                        </a:defRPr>
                      </a:pPr>
                      <a:r>
                        <a:t>Vestas V236-15.0</a:t>
                      </a:r>
                    </a:p>
                  </a:txBody>
                  <a:tcPr marL="73152" marR="73152" marT="36576" marB="36576" anchor="ctr">
                    <a:solidFill>
                      <a:srgbClr val="FFFFFF"/>
                    </a:solidFill>
                  </a:tcPr>
                </a:tc>
                <a:tc>
                  <a:txBody>
                    <a:bodyPr/>
                    <a:lstStyle/>
                    <a:p>
                      <a:pPr algn="r">
                        <a:defRPr sz="1200" b="0">
                          <a:solidFill>
                            <a:srgbClr val="333333"/>
                          </a:solidFill>
                          <a:latin typeface="Calibri"/>
                        </a:defRPr>
                      </a:pPr>
                      <a:r>
                        <a:t>22-28</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Nordlicht 1</a:t>
                      </a:r>
                    </a:p>
                  </a:txBody>
                  <a:tcPr marL="73152" marR="73152" marT="36576" marB="36576" anchor="ctr">
                    <a:solidFill>
                      <a:srgbClr val="E8EEF4"/>
                    </a:solidFill>
                  </a:tcPr>
                </a:tc>
                <a:tc>
                  <a:txBody>
                    <a:bodyPr/>
                    <a:lstStyle/>
                    <a:p>
                      <a:pPr algn="r">
                        <a:defRPr sz="1200" b="0">
                          <a:solidFill>
                            <a:srgbClr val="333333"/>
                          </a:solidFill>
                          <a:latin typeface="Calibri"/>
                        </a:defRPr>
                      </a:pPr>
                      <a:r>
                        <a:t>1.200</a:t>
                      </a:r>
                    </a:p>
                  </a:txBody>
                  <a:tcPr marL="73152" marR="73152" marT="36576" marB="36576" anchor="ctr">
                    <a:solidFill>
                      <a:srgbClr val="E8EEF4"/>
                    </a:solidFill>
                  </a:tcPr>
                </a:tc>
                <a:tc>
                  <a:txBody>
                    <a:bodyPr/>
                    <a:lstStyle/>
                    <a:p>
                      <a:pPr algn="r">
                        <a:defRPr sz="1200" b="0">
                          <a:solidFill>
                            <a:srgbClr val="333333"/>
                          </a:solidFill>
                          <a:latin typeface="Calibri"/>
                        </a:defRPr>
                      </a:pPr>
                      <a:r>
                        <a:t>Q4 2027</a:t>
                      </a:r>
                    </a:p>
                  </a:txBody>
                  <a:tcPr marL="73152" marR="73152" marT="36576" marB="36576" anchor="ctr">
                    <a:solidFill>
                      <a:srgbClr val="E8EEF4"/>
                    </a:solidFill>
                  </a:tcPr>
                </a:tc>
                <a:tc>
                  <a:txBody>
                    <a:bodyPr/>
                    <a:lstStyle/>
                    <a:p>
                      <a:pPr algn="r">
                        <a:defRPr sz="1200" b="0">
                          <a:solidFill>
                            <a:srgbClr val="333333"/>
                          </a:solidFill>
                          <a:latin typeface="Calibri"/>
                        </a:defRPr>
                      </a:pPr>
                      <a:r>
                        <a:t>EnBW / bp</a:t>
                      </a:r>
                    </a:p>
                  </a:txBody>
                  <a:tcPr marL="73152" marR="73152" marT="36576" marB="36576" anchor="ctr">
                    <a:solidFill>
                      <a:srgbClr val="E8EEF4"/>
                    </a:solidFill>
                  </a:tcPr>
                </a:tc>
                <a:tc>
                  <a:txBody>
                    <a:bodyPr/>
                    <a:lstStyle/>
                    <a:p>
                      <a:pPr algn="r">
                        <a:defRPr sz="1200" b="0">
                          <a:solidFill>
                            <a:srgbClr val="333333"/>
                          </a:solidFill>
                          <a:latin typeface="Calibri"/>
                        </a:defRPr>
                      </a:pPr>
                      <a:r>
                        <a:t>Siemens 15 MW DD</a:t>
                      </a:r>
                    </a:p>
                  </a:txBody>
                  <a:tcPr marL="73152" marR="73152" marT="36576" marB="36576" anchor="ctr">
                    <a:solidFill>
                      <a:srgbClr val="E8EEF4"/>
                    </a:solidFill>
                  </a:tcPr>
                </a:tc>
                <a:tc>
                  <a:txBody>
                    <a:bodyPr/>
                    <a:lstStyle/>
                    <a:p>
                      <a:pPr algn="r">
                        <a:defRPr sz="1200" b="0">
                          <a:solidFill>
                            <a:srgbClr val="333333"/>
                          </a:solidFill>
                          <a:latin typeface="Calibri"/>
                        </a:defRPr>
                      </a:pPr>
                      <a:r>
                        <a:t>30-38</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Baltic Power</a:t>
                      </a:r>
                    </a:p>
                  </a:txBody>
                  <a:tcPr marL="73152" marR="73152" marT="36576" marB="36576" anchor="ctr">
                    <a:solidFill>
                      <a:srgbClr val="FFFFFF"/>
                    </a:solidFill>
                  </a:tcPr>
                </a:tc>
                <a:tc>
                  <a:txBody>
                    <a:bodyPr/>
                    <a:lstStyle/>
                    <a:p>
                      <a:pPr algn="r">
                        <a:defRPr sz="1200" b="0">
                          <a:solidFill>
                            <a:srgbClr val="333333"/>
                          </a:solidFill>
                          <a:latin typeface="Calibri"/>
                        </a:defRPr>
                      </a:pPr>
                      <a:r>
                        <a:t>1.140</a:t>
                      </a:r>
                    </a:p>
                  </a:txBody>
                  <a:tcPr marL="73152" marR="73152" marT="36576" marB="36576" anchor="ctr">
                    <a:solidFill>
                      <a:srgbClr val="FFFFFF"/>
                    </a:solidFill>
                  </a:tcPr>
                </a:tc>
                <a:tc>
                  <a:txBody>
                    <a:bodyPr/>
                    <a:lstStyle/>
                    <a:p>
                      <a:pPr algn="r">
                        <a:defRPr sz="1200" b="0">
                          <a:solidFill>
                            <a:srgbClr val="333333"/>
                          </a:solidFill>
                          <a:latin typeface="Calibri"/>
                        </a:defRPr>
                      </a:pPr>
                      <a:r>
                        <a:t>Q2 2027</a:t>
                      </a:r>
                    </a:p>
                  </a:txBody>
                  <a:tcPr marL="73152" marR="73152" marT="36576" marB="36576" anchor="ctr">
                    <a:solidFill>
                      <a:srgbClr val="FFFFFF"/>
                    </a:solidFill>
                  </a:tcPr>
                </a:tc>
                <a:tc>
                  <a:txBody>
                    <a:bodyPr/>
                    <a:lstStyle/>
                    <a:p>
                      <a:pPr algn="r">
                        <a:defRPr sz="1200" b="0">
                          <a:solidFill>
                            <a:srgbClr val="333333"/>
                          </a:solidFill>
                          <a:latin typeface="Calibri"/>
                        </a:defRPr>
                      </a:pPr>
                      <a:r>
                        <a:t>Ørsted / PGE</a:t>
                      </a:r>
                    </a:p>
                  </a:txBody>
                  <a:tcPr marL="73152" marR="73152" marT="36576" marB="36576" anchor="ctr">
                    <a:solidFill>
                      <a:srgbClr val="FFFFFF"/>
                    </a:solidFill>
                  </a:tcPr>
                </a:tc>
                <a:tc>
                  <a:txBody>
                    <a:bodyPr/>
                    <a:lstStyle/>
                    <a:p>
                      <a:pPr algn="r">
                        <a:defRPr sz="1200" b="0">
                          <a:solidFill>
                            <a:srgbClr val="333333"/>
                          </a:solidFill>
                          <a:latin typeface="Calibri"/>
                        </a:defRPr>
                      </a:pPr>
                      <a:r>
                        <a:t>Vestas V236-15.0</a:t>
                      </a:r>
                    </a:p>
                  </a:txBody>
                  <a:tcPr marL="73152" marR="73152" marT="36576" marB="36576" anchor="ctr">
                    <a:solidFill>
                      <a:srgbClr val="FFFFFF"/>
                    </a:solidFill>
                  </a:tcPr>
                </a:tc>
                <a:tc>
                  <a:txBody>
                    <a:bodyPr/>
                    <a:lstStyle/>
                    <a:p>
                      <a:pPr algn="r">
                        <a:defRPr sz="1200" b="0">
                          <a:solidFill>
                            <a:srgbClr val="333333"/>
                          </a:solidFill>
                          <a:latin typeface="Calibri"/>
                        </a:defRPr>
                      </a:pPr>
                      <a:r>
                        <a:t>18-25</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He Dreiht</a:t>
                      </a:r>
                    </a:p>
                  </a:txBody>
                  <a:tcPr marL="73152" marR="73152" marT="36576" marB="36576" anchor="ctr">
                    <a:solidFill>
                      <a:srgbClr val="E8EEF4"/>
                    </a:solidFill>
                  </a:tcPr>
                </a:tc>
                <a:tc>
                  <a:txBody>
                    <a:bodyPr/>
                    <a:lstStyle/>
                    <a:p>
                      <a:pPr algn="r">
                        <a:defRPr sz="1200" b="0">
                          <a:solidFill>
                            <a:srgbClr val="333333"/>
                          </a:solidFill>
                          <a:latin typeface="Calibri"/>
                        </a:defRPr>
                      </a:pPr>
                      <a:r>
                        <a:t>960</a:t>
                      </a:r>
                    </a:p>
                  </a:txBody>
                  <a:tcPr marL="73152" marR="73152" marT="36576" marB="36576" anchor="ctr">
                    <a:solidFill>
                      <a:srgbClr val="E8EEF4"/>
                    </a:solidFill>
                  </a:tcPr>
                </a:tc>
                <a:tc>
                  <a:txBody>
                    <a:bodyPr/>
                    <a:lstStyle/>
                    <a:p>
                      <a:pPr algn="r">
                        <a:defRPr sz="1200" b="0">
                          <a:solidFill>
                            <a:srgbClr val="333333"/>
                          </a:solidFill>
                          <a:latin typeface="Calibri"/>
                        </a:defRPr>
                      </a:pPr>
                      <a:r>
                        <a:t>Q4 2025</a:t>
                      </a:r>
                    </a:p>
                  </a:txBody>
                  <a:tcPr marL="73152" marR="73152" marT="36576" marB="36576" anchor="ctr">
                    <a:solidFill>
                      <a:srgbClr val="E8EEF4"/>
                    </a:solidFill>
                  </a:tcPr>
                </a:tc>
                <a:tc>
                  <a:txBody>
                    <a:bodyPr/>
                    <a:lstStyle/>
                    <a:p>
                      <a:pPr algn="r">
                        <a:defRPr sz="1200" b="0">
                          <a:solidFill>
                            <a:srgbClr val="333333"/>
                          </a:solidFill>
                          <a:latin typeface="Calibri"/>
                        </a:defRPr>
                      </a:pPr>
                      <a:r>
                        <a:t>EnBW</a:t>
                      </a:r>
                    </a:p>
                  </a:txBody>
                  <a:tcPr marL="73152" marR="73152" marT="36576" marB="36576" anchor="ctr">
                    <a:solidFill>
                      <a:srgbClr val="E8EEF4"/>
                    </a:solidFill>
                  </a:tcPr>
                </a:tc>
                <a:tc>
                  <a:txBody>
                    <a:bodyPr/>
                    <a:lstStyle/>
                    <a:p>
                      <a:pPr algn="r">
                        <a:defRPr sz="1200" b="0">
                          <a:solidFill>
                            <a:srgbClr val="333333"/>
                          </a:solidFill>
                          <a:latin typeface="Calibri"/>
                        </a:defRPr>
                      </a:pPr>
                      <a:r>
                        <a:t>Vestas V236-15.0</a:t>
                      </a:r>
                    </a:p>
                  </a:txBody>
                  <a:tcPr marL="73152" marR="73152" marT="36576" marB="36576" anchor="ctr">
                    <a:solidFill>
                      <a:srgbClr val="E8EEF4"/>
                    </a:solidFill>
                  </a:tcPr>
                </a:tc>
                <a:tc>
                  <a:txBody>
                    <a:bodyPr/>
                    <a:lstStyle/>
                    <a:p>
                      <a:pPr algn="r">
                        <a:defRPr sz="1200" b="0">
                          <a:solidFill>
                            <a:srgbClr val="333333"/>
                          </a:solidFill>
                          <a:latin typeface="Calibri"/>
                        </a:defRPr>
                      </a:pPr>
                      <a:r>
                        <a:t>30-40</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Windanker</a:t>
                      </a:r>
                    </a:p>
                  </a:txBody>
                  <a:tcPr marL="73152" marR="73152" marT="36576" marB="36576" anchor="ctr">
                    <a:solidFill>
                      <a:srgbClr val="FFFFFF"/>
                    </a:solidFill>
                  </a:tcPr>
                </a:tc>
                <a:tc>
                  <a:txBody>
                    <a:bodyPr/>
                    <a:lstStyle/>
                    <a:p>
                      <a:pPr algn="r">
                        <a:defRPr sz="1200" b="0">
                          <a:solidFill>
                            <a:srgbClr val="333333"/>
                          </a:solidFill>
                          <a:latin typeface="Calibri"/>
                        </a:defRPr>
                      </a:pPr>
                      <a:r>
                        <a:t>300</a:t>
                      </a:r>
                    </a:p>
                  </a:txBody>
                  <a:tcPr marL="73152" marR="73152" marT="36576" marB="36576" anchor="ctr">
                    <a:solidFill>
                      <a:srgbClr val="FFFFFF"/>
                    </a:solidFill>
                  </a:tcPr>
                </a:tc>
                <a:tc>
                  <a:txBody>
                    <a:bodyPr/>
                    <a:lstStyle/>
                    <a:p>
                      <a:pPr algn="r">
                        <a:defRPr sz="1200" b="0">
                          <a:solidFill>
                            <a:srgbClr val="333333"/>
                          </a:solidFill>
                          <a:latin typeface="Calibri"/>
                        </a:defRPr>
                      </a:pPr>
                      <a:r>
                        <a:t>Q3 2026</a:t>
                      </a:r>
                    </a:p>
                  </a:txBody>
                  <a:tcPr marL="73152" marR="73152" marT="36576" marB="36576" anchor="ctr">
                    <a:solidFill>
                      <a:srgbClr val="FFFFFF"/>
                    </a:solidFill>
                  </a:tcPr>
                </a:tc>
                <a:tc>
                  <a:txBody>
                    <a:bodyPr/>
                    <a:lstStyle/>
                    <a:p>
                      <a:pPr algn="r">
                        <a:defRPr sz="1200" b="0">
                          <a:solidFill>
                            <a:srgbClr val="333333"/>
                          </a:solidFill>
                          <a:latin typeface="Calibri"/>
                        </a:defRPr>
                      </a:pPr>
                      <a:r>
                        <a:t>Iberdrola</a:t>
                      </a:r>
                    </a:p>
                  </a:txBody>
                  <a:tcPr marL="73152" marR="73152" marT="36576" marB="36576" anchor="ctr">
                    <a:solidFill>
                      <a:srgbClr val="FFFFFF"/>
                    </a:solidFill>
                  </a:tcPr>
                </a:tc>
                <a:tc>
                  <a:txBody>
                    <a:bodyPr/>
                    <a:lstStyle/>
                    <a:p>
                      <a:pPr algn="r">
                        <a:defRPr sz="1200" b="0">
                          <a:solidFill>
                            <a:srgbClr val="333333"/>
                          </a:solidFill>
                          <a:latin typeface="Calibri"/>
                        </a:defRPr>
                      </a:pPr>
                      <a:r>
                        <a:t>Siemens 11 MW DD</a:t>
                      </a:r>
                    </a:p>
                  </a:txBody>
                  <a:tcPr marL="73152" marR="73152" marT="36576" marB="36576" anchor="ctr">
                    <a:solidFill>
                      <a:srgbClr val="FFFFFF"/>
                    </a:solidFill>
                  </a:tcPr>
                </a:tc>
                <a:tc>
                  <a:txBody>
                    <a:bodyPr/>
                    <a:lstStyle/>
                    <a:p>
                      <a:pPr algn="r">
                        <a:defRPr sz="1200" b="0">
                          <a:solidFill>
                            <a:srgbClr val="333333"/>
                          </a:solidFill>
                          <a:latin typeface="Calibri"/>
                        </a:defRPr>
                      </a:pPr>
                      <a:r>
                        <a:t>35-42</a:t>
                      </a:r>
                    </a:p>
                  </a:txBody>
                  <a:tcPr marL="73152" marR="73152" marT="36576" marB="36576" anchor="ctr">
                    <a:solidFill>
                      <a:srgbClr val="FFFFFF"/>
                    </a:solidFill>
                  </a:tcPr>
                </a:tc>
                <a:extLst>
                  <a:ext uri="{0D108BD9-81ED-4DB2-BD59-A6C34878D82A}">
                    <a16:rowId xmlns:a16="http://schemas.microsoft.com/office/drawing/2014/main" val="10006"/>
                  </a:ext>
                </a:extLst>
              </a:tr>
            </a:tbl>
          </a:graphicData>
        </a:graphic>
      </p:graphicFrame>
      <p:sp>
        <p:nvSpPr>
          <p:cNvPr id="7" name="TextBox 6"/>
          <p:cNvSpPr txBox="1"/>
          <p:nvPr/>
        </p:nvSpPr>
        <p:spPr>
          <a:xfrm>
            <a:off x="640080" y="5029200"/>
            <a:ext cx="10911535" cy="1097280"/>
          </a:xfrm>
          <a:prstGeom prst="rect">
            <a:avLst/>
          </a:prstGeom>
          <a:noFill/>
        </p:spPr>
        <p:txBody>
          <a:bodyPr wrap="square">
            <a:spAutoFit/>
          </a:bodyPr>
          <a:lstStyle/>
          <a:p>
            <a:pPr>
              <a:defRPr sz="1300" i="1">
                <a:solidFill>
                  <a:srgbClr val="666666"/>
                </a:solidFill>
                <a:latin typeface="Calibri"/>
              </a:defRPr>
            </a:pPr>
            <a:r>
              <a:t>Quelle: BSH, Deutsche Windtechnik. DD = Direct Drive. Die Tabelle zeigt die wichtigsten Offshore-Windprojekte in der Pipeline für Deutschland mit geplanten Inbetriebnahmezeitpunkten und technischen Details.</a:t>
            </a:r>
          </a:p>
        </p:txBody>
      </p:sp>
    </p:spTree>
  </p:cSld>
  <p:clrMapOvr>
    <a:masterClrMapping/>
  </p:clrMapOvr>
  <p:transition spd="med">
    <p:zoom/>
  </p:transition>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Offshore-Wind Pipeline: Kapazität nach Inbetriebnahmejahr</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die geplante Offshore-Wind-Kapazität nach Inbetriebnahmejahr. Quelle: BSH, Deutsche Windtechnik.</a:t>
            </a:r>
          </a:p>
        </p:txBody>
      </p:sp>
    </p:spTree>
  </p:cSld>
  <p:clrMapOvr>
    <a:masterClrMapping/>
  </p:clrMapOvr>
  <p:transition spd="med">
    <p:zoom/>
  </p:transition>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Kapitalstruktur und Renditemodellierung nach Technologie</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4114800"/>
        </p:xfrm>
        <a:graphic>
          <a:graphicData uri="http://schemas.openxmlformats.org/drawingml/2006/table">
            <a:tbl>
              <a:tblPr firstRow="1" bandRow="1">
                <a:tableStyleId>{5C22544A-7EE6-4342-B048-85BDC9FD1C3A}</a:tableStyleId>
              </a:tblPr>
              <a:tblGrid>
                <a:gridCol w="1818589">
                  <a:extLst>
                    <a:ext uri="{9D8B030D-6E8A-4147-A177-3AD203B41FA5}">
                      <a16:colId xmlns:a16="http://schemas.microsoft.com/office/drawing/2014/main" val="20000"/>
                    </a:ext>
                  </a:extLst>
                </a:gridCol>
                <a:gridCol w="1818589">
                  <a:extLst>
                    <a:ext uri="{9D8B030D-6E8A-4147-A177-3AD203B41FA5}">
                      <a16:colId xmlns:a16="http://schemas.microsoft.com/office/drawing/2014/main" val="20001"/>
                    </a:ext>
                  </a:extLst>
                </a:gridCol>
                <a:gridCol w="1818589">
                  <a:extLst>
                    <a:ext uri="{9D8B030D-6E8A-4147-A177-3AD203B41FA5}">
                      <a16:colId xmlns:a16="http://schemas.microsoft.com/office/drawing/2014/main" val="20002"/>
                    </a:ext>
                  </a:extLst>
                </a:gridCol>
                <a:gridCol w="1818589">
                  <a:extLst>
                    <a:ext uri="{9D8B030D-6E8A-4147-A177-3AD203B41FA5}">
                      <a16:colId xmlns:a16="http://schemas.microsoft.com/office/drawing/2014/main" val="20003"/>
                    </a:ext>
                  </a:extLst>
                </a:gridCol>
                <a:gridCol w="1818589">
                  <a:extLst>
                    <a:ext uri="{9D8B030D-6E8A-4147-A177-3AD203B41FA5}">
                      <a16:colId xmlns:a16="http://schemas.microsoft.com/office/drawing/2014/main" val="20004"/>
                    </a:ext>
                  </a:extLst>
                </a:gridCol>
                <a:gridCol w="1818589">
                  <a:extLst>
                    <a:ext uri="{9D8B030D-6E8A-4147-A177-3AD203B41FA5}">
                      <a16:colId xmlns:a16="http://schemas.microsoft.com/office/drawing/2014/main" val="20005"/>
                    </a:ext>
                  </a:extLst>
                </a:gridCol>
              </a:tblGrid>
              <a:tr h="374072">
                <a:tc>
                  <a:txBody>
                    <a:bodyPr/>
                    <a:lstStyle/>
                    <a:p>
                      <a:pPr algn="ctr">
                        <a:defRPr sz="1400" b="1">
                          <a:solidFill>
                            <a:srgbClr val="FFFFFF"/>
                          </a:solidFill>
                          <a:latin typeface="Calibri"/>
                        </a:defRPr>
                      </a:pPr>
                      <a:r>
                        <a:t>Parameter</a:t>
                      </a:r>
                    </a:p>
                  </a:txBody>
                  <a:tcPr marL="73152" marR="73152" marT="36576" marB="36576" anchor="ctr">
                    <a:solidFill>
                      <a:srgbClr val="3D414C"/>
                    </a:solidFill>
                  </a:tcPr>
                </a:tc>
                <a:tc>
                  <a:txBody>
                    <a:bodyPr/>
                    <a:lstStyle/>
                    <a:p>
                      <a:pPr algn="ctr">
                        <a:defRPr sz="1400" b="1">
                          <a:solidFill>
                            <a:srgbClr val="FFFFFF"/>
                          </a:solidFill>
                          <a:latin typeface="Calibri"/>
                        </a:defRPr>
                      </a:pPr>
                      <a:r>
                        <a:t>Onshore Wind</a:t>
                      </a:r>
                    </a:p>
                  </a:txBody>
                  <a:tcPr marL="73152" marR="73152" marT="36576" marB="36576" anchor="ctr">
                    <a:solidFill>
                      <a:srgbClr val="3D414C"/>
                    </a:solidFill>
                  </a:tcPr>
                </a:tc>
                <a:tc>
                  <a:txBody>
                    <a:bodyPr/>
                    <a:lstStyle/>
                    <a:p>
                      <a:pPr algn="ctr">
                        <a:defRPr sz="1400" b="1">
                          <a:solidFill>
                            <a:srgbClr val="FFFFFF"/>
                          </a:solidFill>
                          <a:latin typeface="Calibri"/>
                        </a:defRPr>
                      </a:pPr>
                      <a:r>
                        <a:t>Offshore Wind</a:t>
                      </a:r>
                    </a:p>
                  </a:txBody>
                  <a:tcPr marL="73152" marR="73152" marT="36576" marB="36576" anchor="ctr">
                    <a:solidFill>
                      <a:srgbClr val="3D414C"/>
                    </a:solidFill>
                  </a:tcPr>
                </a:tc>
                <a:tc>
                  <a:txBody>
                    <a:bodyPr/>
                    <a:lstStyle/>
                    <a:p>
                      <a:pPr algn="ctr">
                        <a:defRPr sz="1400" b="1">
                          <a:solidFill>
                            <a:srgbClr val="FFFFFF"/>
                          </a:solidFill>
                          <a:latin typeface="Calibri"/>
                        </a:defRPr>
                      </a:pPr>
                      <a:r>
                        <a:t>Freiflächen-PV</a:t>
                      </a:r>
                    </a:p>
                  </a:txBody>
                  <a:tcPr marL="73152" marR="73152" marT="36576" marB="36576" anchor="ctr">
                    <a:solidFill>
                      <a:srgbClr val="3D414C"/>
                    </a:solidFill>
                  </a:tcPr>
                </a:tc>
                <a:tc>
                  <a:txBody>
                    <a:bodyPr/>
                    <a:lstStyle/>
                    <a:p>
                      <a:pPr algn="ctr">
                        <a:defRPr sz="1400" b="1">
                          <a:solidFill>
                            <a:srgbClr val="FFFFFF"/>
                          </a:solidFill>
                          <a:latin typeface="Calibri"/>
                        </a:defRPr>
                      </a:pPr>
                      <a:r>
                        <a:t>Dach-PV Gewerbe</a:t>
                      </a:r>
                    </a:p>
                  </a:txBody>
                  <a:tcPr marL="73152" marR="73152" marT="36576" marB="36576" anchor="ctr">
                    <a:solidFill>
                      <a:srgbClr val="3D414C"/>
                    </a:solidFill>
                  </a:tcPr>
                </a:tc>
                <a:tc>
                  <a:txBody>
                    <a:bodyPr/>
                    <a:lstStyle/>
                    <a:p>
                      <a:pPr algn="ctr">
                        <a:defRPr sz="1400" b="1">
                          <a:solidFill>
                            <a:srgbClr val="FFFFFF"/>
                          </a:solidFill>
                          <a:latin typeface="Calibri"/>
                        </a:defRPr>
                      </a:pPr>
                      <a:r>
                        <a:t>Batteriespeicher</a:t>
                      </a:r>
                    </a:p>
                  </a:txBody>
                  <a:tcPr marL="73152" marR="73152" marT="36576" marB="36576" anchor="ctr">
                    <a:solidFill>
                      <a:srgbClr val="3D414C"/>
                    </a:solidFill>
                  </a:tcPr>
                </a:tc>
                <a:extLst>
                  <a:ext uri="{0D108BD9-81ED-4DB2-BD59-A6C34878D82A}">
                    <a16:rowId xmlns:a16="http://schemas.microsoft.com/office/drawing/2014/main" val="10000"/>
                  </a:ext>
                </a:extLst>
              </a:tr>
              <a:tr h="374072">
                <a:tc>
                  <a:txBody>
                    <a:bodyPr/>
                    <a:lstStyle/>
                    <a:p>
                      <a:pPr algn="l">
                        <a:defRPr sz="1200" b="0">
                          <a:solidFill>
                            <a:srgbClr val="333333"/>
                          </a:solidFill>
                          <a:latin typeface="Calibri"/>
                        </a:defRPr>
                      </a:pPr>
                      <a:r>
                        <a:t>Eigenkapitalanteil</a:t>
                      </a:r>
                    </a:p>
                  </a:txBody>
                  <a:tcPr marL="73152" marR="73152" marT="36576" marB="36576" anchor="ctr">
                    <a:solidFill>
                      <a:srgbClr val="E8EEF4"/>
                    </a:solidFill>
                  </a:tcPr>
                </a:tc>
                <a:tc>
                  <a:txBody>
                    <a:bodyPr/>
                    <a:lstStyle/>
                    <a:p>
                      <a:pPr algn="r">
                        <a:defRPr sz="1200" b="0">
                          <a:solidFill>
                            <a:srgbClr val="333333"/>
                          </a:solidFill>
                          <a:latin typeface="Calibri"/>
                        </a:defRPr>
                      </a:pPr>
                      <a:r>
                        <a:t>25%</a:t>
                      </a:r>
                    </a:p>
                  </a:txBody>
                  <a:tcPr marL="73152" marR="73152" marT="36576" marB="36576" anchor="ctr">
                    <a:solidFill>
                      <a:srgbClr val="E8EEF4"/>
                    </a:solidFill>
                  </a:tcPr>
                </a:tc>
                <a:tc>
                  <a:txBody>
                    <a:bodyPr/>
                    <a:lstStyle/>
                    <a:p>
                      <a:pPr algn="r">
                        <a:defRPr sz="1200" b="0">
                          <a:solidFill>
                            <a:srgbClr val="333333"/>
                          </a:solidFill>
                          <a:latin typeface="Calibri"/>
                        </a:defRPr>
                      </a:pPr>
                      <a:r>
                        <a:t>30%</a:t>
                      </a:r>
                    </a:p>
                  </a:txBody>
                  <a:tcPr marL="73152" marR="73152" marT="36576" marB="36576" anchor="ctr">
                    <a:solidFill>
                      <a:srgbClr val="E8EEF4"/>
                    </a:solidFill>
                  </a:tcPr>
                </a:tc>
                <a:tc>
                  <a:txBody>
                    <a:bodyPr/>
                    <a:lstStyle/>
                    <a:p>
                      <a:pPr algn="r">
                        <a:defRPr sz="1200" b="0">
                          <a:solidFill>
                            <a:srgbClr val="333333"/>
                          </a:solidFill>
                          <a:latin typeface="Calibri"/>
                        </a:defRPr>
                      </a:pPr>
                      <a:r>
                        <a:t>20%</a:t>
                      </a:r>
                    </a:p>
                  </a:txBody>
                  <a:tcPr marL="73152" marR="73152" marT="36576" marB="36576" anchor="ctr">
                    <a:solidFill>
                      <a:srgbClr val="E8EEF4"/>
                    </a:solidFill>
                  </a:tcPr>
                </a:tc>
                <a:tc>
                  <a:txBody>
                    <a:bodyPr/>
                    <a:lstStyle/>
                    <a:p>
                      <a:pPr algn="r">
                        <a:defRPr sz="1200" b="0">
                          <a:solidFill>
                            <a:srgbClr val="333333"/>
                          </a:solidFill>
                          <a:latin typeface="Calibri"/>
                        </a:defRPr>
                      </a:pPr>
                      <a:r>
                        <a:t>30%</a:t>
                      </a:r>
                    </a:p>
                  </a:txBody>
                  <a:tcPr marL="73152" marR="73152" marT="36576" marB="36576" anchor="ctr">
                    <a:solidFill>
                      <a:srgbClr val="E8EEF4"/>
                    </a:solidFill>
                  </a:tcPr>
                </a:tc>
                <a:tc>
                  <a:txBody>
                    <a:bodyPr/>
                    <a:lstStyle/>
                    <a:p>
                      <a:pPr algn="r">
                        <a:defRPr sz="1200" b="0">
                          <a:solidFill>
                            <a:srgbClr val="333333"/>
                          </a:solidFill>
                          <a:latin typeface="Calibri"/>
                        </a:defRPr>
                      </a:pPr>
                      <a:r>
                        <a:t>35%</a:t>
                      </a:r>
                    </a:p>
                  </a:txBody>
                  <a:tcPr marL="73152" marR="73152" marT="36576" marB="36576" anchor="ctr">
                    <a:solidFill>
                      <a:srgbClr val="E8EEF4"/>
                    </a:solidFill>
                  </a:tcPr>
                </a:tc>
                <a:extLst>
                  <a:ext uri="{0D108BD9-81ED-4DB2-BD59-A6C34878D82A}">
                    <a16:rowId xmlns:a16="http://schemas.microsoft.com/office/drawing/2014/main" val="10001"/>
                  </a:ext>
                </a:extLst>
              </a:tr>
              <a:tr h="374072">
                <a:tc>
                  <a:txBody>
                    <a:bodyPr/>
                    <a:lstStyle/>
                    <a:p>
                      <a:pPr algn="l">
                        <a:defRPr sz="1200" b="0">
                          <a:solidFill>
                            <a:srgbClr val="333333"/>
                          </a:solidFill>
                          <a:latin typeface="Calibri"/>
                        </a:defRPr>
                      </a:pPr>
                      <a:r>
                        <a:t>EK-Renditeforderung</a:t>
                      </a:r>
                    </a:p>
                  </a:txBody>
                  <a:tcPr marL="73152" marR="73152" marT="36576" marB="36576" anchor="ctr">
                    <a:solidFill>
                      <a:srgbClr val="FFFFFF"/>
                    </a:solidFill>
                  </a:tcPr>
                </a:tc>
                <a:tc>
                  <a:txBody>
                    <a:bodyPr/>
                    <a:lstStyle/>
                    <a:p>
                      <a:pPr algn="r">
                        <a:defRPr sz="1200" b="0">
                          <a:solidFill>
                            <a:srgbClr val="333333"/>
                          </a:solidFill>
                          <a:latin typeface="Calibri"/>
                        </a:defRPr>
                      </a:pPr>
                      <a:r>
                        <a:t>8,5%</a:t>
                      </a:r>
                    </a:p>
                  </a:txBody>
                  <a:tcPr marL="73152" marR="73152" marT="36576" marB="36576" anchor="ctr">
                    <a:solidFill>
                      <a:srgbClr val="FFFFFF"/>
                    </a:solidFill>
                  </a:tcPr>
                </a:tc>
                <a:tc>
                  <a:txBody>
                    <a:bodyPr/>
                    <a:lstStyle/>
                    <a:p>
                      <a:pPr algn="r">
                        <a:defRPr sz="1200" b="0">
                          <a:solidFill>
                            <a:srgbClr val="333333"/>
                          </a:solidFill>
                          <a:latin typeface="Calibri"/>
                        </a:defRPr>
                      </a:pPr>
                      <a:r>
                        <a:t>10,0%</a:t>
                      </a:r>
                    </a:p>
                  </a:txBody>
                  <a:tcPr marL="73152" marR="73152" marT="36576" marB="36576" anchor="ctr">
                    <a:solidFill>
                      <a:srgbClr val="FFFFFF"/>
                    </a:solidFill>
                  </a:tcPr>
                </a:tc>
                <a:tc>
                  <a:txBody>
                    <a:bodyPr/>
                    <a:lstStyle/>
                    <a:p>
                      <a:pPr algn="r">
                        <a:defRPr sz="1200" b="0">
                          <a:solidFill>
                            <a:srgbClr val="333333"/>
                          </a:solidFill>
                          <a:latin typeface="Calibri"/>
                        </a:defRPr>
                      </a:pPr>
                      <a:r>
                        <a:t>7,5%</a:t>
                      </a:r>
                    </a:p>
                  </a:txBody>
                  <a:tcPr marL="73152" marR="73152" marT="36576" marB="36576" anchor="ctr">
                    <a:solidFill>
                      <a:srgbClr val="FFFFFF"/>
                    </a:solidFill>
                  </a:tcPr>
                </a:tc>
                <a:tc>
                  <a:txBody>
                    <a:bodyPr/>
                    <a:lstStyle/>
                    <a:p>
                      <a:pPr algn="r">
                        <a:defRPr sz="1200" b="0">
                          <a:solidFill>
                            <a:srgbClr val="333333"/>
                          </a:solidFill>
                          <a:latin typeface="Calibri"/>
                        </a:defRPr>
                      </a:pPr>
                      <a:r>
                        <a:t>8,0%</a:t>
                      </a:r>
                    </a:p>
                  </a:txBody>
                  <a:tcPr marL="73152" marR="73152" marT="36576" marB="36576" anchor="ctr">
                    <a:solidFill>
                      <a:srgbClr val="FFFFFF"/>
                    </a:solidFill>
                  </a:tcPr>
                </a:tc>
                <a:tc>
                  <a:txBody>
                    <a:bodyPr/>
                    <a:lstStyle/>
                    <a:p>
                      <a:pPr algn="r">
                        <a:defRPr sz="1200" b="0">
                          <a:solidFill>
                            <a:srgbClr val="333333"/>
                          </a:solidFill>
                          <a:latin typeface="Calibri"/>
                        </a:defRPr>
                      </a:pPr>
                      <a:r>
                        <a:t>12,0%</a:t>
                      </a:r>
                    </a:p>
                  </a:txBody>
                  <a:tcPr marL="73152" marR="73152" marT="36576" marB="36576" anchor="ctr">
                    <a:solidFill>
                      <a:srgbClr val="FFFFFF"/>
                    </a:solidFill>
                  </a:tcPr>
                </a:tc>
                <a:extLst>
                  <a:ext uri="{0D108BD9-81ED-4DB2-BD59-A6C34878D82A}">
                    <a16:rowId xmlns:a16="http://schemas.microsoft.com/office/drawing/2014/main" val="10002"/>
                  </a:ext>
                </a:extLst>
              </a:tr>
              <a:tr h="374072">
                <a:tc>
                  <a:txBody>
                    <a:bodyPr/>
                    <a:lstStyle/>
                    <a:p>
                      <a:pPr algn="l">
                        <a:defRPr sz="1200" b="0">
                          <a:solidFill>
                            <a:srgbClr val="333333"/>
                          </a:solidFill>
                          <a:latin typeface="Calibri"/>
                        </a:defRPr>
                      </a:pPr>
                      <a:r>
                        <a:t>FK-Zinssatz (Senior)</a:t>
                      </a:r>
                    </a:p>
                  </a:txBody>
                  <a:tcPr marL="73152" marR="73152" marT="36576" marB="36576" anchor="ctr">
                    <a:solidFill>
                      <a:srgbClr val="E8EEF4"/>
                    </a:solidFill>
                  </a:tcPr>
                </a:tc>
                <a:tc>
                  <a:txBody>
                    <a:bodyPr/>
                    <a:lstStyle/>
                    <a:p>
                      <a:pPr algn="r">
                        <a:defRPr sz="1200" b="0">
                          <a:solidFill>
                            <a:srgbClr val="333333"/>
                          </a:solidFill>
                          <a:latin typeface="Calibri"/>
                        </a:defRPr>
                      </a:pPr>
                      <a:r>
                        <a:t>3,8%</a:t>
                      </a:r>
                    </a:p>
                  </a:txBody>
                  <a:tcPr marL="73152" marR="73152" marT="36576" marB="36576" anchor="ctr">
                    <a:solidFill>
                      <a:srgbClr val="E8EEF4"/>
                    </a:solidFill>
                  </a:tcPr>
                </a:tc>
                <a:tc>
                  <a:txBody>
                    <a:bodyPr/>
                    <a:lstStyle/>
                    <a:p>
                      <a:pPr algn="r">
                        <a:defRPr sz="1200" b="0">
                          <a:solidFill>
                            <a:srgbClr val="333333"/>
                          </a:solidFill>
                          <a:latin typeface="Calibri"/>
                        </a:defRPr>
                      </a:pPr>
                      <a:r>
                        <a:t>4,2%</a:t>
                      </a:r>
                    </a:p>
                  </a:txBody>
                  <a:tcPr marL="73152" marR="73152" marT="36576" marB="36576" anchor="ctr">
                    <a:solidFill>
                      <a:srgbClr val="E8EEF4"/>
                    </a:solidFill>
                  </a:tcPr>
                </a:tc>
                <a:tc>
                  <a:txBody>
                    <a:bodyPr/>
                    <a:lstStyle/>
                    <a:p>
                      <a:pPr algn="r">
                        <a:defRPr sz="1200" b="0">
                          <a:solidFill>
                            <a:srgbClr val="333333"/>
                          </a:solidFill>
                          <a:latin typeface="Calibri"/>
                        </a:defRPr>
                      </a:pPr>
                      <a:r>
                        <a:t>3,5%</a:t>
                      </a:r>
                    </a:p>
                  </a:txBody>
                  <a:tcPr marL="73152" marR="73152" marT="36576" marB="36576" anchor="ctr">
                    <a:solidFill>
                      <a:srgbClr val="E8EEF4"/>
                    </a:solidFill>
                  </a:tcPr>
                </a:tc>
                <a:tc>
                  <a:txBody>
                    <a:bodyPr/>
                    <a:lstStyle/>
                    <a:p>
                      <a:pPr algn="r">
                        <a:defRPr sz="1200" b="0">
                          <a:solidFill>
                            <a:srgbClr val="333333"/>
                          </a:solidFill>
                          <a:latin typeface="Calibri"/>
                        </a:defRPr>
                      </a:pPr>
                      <a:r>
                        <a:t>4,0%</a:t>
                      </a:r>
                    </a:p>
                  </a:txBody>
                  <a:tcPr marL="73152" marR="73152" marT="36576" marB="36576" anchor="ctr">
                    <a:solidFill>
                      <a:srgbClr val="E8EEF4"/>
                    </a:solidFill>
                  </a:tcPr>
                </a:tc>
                <a:tc>
                  <a:txBody>
                    <a:bodyPr/>
                    <a:lstStyle/>
                    <a:p>
                      <a:pPr algn="r">
                        <a:defRPr sz="1200" b="0">
                          <a:solidFill>
                            <a:srgbClr val="333333"/>
                          </a:solidFill>
                          <a:latin typeface="Calibri"/>
                        </a:defRPr>
                      </a:pPr>
                      <a:r>
                        <a:t>5,5%</a:t>
                      </a:r>
                    </a:p>
                  </a:txBody>
                  <a:tcPr marL="73152" marR="73152" marT="36576" marB="36576" anchor="ctr">
                    <a:solidFill>
                      <a:srgbClr val="E8EEF4"/>
                    </a:solidFill>
                  </a:tcPr>
                </a:tc>
                <a:extLst>
                  <a:ext uri="{0D108BD9-81ED-4DB2-BD59-A6C34878D82A}">
                    <a16:rowId xmlns:a16="http://schemas.microsoft.com/office/drawing/2014/main" val="10003"/>
                  </a:ext>
                </a:extLst>
              </a:tr>
              <a:tr h="374072">
                <a:tc>
                  <a:txBody>
                    <a:bodyPr/>
                    <a:lstStyle/>
                    <a:p>
                      <a:pPr algn="l">
                        <a:defRPr sz="1200" b="0">
                          <a:solidFill>
                            <a:srgbClr val="333333"/>
                          </a:solidFill>
                          <a:latin typeface="Calibri"/>
                        </a:defRPr>
                      </a:pPr>
                      <a:r>
                        <a:t>FK-Zinssatz (Mezzanine)</a:t>
                      </a:r>
                    </a:p>
                  </a:txBody>
                  <a:tcPr marL="73152" marR="73152" marT="36576" marB="36576" anchor="ctr">
                    <a:solidFill>
                      <a:srgbClr val="FFFFFF"/>
                    </a:solidFill>
                  </a:tcPr>
                </a:tc>
                <a:tc>
                  <a:txBody>
                    <a:bodyPr/>
                    <a:lstStyle/>
                    <a:p>
                      <a:pPr algn="r">
                        <a:defRPr sz="1200" b="0">
                          <a:solidFill>
                            <a:srgbClr val="333333"/>
                          </a:solidFill>
                          <a:latin typeface="Calibri"/>
                        </a:defRPr>
                      </a:pPr>
                      <a:r>
                        <a:t>6,5%</a:t>
                      </a:r>
                    </a:p>
                  </a:txBody>
                  <a:tcPr marL="73152" marR="73152" marT="36576" marB="36576" anchor="ctr">
                    <a:solidFill>
                      <a:srgbClr val="FFFFFF"/>
                    </a:solidFill>
                  </a:tcPr>
                </a:tc>
                <a:tc>
                  <a:txBody>
                    <a:bodyPr/>
                    <a:lstStyle/>
                    <a:p>
                      <a:pPr algn="r">
                        <a:defRPr sz="1200" b="0">
                          <a:solidFill>
                            <a:srgbClr val="333333"/>
                          </a:solidFill>
                          <a:latin typeface="Calibri"/>
                        </a:defRPr>
                      </a:pPr>
                      <a:r>
                        <a:t>7,0%</a:t>
                      </a:r>
                    </a:p>
                  </a:txBody>
                  <a:tcPr marL="73152" marR="73152" marT="36576" marB="36576" anchor="ctr">
                    <a:solidFill>
                      <a:srgbClr val="FFFFFF"/>
                    </a:solidFill>
                  </a:tcPr>
                </a:tc>
                <a:tc>
                  <a:txBody>
                    <a:bodyPr/>
                    <a:lstStyle/>
                    <a:p>
                      <a:pPr algn="r">
                        <a:defRPr sz="1200" b="0">
                          <a:solidFill>
                            <a:srgbClr val="333333"/>
                          </a:solidFill>
                          <a:latin typeface="Calibri"/>
                        </a:defRPr>
                      </a:pPr>
                      <a:r>
                        <a:t>-</a:t>
                      </a:r>
                    </a:p>
                  </a:txBody>
                  <a:tcPr marL="73152" marR="73152" marT="36576" marB="36576" anchor="ctr">
                    <a:solidFill>
                      <a:srgbClr val="FFFFFF"/>
                    </a:solidFill>
                  </a:tcPr>
                </a:tc>
                <a:tc>
                  <a:txBody>
                    <a:bodyPr/>
                    <a:lstStyle/>
                    <a:p>
                      <a:pPr algn="r">
                        <a:defRPr sz="1200" b="0">
                          <a:solidFill>
                            <a:srgbClr val="333333"/>
                          </a:solidFill>
                          <a:latin typeface="Calibri"/>
                        </a:defRPr>
                      </a:pPr>
                      <a:r>
                        <a:t>-</a:t>
                      </a:r>
                    </a:p>
                  </a:txBody>
                  <a:tcPr marL="73152" marR="73152" marT="36576" marB="36576" anchor="ctr">
                    <a:solidFill>
                      <a:srgbClr val="FFFFFF"/>
                    </a:solidFill>
                  </a:tcPr>
                </a:tc>
                <a:tc>
                  <a:txBody>
                    <a:bodyPr/>
                    <a:lstStyle/>
                    <a:p>
                      <a:pPr algn="r">
                        <a:defRPr sz="1200" b="0">
                          <a:solidFill>
                            <a:srgbClr val="333333"/>
                          </a:solidFill>
                          <a:latin typeface="Calibri"/>
                        </a:defRPr>
                      </a:pPr>
                      <a:r>
                        <a:t>8,0%</a:t>
                      </a:r>
                    </a:p>
                  </a:txBody>
                  <a:tcPr marL="73152" marR="73152" marT="36576" marB="36576" anchor="ctr">
                    <a:solidFill>
                      <a:srgbClr val="FFFFFF"/>
                    </a:solidFill>
                  </a:tcPr>
                </a:tc>
                <a:extLst>
                  <a:ext uri="{0D108BD9-81ED-4DB2-BD59-A6C34878D82A}">
                    <a16:rowId xmlns:a16="http://schemas.microsoft.com/office/drawing/2014/main" val="10004"/>
                  </a:ext>
                </a:extLst>
              </a:tr>
              <a:tr h="374072">
                <a:tc>
                  <a:txBody>
                    <a:bodyPr/>
                    <a:lstStyle/>
                    <a:p>
                      <a:pPr algn="l">
                        <a:defRPr sz="1200" b="0">
                          <a:solidFill>
                            <a:srgbClr val="333333"/>
                          </a:solidFill>
                          <a:latin typeface="Calibri"/>
                        </a:defRPr>
                      </a:pPr>
                      <a:r>
                        <a:t>WACC (nominal, nach Steuer)</a:t>
                      </a:r>
                    </a:p>
                  </a:txBody>
                  <a:tcPr marL="73152" marR="73152" marT="36576" marB="36576" anchor="ctr">
                    <a:solidFill>
                      <a:srgbClr val="E8EEF4"/>
                    </a:solidFill>
                  </a:tcPr>
                </a:tc>
                <a:tc>
                  <a:txBody>
                    <a:bodyPr/>
                    <a:lstStyle/>
                    <a:p>
                      <a:pPr algn="r">
                        <a:defRPr sz="1200" b="0">
                          <a:solidFill>
                            <a:srgbClr val="333333"/>
                          </a:solidFill>
                          <a:latin typeface="Calibri"/>
                        </a:defRPr>
                      </a:pPr>
                      <a:r>
                        <a:t>5,2%</a:t>
                      </a:r>
                    </a:p>
                  </a:txBody>
                  <a:tcPr marL="73152" marR="73152" marT="36576" marB="36576" anchor="ctr">
                    <a:solidFill>
                      <a:srgbClr val="E8EEF4"/>
                    </a:solidFill>
                  </a:tcPr>
                </a:tc>
                <a:tc>
                  <a:txBody>
                    <a:bodyPr/>
                    <a:lstStyle/>
                    <a:p>
                      <a:pPr algn="r">
                        <a:defRPr sz="1200" b="0">
                          <a:solidFill>
                            <a:srgbClr val="333333"/>
                          </a:solidFill>
                          <a:latin typeface="Calibri"/>
                        </a:defRPr>
                      </a:pPr>
                      <a:r>
                        <a:t>5,8%</a:t>
                      </a:r>
                    </a:p>
                  </a:txBody>
                  <a:tcPr marL="73152" marR="73152" marT="36576" marB="36576" anchor="ctr">
                    <a:solidFill>
                      <a:srgbClr val="E8EEF4"/>
                    </a:solidFill>
                  </a:tcPr>
                </a:tc>
                <a:tc>
                  <a:txBody>
                    <a:bodyPr/>
                    <a:lstStyle/>
                    <a:p>
                      <a:pPr algn="r">
                        <a:defRPr sz="1200" b="0">
                          <a:solidFill>
                            <a:srgbClr val="333333"/>
                          </a:solidFill>
                          <a:latin typeface="Calibri"/>
                        </a:defRPr>
                      </a:pPr>
                      <a:r>
                        <a:t>4,6%</a:t>
                      </a:r>
                    </a:p>
                  </a:txBody>
                  <a:tcPr marL="73152" marR="73152" marT="36576" marB="36576" anchor="ctr">
                    <a:solidFill>
                      <a:srgbClr val="E8EEF4"/>
                    </a:solidFill>
                  </a:tcPr>
                </a:tc>
                <a:tc>
                  <a:txBody>
                    <a:bodyPr/>
                    <a:lstStyle/>
                    <a:p>
                      <a:pPr algn="r">
                        <a:defRPr sz="1200" b="0">
                          <a:solidFill>
                            <a:srgbClr val="333333"/>
                          </a:solidFill>
                          <a:latin typeface="Calibri"/>
                        </a:defRPr>
                      </a:pPr>
                      <a:r>
                        <a:t>5,1%</a:t>
                      </a:r>
                    </a:p>
                  </a:txBody>
                  <a:tcPr marL="73152" marR="73152" marT="36576" marB="36576" anchor="ctr">
                    <a:solidFill>
                      <a:srgbClr val="E8EEF4"/>
                    </a:solidFill>
                  </a:tcPr>
                </a:tc>
                <a:tc>
                  <a:txBody>
                    <a:bodyPr/>
                    <a:lstStyle/>
                    <a:p>
                      <a:pPr algn="r">
                        <a:defRPr sz="1200" b="0">
                          <a:solidFill>
                            <a:srgbClr val="333333"/>
                          </a:solidFill>
                          <a:latin typeface="Calibri"/>
                        </a:defRPr>
                      </a:pPr>
                      <a:r>
                        <a:t>7,4%</a:t>
                      </a:r>
                    </a:p>
                  </a:txBody>
                  <a:tcPr marL="73152" marR="73152" marT="36576" marB="36576" anchor="ctr">
                    <a:solidFill>
                      <a:srgbClr val="E8EEF4"/>
                    </a:solidFill>
                  </a:tcPr>
                </a:tc>
                <a:extLst>
                  <a:ext uri="{0D108BD9-81ED-4DB2-BD59-A6C34878D82A}">
                    <a16:rowId xmlns:a16="http://schemas.microsoft.com/office/drawing/2014/main" val="10005"/>
                  </a:ext>
                </a:extLst>
              </a:tr>
              <a:tr h="374072">
                <a:tc>
                  <a:txBody>
                    <a:bodyPr/>
                    <a:lstStyle/>
                    <a:p>
                      <a:pPr algn="l">
                        <a:defRPr sz="1200" b="0">
                          <a:solidFill>
                            <a:srgbClr val="333333"/>
                          </a:solidFill>
                          <a:latin typeface="Calibri"/>
                        </a:defRPr>
                      </a:pPr>
                      <a:r>
                        <a:t>WACC (real, nach Steuer)</a:t>
                      </a:r>
                    </a:p>
                  </a:txBody>
                  <a:tcPr marL="73152" marR="73152" marT="36576" marB="36576" anchor="ctr">
                    <a:solidFill>
                      <a:srgbClr val="FFFFFF"/>
                    </a:solidFill>
                  </a:tcPr>
                </a:tc>
                <a:tc>
                  <a:txBody>
                    <a:bodyPr/>
                    <a:lstStyle/>
                    <a:p>
                      <a:pPr algn="r">
                        <a:defRPr sz="1200" b="0">
                          <a:solidFill>
                            <a:srgbClr val="333333"/>
                          </a:solidFill>
                          <a:latin typeface="Calibri"/>
                        </a:defRPr>
                      </a:pPr>
                      <a:r>
                        <a:t>3,1%</a:t>
                      </a:r>
                    </a:p>
                  </a:txBody>
                  <a:tcPr marL="73152" marR="73152" marT="36576" marB="36576" anchor="ctr">
                    <a:solidFill>
                      <a:srgbClr val="FFFFFF"/>
                    </a:solidFill>
                  </a:tcPr>
                </a:tc>
                <a:tc>
                  <a:txBody>
                    <a:bodyPr/>
                    <a:lstStyle/>
                    <a:p>
                      <a:pPr algn="r">
                        <a:defRPr sz="1200" b="0">
                          <a:solidFill>
                            <a:srgbClr val="333333"/>
                          </a:solidFill>
                          <a:latin typeface="Calibri"/>
                        </a:defRPr>
                      </a:pPr>
                      <a:r>
                        <a:t>3,7%</a:t>
                      </a:r>
                    </a:p>
                  </a:txBody>
                  <a:tcPr marL="73152" marR="73152" marT="36576" marB="36576" anchor="ctr">
                    <a:solidFill>
                      <a:srgbClr val="FFFFFF"/>
                    </a:solidFill>
                  </a:tcPr>
                </a:tc>
                <a:tc>
                  <a:txBody>
                    <a:bodyPr/>
                    <a:lstStyle/>
                    <a:p>
                      <a:pPr algn="r">
                        <a:defRPr sz="1200" b="0">
                          <a:solidFill>
                            <a:srgbClr val="333333"/>
                          </a:solidFill>
                          <a:latin typeface="Calibri"/>
                        </a:defRPr>
                      </a:pPr>
                      <a:r>
                        <a:t>2,5%</a:t>
                      </a:r>
                    </a:p>
                  </a:txBody>
                  <a:tcPr marL="73152" marR="73152" marT="36576" marB="36576" anchor="ctr">
                    <a:solidFill>
                      <a:srgbClr val="FFFFFF"/>
                    </a:solidFill>
                  </a:tcPr>
                </a:tc>
                <a:tc>
                  <a:txBody>
                    <a:bodyPr/>
                    <a:lstStyle/>
                    <a:p>
                      <a:pPr algn="r">
                        <a:defRPr sz="1200" b="0">
                          <a:solidFill>
                            <a:srgbClr val="333333"/>
                          </a:solidFill>
                          <a:latin typeface="Calibri"/>
                        </a:defRPr>
                      </a:pPr>
                      <a:r>
                        <a:t>3,0%</a:t>
                      </a:r>
                    </a:p>
                  </a:txBody>
                  <a:tcPr marL="73152" marR="73152" marT="36576" marB="36576" anchor="ctr">
                    <a:solidFill>
                      <a:srgbClr val="FFFFFF"/>
                    </a:solidFill>
                  </a:tcPr>
                </a:tc>
                <a:tc>
                  <a:txBody>
                    <a:bodyPr/>
                    <a:lstStyle/>
                    <a:p>
                      <a:pPr algn="r">
                        <a:defRPr sz="1200" b="0">
                          <a:solidFill>
                            <a:srgbClr val="333333"/>
                          </a:solidFill>
                          <a:latin typeface="Calibri"/>
                        </a:defRPr>
                      </a:pPr>
                      <a:r>
                        <a:t>5,3%</a:t>
                      </a:r>
                    </a:p>
                  </a:txBody>
                  <a:tcPr marL="73152" marR="73152" marT="36576" marB="36576" anchor="ctr">
                    <a:solidFill>
                      <a:srgbClr val="FFFFFF"/>
                    </a:solidFill>
                  </a:tcPr>
                </a:tc>
                <a:extLst>
                  <a:ext uri="{0D108BD9-81ED-4DB2-BD59-A6C34878D82A}">
                    <a16:rowId xmlns:a16="http://schemas.microsoft.com/office/drawing/2014/main" val="10006"/>
                  </a:ext>
                </a:extLst>
              </a:tr>
              <a:tr h="374072">
                <a:tc>
                  <a:txBody>
                    <a:bodyPr/>
                    <a:lstStyle/>
                    <a:p>
                      <a:pPr algn="l">
                        <a:defRPr sz="1200" b="0">
                          <a:solidFill>
                            <a:srgbClr val="333333"/>
                          </a:solidFill>
                          <a:latin typeface="Calibri"/>
                        </a:defRPr>
                      </a:pPr>
                      <a:r>
                        <a:t>Typische Projektlaufzeit</a:t>
                      </a:r>
                    </a:p>
                  </a:txBody>
                  <a:tcPr marL="73152" marR="73152" marT="36576" marB="36576" anchor="ctr">
                    <a:solidFill>
                      <a:srgbClr val="E8EEF4"/>
                    </a:solidFill>
                  </a:tcPr>
                </a:tc>
                <a:tc>
                  <a:txBody>
                    <a:bodyPr/>
                    <a:lstStyle/>
                    <a:p>
                      <a:pPr algn="r">
                        <a:defRPr sz="1200" b="0">
                          <a:solidFill>
                            <a:srgbClr val="333333"/>
                          </a:solidFill>
                          <a:latin typeface="Calibri"/>
                        </a:defRPr>
                      </a:pPr>
                      <a:r>
                        <a:t>20-25 J.</a:t>
                      </a:r>
                    </a:p>
                  </a:txBody>
                  <a:tcPr marL="73152" marR="73152" marT="36576" marB="36576" anchor="ctr">
                    <a:solidFill>
                      <a:srgbClr val="E8EEF4"/>
                    </a:solidFill>
                  </a:tcPr>
                </a:tc>
                <a:tc>
                  <a:txBody>
                    <a:bodyPr/>
                    <a:lstStyle/>
                    <a:p>
                      <a:pPr algn="r">
                        <a:defRPr sz="1200" b="0">
                          <a:solidFill>
                            <a:srgbClr val="333333"/>
                          </a:solidFill>
                          <a:latin typeface="Calibri"/>
                        </a:defRPr>
                      </a:pPr>
                      <a:r>
                        <a:t>25-30 J.</a:t>
                      </a:r>
                    </a:p>
                  </a:txBody>
                  <a:tcPr marL="73152" marR="73152" marT="36576" marB="36576" anchor="ctr">
                    <a:solidFill>
                      <a:srgbClr val="E8EEF4"/>
                    </a:solidFill>
                  </a:tcPr>
                </a:tc>
                <a:tc>
                  <a:txBody>
                    <a:bodyPr/>
                    <a:lstStyle/>
                    <a:p>
                      <a:pPr algn="r">
                        <a:defRPr sz="1200" b="0">
                          <a:solidFill>
                            <a:srgbClr val="333333"/>
                          </a:solidFill>
                          <a:latin typeface="Calibri"/>
                        </a:defRPr>
                      </a:pPr>
                      <a:r>
                        <a:t>25-30 J.</a:t>
                      </a:r>
                    </a:p>
                  </a:txBody>
                  <a:tcPr marL="73152" marR="73152" marT="36576" marB="36576" anchor="ctr">
                    <a:solidFill>
                      <a:srgbClr val="E8EEF4"/>
                    </a:solidFill>
                  </a:tcPr>
                </a:tc>
                <a:tc>
                  <a:txBody>
                    <a:bodyPr/>
                    <a:lstStyle/>
                    <a:p>
                      <a:pPr algn="r">
                        <a:defRPr sz="1200" b="0">
                          <a:solidFill>
                            <a:srgbClr val="333333"/>
                          </a:solidFill>
                          <a:latin typeface="Calibri"/>
                        </a:defRPr>
                      </a:pPr>
                      <a:r>
                        <a:t>20-25 J.</a:t>
                      </a:r>
                    </a:p>
                  </a:txBody>
                  <a:tcPr marL="73152" marR="73152" marT="36576" marB="36576" anchor="ctr">
                    <a:solidFill>
                      <a:srgbClr val="E8EEF4"/>
                    </a:solidFill>
                  </a:tcPr>
                </a:tc>
                <a:tc>
                  <a:txBody>
                    <a:bodyPr/>
                    <a:lstStyle/>
                    <a:p>
                      <a:pPr algn="r">
                        <a:defRPr sz="1200" b="0">
                          <a:solidFill>
                            <a:srgbClr val="333333"/>
                          </a:solidFill>
                          <a:latin typeface="Calibri"/>
                        </a:defRPr>
                      </a:pPr>
                      <a:r>
                        <a:t>15-20 J.</a:t>
                      </a:r>
                    </a:p>
                  </a:txBody>
                  <a:tcPr marL="73152" marR="73152" marT="36576" marB="36576" anchor="ctr">
                    <a:solidFill>
                      <a:srgbClr val="E8EEF4"/>
                    </a:solidFill>
                  </a:tcPr>
                </a:tc>
                <a:extLst>
                  <a:ext uri="{0D108BD9-81ED-4DB2-BD59-A6C34878D82A}">
                    <a16:rowId xmlns:a16="http://schemas.microsoft.com/office/drawing/2014/main" val="10007"/>
                  </a:ext>
                </a:extLst>
              </a:tr>
              <a:tr h="374072">
                <a:tc>
                  <a:txBody>
                    <a:bodyPr/>
                    <a:lstStyle/>
                    <a:p>
                      <a:pPr algn="l">
                        <a:defRPr sz="1200" b="0">
                          <a:solidFill>
                            <a:srgbClr val="333333"/>
                          </a:solidFill>
                          <a:latin typeface="Calibri"/>
                        </a:defRPr>
                      </a:pPr>
                      <a:r>
                        <a:t>Projekt-IRR (Base Case)</a:t>
                      </a:r>
                    </a:p>
                  </a:txBody>
                  <a:tcPr marL="73152" marR="73152" marT="36576" marB="36576" anchor="ctr">
                    <a:solidFill>
                      <a:srgbClr val="FFFFFF"/>
                    </a:solidFill>
                  </a:tcPr>
                </a:tc>
                <a:tc>
                  <a:txBody>
                    <a:bodyPr/>
                    <a:lstStyle/>
                    <a:p>
                      <a:pPr algn="r">
                        <a:defRPr sz="1200" b="0">
                          <a:solidFill>
                            <a:srgbClr val="333333"/>
                          </a:solidFill>
                          <a:latin typeface="Calibri"/>
                        </a:defRPr>
                      </a:pPr>
                      <a:r>
                        <a:t>7,8%</a:t>
                      </a:r>
                    </a:p>
                  </a:txBody>
                  <a:tcPr marL="73152" marR="73152" marT="36576" marB="36576" anchor="ctr">
                    <a:solidFill>
                      <a:srgbClr val="FFFFFF"/>
                    </a:solidFill>
                  </a:tcPr>
                </a:tc>
                <a:tc>
                  <a:txBody>
                    <a:bodyPr/>
                    <a:lstStyle/>
                    <a:p>
                      <a:pPr algn="r">
                        <a:defRPr sz="1200" b="0">
                          <a:solidFill>
                            <a:srgbClr val="333333"/>
                          </a:solidFill>
                          <a:latin typeface="Calibri"/>
                        </a:defRPr>
                      </a:pPr>
                      <a:r>
                        <a:t>11,4%</a:t>
                      </a:r>
                    </a:p>
                  </a:txBody>
                  <a:tcPr marL="73152" marR="73152" marT="36576" marB="36576" anchor="ctr">
                    <a:solidFill>
                      <a:srgbClr val="FFFFFF"/>
                    </a:solidFill>
                  </a:tcPr>
                </a:tc>
                <a:tc>
                  <a:txBody>
                    <a:bodyPr/>
                    <a:lstStyle/>
                    <a:p>
                      <a:pPr algn="r">
                        <a:defRPr sz="1200" b="0">
                          <a:solidFill>
                            <a:srgbClr val="333333"/>
                          </a:solidFill>
                          <a:latin typeface="Calibri"/>
                        </a:defRPr>
                      </a:pPr>
                      <a:r>
                        <a:t>9,2%</a:t>
                      </a:r>
                    </a:p>
                  </a:txBody>
                  <a:tcPr marL="73152" marR="73152" marT="36576" marB="36576" anchor="ctr">
                    <a:solidFill>
                      <a:srgbClr val="FFFFFF"/>
                    </a:solidFill>
                  </a:tcPr>
                </a:tc>
                <a:tc>
                  <a:txBody>
                    <a:bodyPr/>
                    <a:lstStyle/>
                    <a:p>
                      <a:pPr algn="r">
                        <a:defRPr sz="1200" b="0">
                          <a:solidFill>
                            <a:srgbClr val="333333"/>
                          </a:solidFill>
                          <a:latin typeface="Calibri"/>
                        </a:defRPr>
                      </a:pPr>
                      <a:r>
                        <a:t>7,1%</a:t>
                      </a:r>
                    </a:p>
                  </a:txBody>
                  <a:tcPr marL="73152" marR="73152" marT="36576" marB="36576" anchor="ctr">
                    <a:solidFill>
                      <a:srgbClr val="FFFFFF"/>
                    </a:solidFill>
                  </a:tcPr>
                </a:tc>
                <a:tc>
                  <a:txBody>
                    <a:bodyPr/>
                    <a:lstStyle/>
                    <a:p>
                      <a:pPr algn="r">
                        <a:defRPr sz="1200" b="0">
                          <a:solidFill>
                            <a:srgbClr val="333333"/>
                          </a:solidFill>
                          <a:latin typeface="Calibri"/>
                        </a:defRPr>
                      </a:pPr>
                      <a:r>
                        <a:t>8,5%</a:t>
                      </a:r>
                    </a:p>
                  </a:txBody>
                  <a:tcPr marL="73152" marR="73152" marT="36576" marB="36576" anchor="ctr">
                    <a:solidFill>
                      <a:srgbClr val="FFFFFF"/>
                    </a:solidFill>
                  </a:tcPr>
                </a:tc>
                <a:extLst>
                  <a:ext uri="{0D108BD9-81ED-4DB2-BD59-A6C34878D82A}">
                    <a16:rowId xmlns:a16="http://schemas.microsoft.com/office/drawing/2014/main" val="10008"/>
                  </a:ext>
                </a:extLst>
              </a:tr>
              <a:tr h="374072">
                <a:tc>
                  <a:txBody>
                    <a:bodyPr/>
                    <a:lstStyle/>
                    <a:p>
                      <a:pPr algn="l">
                        <a:defRPr sz="1200" b="0">
                          <a:solidFill>
                            <a:srgbClr val="333333"/>
                          </a:solidFill>
                          <a:latin typeface="Calibri"/>
                        </a:defRPr>
                      </a:pPr>
                      <a:r>
                        <a:t>Projekt-IRR (Downside)</a:t>
                      </a:r>
                    </a:p>
                  </a:txBody>
                  <a:tcPr marL="73152" marR="73152" marT="36576" marB="36576" anchor="ctr">
                    <a:solidFill>
                      <a:srgbClr val="E8EEF4"/>
                    </a:solidFill>
                  </a:tcPr>
                </a:tc>
                <a:tc>
                  <a:txBody>
                    <a:bodyPr/>
                    <a:lstStyle/>
                    <a:p>
                      <a:pPr algn="r">
                        <a:defRPr sz="1200" b="0">
                          <a:solidFill>
                            <a:srgbClr val="333333"/>
                          </a:solidFill>
                          <a:latin typeface="Calibri"/>
                        </a:defRPr>
                      </a:pPr>
                      <a:r>
                        <a:t>5,4%</a:t>
                      </a:r>
                    </a:p>
                  </a:txBody>
                  <a:tcPr marL="73152" marR="73152" marT="36576" marB="36576" anchor="ctr">
                    <a:solidFill>
                      <a:srgbClr val="E8EEF4"/>
                    </a:solidFill>
                  </a:tcPr>
                </a:tc>
                <a:tc>
                  <a:txBody>
                    <a:bodyPr/>
                    <a:lstStyle/>
                    <a:p>
                      <a:pPr algn="r">
                        <a:defRPr sz="1200" b="0">
                          <a:solidFill>
                            <a:srgbClr val="333333"/>
                          </a:solidFill>
                          <a:latin typeface="Calibri"/>
                        </a:defRPr>
                      </a:pPr>
                      <a:r>
                        <a:t>7,8%</a:t>
                      </a:r>
                    </a:p>
                  </a:txBody>
                  <a:tcPr marL="73152" marR="73152" marT="36576" marB="36576" anchor="ctr">
                    <a:solidFill>
                      <a:srgbClr val="E8EEF4"/>
                    </a:solidFill>
                  </a:tcPr>
                </a:tc>
                <a:tc>
                  <a:txBody>
                    <a:bodyPr/>
                    <a:lstStyle/>
                    <a:p>
                      <a:pPr algn="r">
                        <a:defRPr sz="1200" b="0">
                          <a:solidFill>
                            <a:srgbClr val="333333"/>
                          </a:solidFill>
                          <a:latin typeface="Calibri"/>
                        </a:defRPr>
                      </a:pPr>
                      <a:r>
                        <a:t>6,8%</a:t>
                      </a:r>
                    </a:p>
                  </a:txBody>
                  <a:tcPr marL="73152" marR="73152" marT="36576" marB="36576" anchor="ctr">
                    <a:solidFill>
                      <a:srgbClr val="E8EEF4"/>
                    </a:solidFill>
                  </a:tcPr>
                </a:tc>
                <a:tc>
                  <a:txBody>
                    <a:bodyPr/>
                    <a:lstStyle/>
                    <a:p>
                      <a:pPr algn="r">
                        <a:defRPr sz="1200" b="0">
                          <a:solidFill>
                            <a:srgbClr val="333333"/>
                          </a:solidFill>
                          <a:latin typeface="Calibri"/>
                        </a:defRPr>
                      </a:pPr>
                      <a:r>
                        <a:t>4,9%</a:t>
                      </a:r>
                    </a:p>
                  </a:txBody>
                  <a:tcPr marL="73152" marR="73152" marT="36576" marB="36576" anchor="ctr">
                    <a:solidFill>
                      <a:srgbClr val="E8EEF4"/>
                    </a:solidFill>
                  </a:tcPr>
                </a:tc>
                <a:tc>
                  <a:txBody>
                    <a:bodyPr/>
                    <a:lstStyle/>
                    <a:p>
                      <a:pPr algn="r">
                        <a:defRPr sz="1200" b="0">
                          <a:solidFill>
                            <a:srgbClr val="333333"/>
                          </a:solidFill>
                          <a:latin typeface="Calibri"/>
                        </a:defRPr>
                      </a:pPr>
                      <a:r>
                        <a:t>5,2%</a:t>
                      </a:r>
                    </a:p>
                  </a:txBody>
                  <a:tcPr marL="73152" marR="73152" marT="36576" marB="36576" anchor="ctr">
                    <a:solidFill>
                      <a:srgbClr val="E8EEF4"/>
                    </a:solidFill>
                  </a:tcPr>
                </a:tc>
                <a:extLst>
                  <a:ext uri="{0D108BD9-81ED-4DB2-BD59-A6C34878D82A}">
                    <a16:rowId xmlns:a16="http://schemas.microsoft.com/office/drawing/2014/main" val="10009"/>
                  </a:ext>
                </a:extLst>
              </a:tr>
              <a:tr h="374080">
                <a:tc>
                  <a:txBody>
                    <a:bodyPr/>
                    <a:lstStyle/>
                    <a:p>
                      <a:pPr algn="l">
                        <a:defRPr sz="1200" b="0">
                          <a:solidFill>
                            <a:srgbClr val="333333"/>
                          </a:solidFill>
                          <a:latin typeface="Calibri"/>
                        </a:defRPr>
                      </a:pPr>
                      <a:r>
                        <a:t>Projekt-IRR (Upside)</a:t>
                      </a:r>
                    </a:p>
                  </a:txBody>
                  <a:tcPr marL="73152" marR="73152" marT="36576" marB="36576" anchor="ctr">
                    <a:solidFill>
                      <a:srgbClr val="FFFFFF"/>
                    </a:solidFill>
                  </a:tcPr>
                </a:tc>
                <a:tc>
                  <a:txBody>
                    <a:bodyPr/>
                    <a:lstStyle/>
                    <a:p>
                      <a:pPr algn="r">
                        <a:defRPr sz="1200" b="0">
                          <a:solidFill>
                            <a:srgbClr val="333333"/>
                          </a:solidFill>
                          <a:latin typeface="Calibri"/>
                        </a:defRPr>
                      </a:pPr>
                      <a:r>
                        <a:t>10,2%</a:t>
                      </a:r>
                    </a:p>
                  </a:txBody>
                  <a:tcPr marL="73152" marR="73152" marT="36576" marB="36576" anchor="ctr">
                    <a:solidFill>
                      <a:srgbClr val="FFFFFF"/>
                    </a:solidFill>
                  </a:tcPr>
                </a:tc>
                <a:tc>
                  <a:txBody>
                    <a:bodyPr/>
                    <a:lstStyle/>
                    <a:p>
                      <a:pPr algn="r">
                        <a:defRPr sz="1200" b="0">
                          <a:solidFill>
                            <a:srgbClr val="333333"/>
                          </a:solidFill>
                          <a:latin typeface="Calibri"/>
                        </a:defRPr>
                      </a:pPr>
                      <a:r>
                        <a:t>14,1%</a:t>
                      </a:r>
                    </a:p>
                  </a:txBody>
                  <a:tcPr marL="73152" marR="73152" marT="36576" marB="36576" anchor="ctr">
                    <a:solidFill>
                      <a:srgbClr val="FFFFFF"/>
                    </a:solidFill>
                  </a:tcPr>
                </a:tc>
                <a:tc>
                  <a:txBody>
                    <a:bodyPr/>
                    <a:lstStyle/>
                    <a:p>
                      <a:pPr algn="r">
                        <a:defRPr sz="1200" b="0">
                          <a:solidFill>
                            <a:srgbClr val="333333"/>
                          </a:solidFill>
                          <a:latin typeface="Calibri"/>
                        </a:defRPr>
                      </a:pPr>
                      <a:r>
                        <a:t>12,5%</a:t>
                      </a:r>
                    </a:p>
                  </a:txBody>
                  <a:tcPr marL="73152" marR="73152" marT="36576" marB="36576" anchor="ctr">
                    <a:solidFill>
                      <a:srgbClr val="FFFFFF"/>
                    </a:solidFill>
                  </a:tcPr>
                </a:tc>
                <a:tc>
                  <a:txBody>
                    <a:bodyPr/>
                    <a:lstStyle/>
                    <a:p>
                      <a:pPr algn="r">
                        <a:defRPr sz="1200" b="0">
                          <a:solidFill>
                            <a:srgbClr val="333333"/>
                          </a:solidFill>
                          <a:latin typeface="Calibri"/>
                        </a:defRPr>
                      </a:pPr>
                      <a:r>
                        <a:t>9,8%</a:t>
                      </a:r>
                    </a:p>
                  </a:txBody>
                  <a:tcPr marL="73152" marR="73152" marT="36576" marB="36576" anchor="ctr">
                    <a:solidFill>
                      <a:srgbClr val="FFFFFF"/>
                    </a:solidFill>
                  </a:tcPr>
                </a:tc>
                <a:tc>
                  <a:txBody>
                    <a:bodyPr/>
                    <a:lstStyle/>
                    <a:p>
                      <a:pPr algn="r">
                        <a:defRPr sz="1200" b="0">
                          <a:solidFill>
                            <a:srgbClr val="333333"/>
                          </a:solidFill>
                          <a:latin typeface="Calibri"/>
                        </a:defRPr>
                      </a:pPr>
                      <a:r>
                        <a:t>12,8%</a:t>
                      </a:r>
                    </a:p>
                  </a:txBody>
                  <a:tcPr marL="73152" marR="73152" marT="36576" marB="36576" anchor="ctr">
                    <a:solidFill>
                      <a:srgbClr val="FFFFFF"/>
                    </a:solidFill>
                  </a:tcPr>
                </a:tc>
                <a:extLst>
                  <a:ext uri="{0D108BD9-81ED-4DB2-BD59-A6C34878D82A}">
                    <a16:rowId xmlns:a16="http://schemas.microsoft.com/office/drawing/2014/main" val="10010"/>
                  </a:ext>
                </a:extLst>
              </a:tr>
            </a:tbl>
          </a:graphicData>
        </a:graphic>
      </p:graphicFrame>
      <p:sp>
        <p:nvSpPr>
          <p:cNvPr id="7" name="TextBox 6"/>
          <p:cNvSpPr txBox="1"/>
          <p:nvPr/>
        </p:nvSpPr>
        <p:spPr>
          <a:xfrm>
            <a:off x="640080" y="5943600"/>
            <a:ext cx="10911535" cy="731520"/>
          </a:xfrm>
          <a:prstGeom prst="rect">
            <a:avLst/>
          </a:prstGeom>
          <a:noFill/>
        </p:spPr>
        <p:txBody>
          <a:bodyPr wrap="square">
            <a:spAutoFit/>
          </a:bodyPr>
          <a:lstStyle/>
          <a:p>
            <a:pPr>
              <a:defRPr sz="1300" i="1">
                <a:solidFill>
                  <a:srgbClr val="666666"/>
                </a:solidFill>
                <a:latin typeface="Calibri"/>
              </a:defRPr>
            </a:pPr>
            <a:r>
              <a:t>Quelle: Eigene DCF-Modellierung, Marktdaten Q1 2026. IRR = Internal Rate of Return. Die Tabelle zeigt die typische Kapitalstruktur, Finanzierungskosten und Renditeerwartungen für verschiedene EE-Technologien.</a:t>
            </a:r>
          </a:p>
        </p:txBody>
      </p:sp>
    </p:spTree>
  </p:cSld>
  <p:clrMapOvr>
    <a:masterClrMapping/>
  </p:clrMapOvr>
  <p:transition spd="med">
    <p:zoom/>
  </p:transition>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Projekt-IRR nach Technologie und Szenario</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den Projekt-IRR für verschiedene EE-Technologien in drei Szenarien (Base Case, Downside, Upside). Quelle: Eigene DCF-Modellierung.</a:t>
            </a:r>
          </a:p>
        </p:txBody>
      </p:sp>
    </p:spTree>
  </p:cSld>
  <p:clrMapOvr>
    <a:masterClrMapping/>
  </p:clrMapOvr>
  <p:transition spd="med">
    <p:zoom/>
  </p:transition>
</p:sld>
</file>

<file path=ppt/slides/slide1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Sensitivitätsanalyse 100-MW-Onshore-Windpark</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5" cy="4114800"/>
        </p:xfrm>
        <a:graphic>
          <a:graphicData uri="http://schemas.openxmlformats.org/drawingml/2006/table">
            <a:tbl>
              <a:tblPr firstRow="1" bandRow="1">
                <a:tableStyleId>{5C22544A-7EE6-4342-B048-85BDC9FD1C3A}</a:tableStyleId>
              </a:tblPr>
              <a:tblGrid>
                <a:gridCol w="2182307">
                  <a:extLst>
                    <a:ext uri="{9D8B030D-6E8A-4147-A177-3AD203B41FA5}">
                      <a16:colId xmlns:a16="http://schemas.microsoft.com/office/drawing/2014/main" val="20000"/>
                    </a:ext>
                  </a:extLst>
                </a:gridCol>
                <a:gridCol w="2182307">
                  <a:extLst>
                    <a:ext uri="{9D8B030D-6E8A-4147-A177-3AD203B41FA5}">
                      <a16:colId xmlns:a16="http://schemas.microsoft.com/office/drawing/2014/main" val="20001"/>
                    </a:ext>
                  </a:extLst>
                </a:gridCol>
                <a:gridCol w="2182307">
                  <a:extLst>
                    <a:ext uri="{9D8B030D-6E8A-4147-A177-3AD203B41FA5}">
                      <a16:colId xmlns:a16="http://schemas.microsoft.com/office/drawing/2014/main" val="20002"/>
                    </a:ext>
                  </a:extLst>
                </a:gridCol>
                <a:gridCol w="2182307">
                  <a:extLst>
                    <a:ext uri="{9D8B030D-6E8A-4147-A177-3AD203B41FA5}">
                      <a16:colId xmlns:a16="http://schemas.microsoft.com/office/drawing/2014/main" val="20003"/>
                    </a:ext>
                  </a:extLst>
                </a:gridCol>
                <a:gridCol w="2182307">
                  <a:extLst>
                    <a:ext uri="{9D8B030D-6E8A-4147-A177-3AD203B41FA5}">
                      <a16:colId xmlns:a16="http://schemas.microsoft.com/office/drawing/2014/main" val="20004"/>
                    </a:ext>
                  </a:extLst>
                </a:gridCol>
              </a:tblGrid>
              <a:tr h="374072">
                <a:tc>
                  <a:txBody>
                    <a:bodyPr/>
                    <a:lstStyle/>
                    <a:p>
                      <a:pPr algn="ctr">
                        <a:defRPr sz="1400" b="1">
                          <a:solidFill>
                            <a:srgbClr val="FFFFFF"/>
                          </a:solidFill>
                          <a:latin typeface="Calibri"/>
                        </a:defRPr>
                      </a:pPr>
                      <a:r>
                        <a:t>Parameter</a:t>
                      </a:r>
                    </a:p>
                  </a:txBody>
                  <a:tcPr marL="73152" marR="73152" marT="36576" marB="36576" anchor="ctr">
                    <a:solidFill>
                      <a:srgbClr val="3D414C"/>
                    </a:solidFill>
                  </a:tcPr>
                </a:tc>
                <a:tc>
                  <a:txBody>
                    <a:bodyPr/>
                    <a:lstStyle/>
                    <a:p>
                      <a:pPr algn="ctr">
                        <a:defRPr sz="1400" b="1">
                          <a:solidFill>
                            <a:srgbClr val="FFFFFF"/>
                          </a:solidFill>
                          <a:latin typeface="Calibri"/>
                        </a:defRPr>
                      </a:pPr>
                      <a:r>
                        <a:t>Variation</a:t>
                      </a:r>
                    </a:p>
                  </a:txBody>
                  <a:tcPr marL="73152" marR="73152" marT="36576" marB="36576" anchor="ctr">
                    <a:solidFill>
                      <a:srgbClr val="3D414C"/>
                    </a:solidFill>
                  </a:tcPr>
                </a:tc>
                <a:tc>
                  <a:txBody>
                    <a:bodyPr/>
                    <a:lstStyle/>
                    <a:p>
                      <a:pPr algn="ctr">
                        <a:defRPr sz="1400" b="1">
                          <a:solidFill>
                            <a:srgbClr val="FFFFFF"/>
                          </a:solidFill>
                          <a:latin typeface="Calibri"/>
                        </a:defRPr>
                      </a:pPr>
                      <a:r>
                        <a:t>IRR-Einfluss</a:t>
                      </a:r>
                    </a:p>
                  </a:txBody>
                  <a:tcPr marL="73152" marR="73152" marT="36576" marB="36576" anchor="ctr">
                    <a:solidFill>
                      <a:srgbClr val="3D414C"/>
                    </a:solidFill>
                  </a:tcPr>
                </a:tc>
                <a:tc>
                  <a:txBody>
                    <a:bodyPr/>
                    <a:lstStyle/>
                    <a:p>
                      <a:pPr algn="ctr">
                        <a:defRPr sz="1400" b="1">
                          <a:solidFill>
                            <a:srgbClr val="FFFFFF"/>
                          </a:solidFill>
                          <a:latin typeface="Calibri"/>
                        </a:defRPr>
                      </a:pPr>
                      <a:r>
                        <a:t>Neuer IRR</a:t>
                      </a:r>
                    </a:p>
                  </a:txBody>
                  <a:tcPr marL="73152" marR="73152" marT="36576" marB="36576" anchor="ctr">
                    <a:solidFill>
                      <a:srgbClr val="3D414C"/>
                    </a:solidFill>
                  </a:tcPr>
                </a:tc>
                <a:tc>
                  <a:txBody>
                    <a:bodyPr/>
                    <a:lstStyle/>
                    <a:p>
                      <a:pPr algn="ctr">
                        <a:defRPr sz="1400" b="1">
                          <a:solidFill>
                            <a:srgbClr val="FFFFFF"/>
                          </a:solidFill>
                          <a:latin typeface="Calibri"/>
                        </a:defRPr>
                      </a:pPr>
                      <a:r>
                        <a:t>Bewertung</a:t>
                      </a:r>
                    </a:p>
                  </a:txBody>
                  <a:tcPr marL="73152" marR="73152" marT="36576" marB="36576" anchor="ctr">
                    <a:solidFill>
                      <a:srgbClr val="3D414C"/>
                    </a:solidFill>
                  </a:tcPr>
                </a:tc>
                <a:extLst>
                  <a:ext uri="{0D108BD9-81ED-4DB2-BD59-A6C34878D82A}">
                    <a16:rowId xmlns:a16="http://schemas.microsoft.com/office/drawing/2014/main" val="10000"/>
                  </a:ext>
                </a:extLst>
              </a:tr>
              <a:tr h="374072">
                <a:tc>
                  <a:txBody>
                    <a:bodyPr/>
                    <a:lstStyle/>
                    <a:p>
                      <a:pPr algn="l">
                        <a:defRPr sz="1200" b="0">
                          <a:solidFill>
                            <a:srgbClr val="333333"/>
                          </a:solidFill>
                          <a:latin typeface="Calibri"/>
                        </a:defRPr>
                      </a:pPr>
                      <a:r>
                        <a:t>Strompreis</a:t>
                      </a:r>
                    </a:p>
                  </a:txBody>
                  <a:tcPr marL="73152" marR="73152" marT="36576" marB="36576" anchor="ctr">
                    <a:solidFill>
                      <a:srgbClr val="E8EEF4"/>
                    </a:solidFill>
                  </a:tcPr>
                </a:tc>
                <a:tc>
                  <a:txBody>
                    <a:bodyPr/>
                    <a:lstStyle/>
                    <a:p>
                      <a:pPr algn="r">
                        <a:defRPr sz="1200" b="0">
                          <a:solidFill>
                            <a:srgbClr val="333333"/>
                          </a:solidFill>
                          <a:latin typeface="Calibri"/>
                        </a:defRPr>
                      </a:pPr>
                      <a:r>
                        <a:t>+10 €/MWh</a:t>
                      </a:r>
                    </a:p>
                  </a:txBody>
                  <a:tcPr marL="73152" marR="73152" marT="36576" marB="36576" anchor="ctr">
                    <a:solidFill>
                      <a:srgbClr val="E8EEF4"/>
                    </a:solidFill>
                  </a:tcPr>
                </a:tc>
                <a:tc>
                  <a:txBody>
                    <a:bodyPr/>
                    <a:lstStyle/>
                    <a:p>
                      <a:pPr algn="r">
                        <a:defRPr sz="1200" b="0">
                          <a:solidFill>
                            <a:srgbClr val="333333"/>
                          </a:solidFill>
                          <a:latin typeface="Calibri"/>
                        </a:defRPr>
                      </a:pPr>
                      <a:r>
                        <a:t>+1,8 PP</a:t>
                      </a:r>
                    </a:p>
                  </a:txBody>
                  <a:tcPr marL="73152" marR="73152" marT="36576" marB="36576" anchor="ctr">
                    <a:solidFill>
                      <a:srgbClr val="E8EEF4"/>
                    </a:solidFill>
                  </a:tcPr>
                </a:tc>
                <a:tc>
                  <a:txBody>
                    <a:bodyPr/>
                    <a:lstStyle/>
                    <a:p>
                      <a:pPr algn="r">
                        <a:defRPr sz="1200" b="0">
                          <a:solidFill>
                            <a:srgbClr val="333333"/>
                          </a:solidFill>
                          <a:latin typeface="Calibri"/>
                        </a:defRPr>
                      </a:pPr>
                      <a:r>
                        <a:t>9,6%</a:t>
                      </a:r>
                    </a:p>
                  </a:txBody>
                  <a:tcPr marL="73152" marR="73152" marT="36576" marB="36576" anchor="ctr">
                    <a:solidFill>
                      <a:srgbClr val="E8EEF4"/>
                    </a:solidFill>
                  </a:tcPr>
                </a:tc>
                <a:tc>
                  <a:txBody>
                    <a:bodyPr/>
                    <a:lstStyle/>
                    <a:p>
                      <a:pPr algn="r">
                        <a:defRPr sz="1200" b="0">
                          <a:solidFill>
                            <a:srgbClr val="333333"/>
                          </a:solidFill>
                          <a:latin typeface="Calibri"/>
                        </a:defRPr>
                      </a:pPr>
                      <a:r>
                        <a:t>Positiv</a:t>
                      </a:r>
                    </a:p>
                  </a:txBody>
                  <a:tcPr marL="73152" marR="73152" marT="36576" marB="36576" anchor="ctr">
                    <a:solidFill>
                      <a:srgbClr val="E8EEF4"/>
                    </a:solidFill>
                  </a:tcPr>
                </a:tc>
                <a:extLst>
                  <a:ext uri="{0D108BD9-81ED-4DB2-BD59-A6C34878D82A}">
                    <a16:rowId xmlns:a16="http://schemas.microsoft.com/office/drawing/2014/main" val="10001"/>
                  </a:ext>
                </a:extLst>
              </a:tr>
              <a:tr h="374072">
                <a:tc>
                  <a:txBody>
                    <a:bodyPr/>
                    <a:lstStyle/>
                    <a:p>
                      <a:pPr algn="l">
                        <a:defRPr sz="1200" b="0">
                          <a:solidFill>
                            <a:srgbClr val="333333"/>
                          </a:solidFill>
                          <a:latin typeface="Calibri"/>
                        </a:defRPr>
                      </a:pPr>
                      <a:r>
                        <a:t>Strompreis</a:t>
                      </a:r>
                    </a:p>
                  </a:txBody>
                  <a:tcPr marL="73152" marR="73152" marT="36576" marB="36576" anchor="ctr">
                    <a:solidFill>
                      <a:srgbClr val="FFFFFF"/>
                    </a:solidFill>
                  </a:tcPr>
                </a:tc>
                <a:tc>
                  <a:txBody>
                    <a:bodyPr/>
                    <a:lstStyle/>
                    <a:p>
                      <a:pPr algn="r">
                        <a:defRPr sz="1200" b="0">
                          <a:solidFill>
                            <a:srgbClr val="333333"/>
                          </a:solidFill>
                          <a:latin typeface="Calibri"/>
                        </a:defRPr>
                      </a:pPr>
                      <a:r>
                        <a:t>-10 €/MWh</a:t>
                      </a:r>
                    </a:p>
                  </a:txBody>
                  <a:tcPr marL="73152" marR="73152" marT="36576" marB="36576" anchor="ctr">
                    <a:solidFill>
                      <a:srgbClr val="FFFFFF"/>
                    </a:solidFill>
                  </a:tcPr>
                </a:tc>
                <a:tc>
                  <a:txBody>
                    <a:bodyPr/>
                    <a:lstStyle/>
                    <a:p>
                      <a:pPr algn="r">
                        <a:defRPr sz="1200" b="0">
                          <a:solidFill>
                            <a:srgbClr val="333333"/>
                          </a:solidFill>
                          <a:latin typeface="Calibri"/>
                        </a:defRPr>
                      </a:pPr>
                      <a:r>
                        <a:t>-1,9 PP</a:t>
                      </a:r>
                    </a:p>
                  </a:txBody>
                  <a:tcPr marL="73152" marR="73152" marT="36576" marB="36576" anchor="ctr">
                    <a:solidFill>
                      <a:srgbClr val="FFFFFF"/>
                    </a:solidFill>
                  </a:tcPr>
                </a:tc>
                <a:tc>
                  <a:txBody>
                    <a:bodyPr/>
                    <a:lstStyle/>
                    <a:p>
                      <a:pPr algn="r">
                        <a:defRPr sz="1200" b="0">
                          <a:solidFill>
                            <a:srgbClr val="333333"/>
                          </a:solidFill>
                          <a:latin typeface="Calibri"/>
                        </a:defRPr>
                      </a:pPr>
                      <a:r>
                        <a:t>5,9%</a:t>
                      </a:r>
                    </a:p>
                  </a:txBody>
                  <a:tcPr marL="73152" marR="73152" marT="36576" marB="36576" anchor="ctr">
                    <a:solidFill>
                      <a:srgbClr val="FFFFFF"/>
                    </a:solidFill>
                  </a:tcPr>
                </a:tc>
                <a:tc>
                  <a:txBody>
                    <a:bodyPr/>
                    <a:lstStyle/>
                    <a:p>
                      <a:pPr algn="r">
                        <a:defRPr sz="1200" b="0">
                          <a:solidFill>
                            <a:srgbClr val="333333"/>
                          </a:solidFill>
                          <a:latin typeface="Calibri"/>
                        </a:defRPr>
                      </a:pPr>
                      <a:r>
                        <a:t>Kritisch</a:t>
                      </a:r>
                    </a:p>
                  </a:txBody>
                  <a:tcPr marL="73152" marR="73152" marT="36576" marB="36576" anchor="ctr">
                    <a:solidFill>
                      <a:srgbClr val="FFFFFF"/>
                    </a:solidFill>
                  </a:tcPr>
                </a:tc>
                <a:extLst>
                  <a:ext uri="{0D108BD9-81ED-4DB2-BD59-A6C34878D82A}">
                    <a16:rowId xmlns:a16="http://schemas.microsoft.com/office/drawing/2014/main" val="10002"/>
                  </a:ext>
                </a:extLst>
              </a:tr>
              <a:tr h="374072">
                <a:tc>
                  <a:txBody>
                    <a:bodyPr/>
                    <a:lstStyle/>
                    <a:p>
                      <a:pPr algn="l">
                        <a:defRPr sz="1200" b="0">
                          <a:solidFill>
                            <a:srgbClr val="333333"/>
                          </a:solidFill>
                          <a:latin typeface="Calibri"/>
                        </a:defRPr>
                      </a:pPr>
                      <a:r>
                        <a:t>Windertrag</a:t>
                      </a:r>
                    </a:p>
                  </a:txBody>
                  <a:tcPr marL="73152" marR="73152" marT="36576" marB="36576" anchor="ctr">
                    <a:solidFill>
                      <a:srgbClr val="E8EEF4"/>
                    </a:solidFill>
                  </a:tcPr>
                </a:tc>
                <a:tc>
                  <a:txBody>
                    <a:bodyPr/>
                    <a:lstStyle/>
                    <a:p>
                      <a:pPr algn="r">
                        <a:defRPr sz="1200" b="0">
                          <a:solidFill>
                            <a:srgbClr val="333333"/>
                          </a:solidFill>
                          <a:latin typeface="Calibri"/>
                        </a:defRPr>
                      </a:pPr>
                      <a:r>
                        <a:t>+5% (P75→P50)</a:t>
                      </a:r>
                    </a:p>
                  </a:txBody>
                  <a:tcPr marL="73152" marR="73152" marT="36576" marB="36576" anchor="ctr">
                    <a:solidFill>
                      <a:srgbClr val="E8EEF4"/>
                    </a:solidFill>
                  </a:tcPr>
                </a:tc>
                <a:tc>
                  <a:txBody>
                    <a:bodyPr/>
                    <a:lstStyle/>
                    <a:p>
                      <a:pPr algn="r">
                        <a:defRPr sz="1200" b="0">
                          <a:solidFill>
                            <a:srgbClr val="333333"/>
                          </a:solidFill>
                          <a:latin typeface="Calibri"/>
                        </a:defRPr>
                      </a:pPr>
                      <a:r>
                        <a:t>+0,9 PP</a:t>
                      </a:r>
                    </a:p>
                  </a:txBody>
                  <a:tcPr marL="73152" marR="73152" marT="36576" marB="36576" anchor="ctr">
                    <a:solidFill>
                      <a:srgbClr val="E8EEF4"/>
                    </a:solidFill>
                  </a:tcPr>
                </a:tc>
                <a:tc>
                  <a:txBody>
                    <a:bodyPr/>
                    <a:lstStyle/>
                    <a:p>
                      <a:pPr algn="r">
                        <a:defRPr sz="1200" b="0">
                          <a:solidFill>
                            <a:srgbClr val="333333"/>
                          </a:solidFill>
                          <a:latin typeface="Calibri"/>
                        </a:defRPr>
                      </a:pPr>
                      <a:r>
                        <a:t>8,7%</a:t>
                      </a:r>
                    </a:p>
                  </a:txBody>
                  <a:tcPr marL="73152" marR="73152" marT="36576" marB="36576" anchor="ctr">
                    <a:solidFill>
                      <a:srgbClr val="E8EEF4"/>
                    </a:solidFill>
                  </a:tcPr>
                </a:tc>
                <a:tc>
                  <a:txBody>
                    <a:bodyPr/>
                    <a:lstStyle/>
                    <a:p>
                      <a:pPr algn="r">
                        <a:defRPr sz="1200" b="0">
                          <a:solidFill>
                            <a:srgbClr val="333333"/>
                          </a:solidFill>
                          <a:latin typeface="Calibri"/>
                        </a:defRPr>
                      </a:pPr>
                      <a:r>
                        <a:t>Positiv</a:t>
                      </a:r>
                    </a:p>
                  </a:txBody>
                  <a:tcPr marL="73152" marR="73152" marT="36576" marB="36576" anchor="ctr">
                    <a:solidFill>
                      <a:srgbClr val="E8EEF4"/>
                    </a:solidFill>
                  </a:tcPr>
                </a:tc>
                <a:extLst>
                  <a:ext uri="{0D108BD9-81ED-4DB2-BD59-A6C34878D82A}">
                    <a16:rowId xmlns:a16="http://schemas.microsoft.com/office/drawing/2014/main" val="10003"/>
                  </a:ext>
                </a:extLst>
              </a:tr>
              <a:tr h="374072">
                <a:tc>
                  <a:txBody>
                    <a:bodyPr/>
                    <a:lstStyle/>
                    <a:p>
                      <a:pPr algn="l">
                        <a:defRPr sz="1200" b="0">
                          <a:solidFill>
                            <a:srgbClr val="333333"/>
                          </a:solidFill>
                          <a:latin typeface="Calibri"/>
                        </a:defRPr>
                      </a:pPr>
                      <a:r>
                        <a:t>Windertrag</a:t>
                      </a:r>
                    </a:p>
                  </a:txBody>
                  <a:tcPr marL="73152" marR="73152" marT="36576" marB="36576" anchor="ctr">
                    <a:solidFill>
                      <a:srgbClr val="FFFFFF"/>
                    </a:solidFill>
                  </a:tcPr>
                </a:tc>
                <a:tc>
                  <a:txBody>
                    <a:bodyPr/>
                    <a:lstStyle/>
                    <a:p>
                      <a:pPr algn="r">
                        <a:defRPr sz="1200" b="0">
                          <a:solidFill>
                            <a:srgbClr val="333333"/>
                          </a:solidFill>
                          <a:latin typeface="Calibri"/>
                        </a:defRPr>
                      </a:pPr>
                      <a:r>
                        <a:t>-10% (P50→P90)</a:t>
                      </a:r>
                    </a:p>
                  </a:txBody>
                  <a:tcPr marL="73152" marR="73152" marT="36576" marB="36576" anchor="ctr">
                    <a:solidFill>
                      <a:srgbClr val="FFFFFF"/>
                    </a:solidFill>
                  </a:tcPr>
                </a:tc>
                <a:tc>
                  <a:txBody>
                    <a:bodyPr/>
                    <a:lstStyle/>
                    <a:p>
                      <a:pPr algn="r">
                        <a:defRPr sz="1200" b="0">
                          <a:solidFill>
                            <a:srgbClr val="333333"/>
                          </a:solidFill>
                          <a:latin typeface="Calibri"/>
                        </a:defRPr>
                      </a:pPr>
                      <a:r>
                        <a:t>-2,1 PP</a:t>
                      </a:r>
                    </a:p>
                  </a:txBody>
                  <a:tcPr marL="73152" marR="73152" marT="36576" marB="36576" anchor="ctr">
                    <a:solidFill>
                      <a:srgbClr val="FFFFFF"/>
                    </a:solidFill>
                  </a:tcPr>
                </a:tc>
                <a:tc>
                  <a:txBody>
                    <a:bodyPr/>
                    <a:lstStyle/>
                    <a:p>
                      <a:pPr algn="r">
                        <a:defRPr sz="1200" b="0">
                          <a:solidFill>
                            <a:srgbClr val="333333"/>
                          </a:solidFill>
                          <a:latin typeface="Calibri"/>
                        </a:defRPr>
                      </a:pPr>
                      <a:r>
                        <a:t>5,7%</a:t>
                      </a:r>
                    </a:p>
                  </a:txBody>
                  <a:tcPr marL="73152" marR="73152" marT="36576" marB="36576" anchor="ctr">
                    <a:solidFill>
                      <a:srgbClr val="FFFFFF"/>
                    </a:solidFill>
                  </a:tcPr>
                </a:tc>
                <a:tc>
                  <a:txBody>
                    <a:bodyPr/>
                    <a:lstStyle/>
                    <a:p>
                      <a:pPr algn="r">
                        <a:defRPr sz="1200" b="0">
                          <a:solidFill>
                            <a:srgbClr val="333333"/>
                          </a:solidFill>
                          <a:latin typeface="Calibri"/>
                        </a:defRPr>
                      </a:pPr>
                      <a:r>
                        <a:t>Kritisch</a:t>
                      </a:r>
                    </a:p>
                  </a:txBody>
                  <a:tcPr marL="73152" marR="73152" marT="36576" marB="36576" anchor="ctr">
                    <a:solidFill>
                      <a:srgbClr val="FFFFFF"/>
                    </a:solidFill>
                  </a:tcPr>
                </a:tc>
                <a:extLst>
                  <a:ext uri="{0D108BD9-81ED-4DB2-BD59-A6C34878D82A}">
                    <a16:rowId xmlns:a16="http://schemas.microsoft.com/office/drawing/2014/main" val="10004"/>
                  </a:ext>
                </a:extLst>
              </a:tr>
              <a:tr h="374072">
                <a:tc>
                  <a:txBody>
                    <a:bodyPr/>
                    <a:lstStyle/>
                    <a:p>
                      <a:pPr algn="l">
                        <a:defRPr sz="1200" b="0">
                          <a:solidFill>
                            <a:srgbClr val="333333"/>
                          </a:solidFill>
                          <a:latin typeface="Calibri"/>
                        </a:defRPr>
                      </a:pPr>
                      <a:r>
                        <a:t>CAPEX</a:t>
                      </a:r>
                    </a:p>
                  </a:txBody>
                  <a:tcPr marL="73152" marR="73152" marT="36576" marB="36576" anchor="ctr">
                    <a:solidFill>
                      <a:srgbClr val="E8EEF4"/>
                    </a:solidFill>
                  </a:tcPr>
                </a:tc>
                <a:tc>
                  <a:txBody>
                    <a:bodyPr/>
                    <a:lstStyle/>
                    <a:p>
                      <a:pPr algn="r">
                        <a:defRPr sz="1200" b="0">
                          <a:solidFill>
                            <a:srgbClr val="333333"/>
                          </a:solidFill>
                          <a:latin typeface="Calibri"/>
                        </a:defRPr>
                      </a:pPr>
                      <a:r>
                        <a:t>+15%</a:t>
                      </a:r>
                    </a:p>
                  </a:txBody>
                  <a:tcPr marL="73152" marR="73152" marT="36576" marB="36576" anchor="ctr">
                    <a:solidFill>
                      <a:srgbClr val="E8EEF4"/>
                    </a:solidFill>
                  </a:tcPr>
                </a:tc>
                <a:tc>
                  <a:txBody>
                    <a:bodyPr/>
                    <a:lstStyle/>
                    <a:p>
                      <a:pPr algn="r">
                        <a:defRPr sz="1200" b="0">
                          <a:solidFill>
                            <a:srgbClr val="333333"/>
                          </a:solidFill>
                          <a:latin typeface="Calibri"/>
                        </a:defRPr>
                      </a:pPr>
                      <a:r>
                        <a:t>-1,4 PP</a:t>
                      </a:r>
                    </a:p>
                  </a:txBody>
                  <a:tcPr marL="73152" marR="73152" marT="36576" marB="36576" anchor="ctr">
                    <a:solidFill>
                      <a:srgbClr val="E8EEF4"/>
                    </a:solidFill>
                  </a:tcPr>
                </a:tc>
                <a:tc>
                  <a:txBody>
                    <a:bodyPr/>
                    <a:lstStyle/>
                    <a:p>
                      <a:pPr algn="r">
                        <a:defRPr sz="1200" b="0">
                          <a:solidFill>
                            <a:srgbClr val="333333"/>
                          </a:solidFill>
                          <a:latin typeface="Calibri"/>
                        </a:defRPr>
                      </a:pPr>
                      <a:r>
                        <a:t>6,4%</a:t>
                      </a:r>
                    </a:p>
                  </a:txBody>
                  <a:tcPr marL="73152" marR="73152" marT="36576" marB="36576" anchor="ctr">
                    <a:solidFill>
                      <a:srgbClr val="E8EEF4"/>
                    </a:solidFill>
                  </a:tcPr>
                </a:tc>
                <a:tc>
                  <a:txBody>
                    <a:bodyPr/>
                    <a:lstStyle/>
                    <a:p>
                      <a:pPr algn="r">
                        <a:defRPr sz="1200" b="0">
                          <a:solidFill>
                            <a:srgbClr val="333333"/>
                          </a:solidFill>
                          <a:latin typeface="Calibri"/>
                        </a:defRPr>
                      </a:pPr>
                      <a:r>
                        <a:t>Negativ</a:t>
                      </a:r>
                    </a:p>
                  </a:txBody>
                  <a:tcPr marL="73152" marR="73152" marT="36576" marB="36576" anchor="ctr">
                    <a:solidFill>
                      <a:srgbClr val="E8EEF4"/>
                    </a:solidFill>
                  </a:tcPr>
                </a:tc>
                <a:extLst>
                  <a:ext uri="{0D108BD9-81ED-4DB2-BD59-A6C34878D82A}">
                    <a16:rowId xmlns:a16="http://schemas.microsoft.com/office/drawing/2014/main" val="10005"/>
                  </a:ext>
                </a:extLst>
              </a:tr>
              <a:tr h="374072">
                <a:tc>
                  <a:txBody>
                    <a:bodyPr/>
                    <a:lstStyle/>
                    <a:p>
                      <a:pPr algn="l">
                        <a:defRPr sz="1200" b="0">
                          <a:solidFill>
                            <a:srgbClr val="333333"/>
                          </a:solidFill>
                          <a:latin typeface="Calibri"/>
                        </a:defRPr>
                      </a:pPr>
                      <a:r>
                        <a:t>CAPEX</a:t>
                      </a:r>
                    </a:p>
                  </a:txBody>
                  <a:tcPr marL="73152" marR="73152" marT="36576" marB="36576" anchor="ctr">
                    <a:solidFill>
                      <a:srgbClr val="FFFFFF"/>
                    </a:solidFill>
                  </a:tcPr>
                </a:tc>
                <a:tc>
                  <a:txBody>
                    <a:bodyPr/>
                    <a:lstStyle/>
                    <a:p>
                      <a:pPr algn="r">
                        <a:defRPr sz="1200" b="0">
                          <a:solidFill>
                            <a:srgbClr val="333333"/>
                          </a:solidFill>
                          <a:latin typeface="Calibri"/>
                        </a:defRPr>
                      </a:pPr>
                      <a:r>
                        <a:t>-10%</a:t>
                      </a:r>
                    </a:p>
                  </a:txBody>
                  <a:tcPr marL="73152" marR="73152" marT="36576" marB="36576" anchor="ctr">
                    <a:solidFill>
                      <a:srgbClr val="FFFFFF"/>
                    </a:solidFill>
                  </a:tcPr>
                </a:tc>
                <a:tc>
                  <a:txBody>
                    <a:bodyPr/>
                    <a:lstStyle/>
                    <a:p>
                      <a:pPr algn="r">
                        <a:defRPr sz="1200" b="0">
                          <a:solidFill>
                            <a:srgbClr val="333333"/>
                          </a:solidFill>
                          <a:latin typeface="Calibri"/>
                        </a:defRPr>
                      </a:pPr>
                      <a:r>
                        <a:t>+0,9 PP</a:t>
                      </a:r>
                    </a:p>
                  </a:txBody>
                  <a:tcPr marL="73152" marR="73152" marT="36576" marB="36576" anchor="ctr">
                    <a:solidFill>
                      <a:srgbClr val="FFFFFF"/>
                    </a:solidFill>
                  </a:tcPr>
                </a:tc>
                <a:tc>
                  <a:txBody>
                    <a:bodyPr/>
                    <a:lstStyle/>
                    <a:p>
                      <a:pPr algn="r">
                        <a:defRPr sz="1200" b="0">
                          <a:solidFill>
                            <a:srgbClr val="333333"/>
                          </a:solidFill>
                          <a:latin typeface="Calibri"/>
                        </a:defRPr>
                      </a:pPr>
                      <a:r>
                        <a:t>8,7%</a:t>
                      </a:r>
                    </a:p>
                  </a:txBody>
                  <a:tcPr marL="73152" marR="73152" marT="36576" marB="36576" anchor="ctr">
                    <a:solidFill>
                      <a:srgbClr val="FFFFFF"/>
                    </a:solidFill>
                  </a:tcPr>
                </a:tc>
                <a:tc>
                  <a:txBody>
                    <a:bodyPr/>
                    <a:lstStyle/>
                    <a:p>
                      <a:pPr algn="r">
                        <a:defRPr sz="1200" b="0">
                          <a:solidFill>
                            <a:srgbClr val="333333"/>
                          </a:solidFill>
                          <a:latin typeface="Calibri"/>
                        </a:defRPr>
                      </a:pPr>
                      <a:r>
                        <a:t>Positiv</a:t>
                      </a:r>
                    </a:p>
                  </a:txBody>
                  <a:tcPr marL="73152" marR="73152" marT="36576" marB="36576" anchor="ctr">
                    <a:solidFill>
                      <a:srgbClr val="FFFFFF"/>
                    </a:solidFill>
                  </a:tcPr>
                </a:tc>
                <a:extLst>
                  <a:ext uri="{0D108BD9-81ED-4DB2-BD59-A6C34878D82A}">
                    <a16:rowId xmlns:a16="http://schemas.microsoft.com/office/drawing/2014/main" val="10006"/>
                  </a:ext>
                </a:extLst>
              </a:tr>
              <a:tr h="374072">
                <a:tc>
                  <a:txBody>
                    <a:bodyPr/>
                    <a:lstStyle/>
                    <a:p>
                      <a:pPr algn="l">
                        <a:defRPr sz="1200" b="0">
                          <a:solidFill>
                            <a:srgbClr val="333333"/>
                          </a:solidFill>
                          <a:latin typeface="Calibri"/>
                        </a:defRPr>
                      </a:pPr>
                      <a:r>
                        <a:t>OPEX</a:t>
                      </a:r>
                    </a:p>
                  </a:txBody>
                  <a:tcPr marL="73152" marR="73152" marT="36576" marB="36576" anchor="ctr">
                    <a:solidFill>
                      <a:srgbClr val="E8EEF4"/>
                    </a:solidFill>
                  </a:tcPr>
                </a:tc>
                <a:tc>
                  <a:txBody>
                    <a:bodyPr/>
                    <a:lstStyle/>
                    <a:p>
                      <a:pPr algn="r">
                        <a:defRPr sz="1200" b="0">
                          <a:solidFill>
                            <a:srgbClr val="333333"/>
                          </a:solidFill>
                          <a:latin typeface="Calibri"/>
                        </a:defRPr>
                      </a:pPr>
                      <a:r>
                        <a:t>+20%</a:t>
                      </a:r>
                    </a:p>
                  </a:txBody>
                  <a:tcPr marL="73152" marR="73152" marT="36576" marB="36576" anchor="ctr">
                    <a:solidFill>
                      <a:srgbClr val="E8EEF4"/>
                    </a:solidFill>
                  </a:tcPr>
                </a:tc>
                <a:tc>
                  <a:txBody>
                    <a:bodyPr/>
                    <a:lstStyle/>
                    <a:p>
                      <a:pPr algn="r">
                        <a:defRPr sz="1200" b="0">
                          <a:solidFill>
                            <a:srgbClr val="333333"/>
                          </a:solidFill>
                          <a:latin typeface="Calibri"/>
                        </a:defRPr>
                      </a:pPr>
                      <a:r>
                        <a:t>-0,8 PP</a:t>
                      </a:r>
                    </a:p>
                  </a:txBody>
                  <a:tcPr marL="73152" marR="73152" marT="36576" marB="36576" anchor="ctr">
                    <a:solidFill>
                      <a:srgbClr val="E8EEF4"/>
                    </a:solidFill>
                  </a:tcPr>
                </a:tc>
                <a:tc>
                  <a:txBody>
                    <a:bodyPr/>
                    <a:lstStyle/>
                    <a:p>
                      <a:pPr algn="r">
                        <a:defRPr sz="1200" b="0">
                          <a:solidFill>
                            <a:srgbClr val="333333"/>
                          </a:solidFill>
                          <a:latin typeface="Calibri"/>
                        </a:defRPr>
                      </a:pPr>
                      <a:r>
                        <a:t>7,0%</a:t>
                      </a:r>
                    </a:p>
                  </a:txBody>
                  <a:tcPr marL="73152" marR="73152" marT="36576" marB="36576" anchor="ctr">
                    <a:solidFill>
                      <a:srgbClr val="E8EEF4"/>
                    </a:solidFill>
                  </a:tcPr>
                </a:tc>
                <a:tc>
                  <a:txBody>
                    <a:bodyPr/>
                    <a:lstStyle/>
                    <a:p>
                      <a:pPr algn="r">
                        <a:defRPr sz="1200" b="0">
                          <a:solidFill>
                            <a:srgbClr val="333333"/>
                          </a:solidFill>
                          <a:latin typeface="Calibri"/>
                        </a:defRPr>
                      </a:pPr>
                      <a:r>
                        <a:t>Moderat</a:t>
                      </a:r>
                    </a:p>
                  </a:txBody>
                  <a:tcPr marL="73152" marR="73152" marT="36576" marB="36576" anchor="ctr">
                    <a:solidFill>
                      <a:srgbClr val="E8EEF4"/>
                    </a:solidFill>
                  </a:tcPr>
                </a:tc>
                <a:extLst>
                  <a:ext uri="{0D108BD9-81ED-4DB2-BD59-A6C34878D82A}">
                    <a16:rowId xmlns:a16="http://schemas.microsoft.com/office/drawing/2014/main" val="10007"/>
                  </a:ext>
                </a:extLst>
              </a:tr>
              <a:tr h="374072">
                <a:tc>
                  <a:txBody>
                    <a:bodyPr/>
                    <a:lstStyle/>
                    <a:p>
                      <a:pPr algn="l">
                        <a:defRPr sz="1200" b="0">
                          <a:solidFill>
                            <a:srgbClr val="333333"/>
                          </a:solidFill>
                          <a:latin typeface="Calibri"/>
                        </a:defRPr>
                      </a:pPr>
                      <a:r>
                        <a:t>FK-Zinssatz</a:t>
                      </a:r>
                    </a:p>
                  </a:txBody>
                  <a:tcPr marL="73152" marR="73152" marT="36576" marB="36576" anchor="ctr">
                    <a:solidFill>
                      <a:srgbClr val="FFFFFF"/>
                    </a:solidFill>
                  </a:tcPr>
                </a:tc>
                <a:tc>
                  <a:txBody>
                    <a:bodyPr/>
                    <a:lstStyle/>
                    <a:p>
                      <a:pPr algn="r">
                        <a:defRPr sz="1200" b="0">
                          <a:solidFill>
                            <a:srgbClr val="333333"/>
                          </a:solidFill>
                          <a:latin typeface="Calibri"/>
                        </a:defRPr>
                      </a:pPr>
                      <a:r>
                        <a:t>+100 bps</a:t>
                      </a:r>
                    </a:p>
                  </a:txBody>
                  <a:tcPr marL="73152" marR="73152" marT="36576" marB="36576" anchor="ctr">
                    <a:solidFill>
                      <a:srgbClr val="FFFFFF"/>
                    </a:solidFill>
                  </a:tcPr>
                </a:tc>
                <a:tc>
                  <a:txBody>
                    <a:bodyPr/>
                    <a:lstStyle/>
                    <a:p>
                      <a:pPr algn="r">
                        <a:defRPr sz="1200" b="0">
                          <a:solidFill>
                            <a:srgbClr val="333333"/>
                          </a:solidFill>
                          <a:latin typeface="Calibri"/>
                        </a:defRPr>
                      </a:pPr>
                      <a:r>
                        <a:t>-0,6 PP</a:t>
                      </a:r>
                    </a:p>
                  </a:txBody>
                  <a:tcPr marL="73152" marR="73152" marT="36576" marB="36576" anchor="ctr">
                    <a:solidFill>
                      <a:srgbClr val="FFFFFF"/>
                    </a:solidFill>
                  </a:tcPr>
                </a:tc>
                <a:tc>
                  <a:txBody>
                    <a:bodyPr/>
                    <a:lstStyle/>
                    <a:p>
                      <a:pPr algn="r">
                        <a:defRPr sz="1200" b="0">
                          <a:solidFill>
                            <a:srgbClr val="333333"/>
                          </a:solidFill>
                          <a:latin typeface="Calibri"/>
                        </a:defRPr>
                      </a:pPr>
                      <a:r>
                        <a:t>7,2%</a:t>
                      </a:r>
                    </a:p>
                  </a:txBody>
                  <a:tcPr marL="73152" marR="73152" marT="36576" marB="36576" anchor="ctr">
                    <a:solidFill>
                      <a:srgbClr val="FFFFFF"/>
                    </a:solidFill>
                  </a:tcPr>
                </a:tc>
                <a:tc>
                  <a:txBody>
                    <a:bodyPr/>
                    <a:lstStyle/>
                    <a:p>
                      <a:pPr algn="r">
                        <a:defRPr sz="1200" b="0">
                          <a:solidFill>
                            <a:srgbClr val="333333"/>
                          </a:solidFill>
                          <a:latin typeface="Calibri"/>
                        </a:defRPr>
                      </a:pPr>
                      <a:r>
                        <a:t>Moderat</a:t>
                      </a:r>
                    </a:p>
                  </a:txBody>
                  <a:tcPr marL="73152" marR="73152" marT="36576" marB="36576" anchor="ctr">
                    <a:solidFill>
                      <a:srgbClr val="FFFFFF"/>
                    </a:solidFill>
                  </a:tcPr>
                </a:tc>
                <a:extLst>
                  <a:ext uri="{0D108BD9-81ED-4DB2-BD59-A6C34878D82A}">
                    <a16:rowId xmlns:a16="http://schemas.microsoft.com/office/drawing/2014/main" val="10008"/>
                  </a:ext>
                </a:extLst>
              </a:tr>
              <a:tr h="374072">
                <a:tc>
                  <a:txBody>
                    <a:bodyPr/>
                    <a:lstStyle/>
                    <a:p>
                      <a:pPr algn="l">
                        <a:defRPr sz="1200" b="0">
                          <a:solidFill>
                            <a:srgbClr val="333333"/>
                          </a:solidFill>
                          <a:latin typeface="Calibri"/>
                        </a:defRPr>
                      </a:pPr>
                      <a:r>
                        <a:t>Nutzungsdauer</a:t>
                      </a:r>
                    </a:p>
                  </a:txBody>
                  <a:tcPr marL="73152" marR="73152" marT="36576" marB="36576" anchor="ctr">
                    <a:solidFill>
                      <a:srgbClr val="E8EEF4"/>
                    </a:solidFill>
                  </a:tcPr>
                </a:tc>
                <a:tc>
                  <a:txBody>
                    <a:bodyPr/>
                    <a:lstStyle/>
                    <a:p>
                      <a:pPr algn="r">
                        <a:defRPr sz="1200" b="0">
                          <a:solidFill>
                            <a:srgbClr val="333333"/>
                          </a:solidFill>
                          <a:latin typeface="Calibri"/>
                        </a:defRPr>
                      </a:pPr>
                      <a:r>
                        <a:t>+5 Jahre (25→30)</a:t>
                      </a:r>
                    </a:p>
                  </a:txBody>
                  <a:tcPr marL="73152" marR="73152" marT="36576" marB="36576" anchor="ctr">
                    <a:solidFill>
                      <a:srgbClr val="E8EEF4"/>
                    </a:solidFill>
                  </a:tcPr>
                </a:tc>
                <a:tc>
                  <a:txBody>
                    <a:bodyPr/>
                    <a:lstStyle/>
                    <a:p>
                      <a:pPr algn="r">
                        <a:defRPr sz="1200" b="0">
                          <a:solidFill>
                            <a:srgbClr val="333333"/>
                          </a:solidFill>
                          <a:latin typeface="Calibri"/>
                        </a:defRPr>
                      </a:pPr>
                      <a:r>
                        <a:t>+1,2 PP</a:t>
                      </a:r>
                    </a:p>
                  </a:txBody>
                  <a:tcPr marL="73152" marR="73152" marT="36576" marB="36576" anchor="ctr">
                    <a:solidFill>
                      <a:srgbClr val="E8EEF4"/>
                    </a:solidFill>
                  </a:tcPr>
                </a:tc>
                <a:tc>
                  <a:txBody>
                    <a:bodyPr/>
                    <a:lstStyle/>
                    <a:p>
                      <a:pPr algn="r">
                        <a:defRPr sz="1200" b="0">
                          <a:solidFill>
                            <a:srgbClr val="333333"/>
                          </a:solidFill>
                          <a:latin typeface="Calibri"/>
                        </a:defRPr>
                      </a:pPr>
                      <a:r>
                        <a:t>9,0%</a:t>
                      </a:r>
                    </a:p>
                  </a:txBody>
                  <a:tcPr marL="73152" marR="73152" marT="36576" marB="36576" anchor="ctr">
                    <a:solidFill>
                      <a:srgbClr val="E8EEF4"/>
                    </a:solidFill>
                  </a:tcPr>
                </a:tc>
                <a:tc>
                  <a:txBody>
                    <a:bodyPr/>
                    <a:lstStyle/>
                    <a:p>
                      <a:pPr algn="r">
                        <a:defRPr sz="1200" b="0">
                          <a:solidFill>
                            <a:srgbClr val="333333"/>
                          </a:solidFill>
                          <a:latin typeface="Calibri"/>
                        </a:defRPr>
                      </a:pPr>
                      <a:r>
                        <a:t>Positiv</a:t>
                      </a:r>
                    </a:p>
                  </a:txBody>
                  <a:tcPr marL="73152" marR="73152" marT="36576" marB="36576" anchor="ctr">
                    <a:solidFill>
                      <a:srgbClr val="E8EEF4"/>
                    </a:solidFill>
                  </a:tcPr>
                </a:tc>
                <a:extLst>
                  <a:ext uri="{0D108BD9-81ED-4DB2-BD59-A6C34878D82A}">
                    <a16:rowId xmlns:a16="http://schemas.microsoft.com/office/drawing/2014/main" val="10009"/>
                  </a:ext>
                </a:extLst>
              </a:tr>
              <a:tr h="374080">
                <a:tc>
                  <a:txBody>
                    <a:bodyPr/>
                    <a:lstStyle/>
                    <a:p>
                      <a:pPr algn="l">
                        <a:defRPr sz="1200" b="0">
                          <a:solidFill>
                            <a:srgbClr val="333333"/>
                          </a:solidFill>
                          <a:latin typeface="Calibri"/>
                        </a:defRPr>
                      </a:pPr>
                      <a:r>
                        <a:t>Degradation</a:t>
                      </a:r>
                    </a:p>
                  </a:txBody>
                  <a:tcPr marL="73152" marR="73152" marT="36576" marB="36576" anchor="ctr">
                    <a:solidFill>
                      <a:srgbClr val="FFFFFF"/>
                    </a:solidFill>
                  </a:tcPr>
                </a:tc>
                <a:tc>
                  <a:txBody>
                    <a:bodyPr/>
                    <a:lstStyle/>
                    <a:p>
                      <a:pPr algn="r">
                        <a:defRPr sz="1200" b="0">
                          <a:solidFill>
                            <a:srgbClr val="333333"/>
                          </a:solidFill>
                          <a:latin typeface="Calibri"/>
                        </a:defRPr>
                      </a:pPr>
                      <a:r>
                        <a:t>+0,5%/a (1,0→1,5%)</a:t>
                      </a:r>
                    </a:p>
                  </a:txBody>
                  <a:tcPr marL="73152" marR="73152" marT="36576" marB="36576" anchor="ctr">
                    <a:solidFill>
                      <a:srgbClr val="FFFFFF"/>
                    </a:solidFill>
                  </a:tcPr>
                </a:tc>
                <a:tc>
                  <a:txBody>
                    <a:bodyPr/>
                    <a:lstStyle/>
                    <a:p>
                      <a:pPr algn="r">
                        <a:defRPr sz="1200" b="0">
                          <a:solidFill>
                            <a:srgbClr val="333333"/>
                          </a:solidFill>
                          <a:latin typeface="Calibri"/>
                        </a:defRPr>
                      </a:pPr>
                      <a:r>
                        <a:t>-0,7 PP</a:t>
                      </a:r>
                    </a:p>
                  </a:txBody>
                  <a:tcPr marL="73152" marR="73152" marT="36576" marB="36576" anchor="ctr">
                    <a:solidFill>
                      <a:srgbClr val="FFFFFF"/>
                    </a:solidFill>
                  </a:tcPr>
                </a:tc>
                <a:tc>
                  <a:txBody>
                    <a:bodyPr/>
                    <a:lstStyle/>
                    <a:p>
                      <a:pPr algn="r">
                        <a:defRPr sz="1200" b="0">
                          <a:solidFill>
                            <a:srgbClr val="333333"/>
                          </a:solidFill>
                          <a:latin typeface="Calibri"/>
                        </a:defRPr>
                      </a:pPr>
                      <a:r>
                        <a:t>7,1%</a:t>
                      </a:r>
                    </a:p>
                  </a:txBody>
                  <a:tcPr marL="73152" marR="73152" marT="36576" marB="36576" anchor="ctr">
                    <a:solidFill>
                      <a:srgbClr val="FFFFFF"/>
                    </a:solidFill>
                  </a:tcPr>
                </a:tc>
                <a:tc>
                  <a:txBody>
                    <a:bodyPr/>
                    <a:lstStyle/>
                    <a:p>
                      <a:pPr algn="r">
                        <a:defRPr sz="1200" b="0">
                          <a:solidFill>
                            <a:srgbClr val="333333"/>
                          </a:solidFill>
                          <a:latin typeface="Calibri"/>
                        </a:defRPr>
                      </a:pPr>
                      <a:r>
                        <a:t>Moderat</a:t>
                      </a:r>
                    </a:p>
                  </a:txBody>
                  <a:tcPr marL="73152" marR="73152" marT="36576" marB="36576" anchor="ctr">
                    <a:solidFill>
                      <a:srgbClr val="FFFFFF"/>
                    </a:solidFill>
                  </a:tcPr>
                </a:tc>
                <a:extLst>
                  <a:ext uri="{0D108BD9-81ED-4DB2-BD59-A6C34878D82A}">
                    <a16:rowId xmlns:a16="http://schemas.microsoft.com/office/drawing/2014/main" val="10010"/>
                  </a:ext>
                </a:extLst>
              </a:tr>
            </a:tbl>
          </a:graphicData>
        </a:graphic>
      </p:graphicFrame>
      <p:sp>
        <p:nvSpPr>
          <p:cNvPr id="7" name="TextBox 6"/>
          <p:cNvSpPr txBox="1"/>
          <p:nvPr/>
        </p:nvSpPr>
        <p:spPr>
          <a:xfrm>
            <a:off x="640080" y="5943600"/>
            <a:ext cx="10911535" cy="731520"/>
          </a:xfrm>
          <a:prstGeom prst="rect">
            <a:avLst/>
          </a:prstGeom>
          <a:noFill/>
        </p:spPr>
        <p:txBody>
          <a:bodyPr wrap="square">
            <a:spAutoFit/>
          </a:bodyPr>
          <a:lstStyle/>
          <a:p>
            <a:pPr>
              <a:defRPr sz="1300" i="1">
                <a:solidFill>
                  <a:srgbClr val="666666"/>
                </a:solidFill>
                <a:latin typeface="Calibri"/>
              </a:defRPr>
            </a:pPr>
            <a:r>
              <a:t>Quelle: Eigene Modellierung. PP = Prozentpunkte, bps = Basispunkte. Die Tabelle zeigt den Einfluss verschiedener Parameter auf den Projekt-IRR eines typischen 100-MW-Onshore-Windparks (Base Case IRR: 7,8%).</a:t>
            </a:r>
          </a:p>
        </p:txBody>
      </p:sp>
    </p:spTree>
  </p:cSld>
  <p:clrMapOvr>
    <a:masterClrMapping/>
  </p:clrMapOvr>
  <p:transition spd="med">
    <p:zoom/>
  </p:transition>
</p:sld>
</file>

<file path=ppt/slides/slide1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Einflussfaktoren auf den IRR eines 100-MW-Onshore-Windparks</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den Einfluss verschiedener Parameter auf den IRR eines 100-MW-Onshore-Windparks. Quelle: Eigene Modellierung.</a:t>
            </a:r>
          </a:p>
        </p:txBody>
      </p:sp>
    </p:spTree>
  </p:cSld>
  <p:clrMapOvr>
    <a:masterClrMapping/>
  </p:clrMapOvr>
  <p:transition spd="med">
    <p:zoom/>
  </p:transition>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Energiespeicher-Technologien Deutschland 2025</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extLst>
              <p:ext uri="{D42A27DB-BD31-4B8C-83A1-F6EECF244321}">
                <p14:modId xmlns:p14="http://schemas.microsoft.com/office/powerpoint/2010/main" val="3490037513"/>
              </p:ext>
            </p:extLst>
          </p:nvPr>
        </p:nvGraphicFramePr>
        <p:xfrm>
          <a:off x="640080" y="1554480"/>
          <a:ext cx="10911530" cy="3700272"/>
        </p:xfrm>
        <a:graphic>
          <a:graphicData uri="http://schemas.openxmlformats.org/drawingml/2006/table">
            <a:tbl>
              <a:tblPr firstRow="1" bandRow="1">
                <a:tableStyleId>{5C22544A-7EE6-4342-B048-85BDC9FD1C3A}</a:tableStyleId>
              </a:tblPr>
              <a:tblGrid>
                <a:gridCol w="1558790">
                  <a:extLst>
                    <a:ext uri="{9D8B030D-6E8A-4147-A177-3AD203B41FA5}">
                      <a16:colId xmlns:a16="http://schemas.microsoft.com/office/drawing/2014/main" val="20000"/>
                    </a:ext>
                  </a:extLst>
                </a:gridCol>
                <a:gridCol w="1558790">
                  <a:extLst>
                    <a:ext uri="{9D8B030D-6E8A-4147-A177-3AD203B41FA5}">
                      <a16:colId xmlns:a16="http://schemas.microsoft.com/office/drawing/2014/main" val="20001"/>
                    </a:ext>
                  </a:extLst>
                </a:gridCol>
                <a:gridCol w="1558790">
                  <a:extLst>
                    <a:ext uri="{9D8B030D-6E8A-4147-A177-3AD203B41FA5}">
                      <a16:colId xmlns:a16="http://schemas.microsoft.com/office/drawing/2014/main" val="20002"/>
                    </a:ext>
                  </a:extLst>
                </a:gridCol>
                <a:gridCol w="1558790">
                  <a:extLst>
                    <a:ext uri="{9D8B030D-6E8A-4147-A177-3AD203B41FA5}">
                      <a16:colId xmlns:a16="http://schemas.microsoft.com/office/drawing/2014/main" val="20003"/>
                    </a:ext>
                  </a:extLst>
                </a:gridCol>
                <a:gridCol w="1558790">
                  <a:extLst>
                    <a:ext uri="{9D8B030D-6E8A-4147-A177-3AD203B41FA5}">
                      <a16:colId xmlns:a16="http://schemas.microsoft.com/office/drawing/2014/main" val="20004"/>
                    </a:ext>
                  </a:extLst>
                </a:gridCol>
                <a:gridCol w="1558790">
                  <a:extLst>
                    <a:ext uri="{9D8B030D-6E8A-4147-A177-3AD203B41FA5}">
                      <a16:colId xmlns:a16="http://schemas.microsoft.com/office/drawing/2014/main" val="20005"/>
                    </a:ext>
                  </a:extLst>
                </a:gridCol>
                <a:gridCol w="1558790">
                  <a:extLst>
                    <a:ext uri="{9D8B030D-6E8A-4147-A177-3AD203B41FA5}">
                      <a16:colId xmlns:a16="http://schemas.microsoft.com/office/drawing/2014/main" val="20006"/>
                    </a:ext>
                  </a:extLst>
                </a:gridCol>
              </a:tblGrid>
              <a:tr h="457200">
                <a:tc>
                  <a:txBody>
                    <a:bodyPr/>
                    <a:lstStyle/>
                    <a:p>
                      <a:pPr algn="ctr">
                        <a:defRPr sz="1400" b="1">
                          <a:solidFill>
                            <a:srgbClr val="FFFFFF"/>
                          </a:solidFill>
                          <a:latin typeface="Calibri"/>
                        </a:defRPr>
                      </a:pPr>
                      <a:r>
                        <a:t>Technologie</a:t>
                      </a:r>
                    </a:p>
                  </a:txBody>
                  <a:tcPr marL="73152" marR="73152" marT="36576" marB="36576" anchor="ctr">
                    <a:solidFill>
                      <a:srgbClr val="3D414C"/>
                    </a:solidFill>
                  </a:tcPr>
                </a:tc>
                <a:tc>
                  <a:txBody>
                    <a:bodyPr/>
                    <a:lstStyle/>
                    <a:p>
                      <a:pPr algn="ctr">
                        <a:defRPr sz="1400" b="1">
                          <a:solidFill>
                            <a:srgbClr val="FFFFFF"/>
                          </a:solidFill>
                          <a:latin typeface="Calibri"/>
                        </a:defRPr>
                      </a:pPr>
                      <a:r>
                        <a:t>Kapazität 2025 (GWh)</a:t>
                      </a:r>
                    </a:p>
                  </a:txBody>
                  <a:tcPr marL="73152" marR="73152" marT="36576" marB="36576" anchor="ctr">
                    <a:solidFill>
                      <a:srgbClr val="3D414C"/>
                    </a:solidFill>
                  </a:tcPr>
                </a:tc>
                <a:tc>
                  <a:txBody>
                    <a:bodyPr/>
                    <a:lstStyle/>
                    <a:p>
                      <a:pPr algn="ctr">
                        <a:defRPr sz="1400" b="1">
                          <a:solidFill>
                            <a:srgbClr val="FFFFFF"/>
                          </a:solidFill>
                          <a:latin typeface="Calibri"/>
                        </a:defRPr>
                      </a:pPr>
                      <a:r>
                        <a:t>Zubau (GWh)</a:t>
                      </a:r>
                    </a:p>
                  </a:txBody>
                  <a:tcPr marL="73152" marR="73152" marT="36576" marB="36576" anchor="ctr">
                    <a:solidFill>
                      <a:srgbClr val="3D414C"/>
                    </a:solidFill>
                  </a:tcPr>
                </a:tc>
                <a:tc>
                  <a:txBody>
                    <a:bodyPr/>
                    <a:lstStyle/>
                    <a:p>
                      <a:pPr algn="ctr">
                        <a:defRPr sz="1400" b="1">
                          <a:solidFill>
                            <a:srgbClr val="FFFFFF"/>
                          </a:solidFill>
                          <a:latin typeface="Calibri"/>
                        </a:defRPr>
                      </a:pPr>
                      <a:r>
                        <a:t>Ø Kosten (€/kWh)</a:t>
                      </a:r>
                    </a:p>
                  </a:txBody>
                  <a:tcPr marL="73152" marR="73152" marT="36576" marB="36576" anchor="ctr">
                    <a:solidFill>
                      <a:srgbClr val="3D414C"/>
                    </a:solidFill>
                  </a:tcPr>
                </a:tc>
                <a:tc>
                  <a:txBody>
                    <a:bodyPr/>
                    <a:lstStyle/>
                    <a:p>
                      <a:pPr algn="ctr">
                        <a:defRPr sz="1400" b="1">
                          <a:solidFill>
                            <a:srgbClr val="FFFFFF"/>
                          </a:solidFill>
                          <a:latin typeface="Calibri"/>
                        </a:defRPr>
                      </a:pPr>
                      <a:r>
                        <a:t>Zyklen /Jahr</a:t>
                      </a:r>
                    </a:p>
                  </a:txBody>
                  <a:tcPr marL="73152" marR="73152" marT="36576" marB="36576" anchor="ctr">
                    <a:solidFill>
                      <a:srgbClr val="3D414C"/>
                    </a:solidFill>
                  </a:tcPr>
                </a:tc>
                <a:tc>
                  <a:txBody>
                    <a:bodyPr/>
                    <a:lstStyle/>
                    <a:p>
                      <a:pPr algn="ctr">
                        <a:defRPr sz="1400" b="1">
                          <a:solidFill>
                            <a:srgbClr val="FFFFFF"/>
                          </a:solidFill>
                          <a:latin typeface="Calibri"/>
                        </a:defRPr>
                      </a:pPr>
                      <a:r>
                        <a:t>Revenue (€/kWh/a)</a:t>
                      </a:r>
                    </a:p>
                  </a:txBody>
                  <a:tcPr marL="73152" marR="73152" marT="36576" marB="36576" anchor="ctr">
                    <a:solidFill>
                      <a:srgbClr val="3D414C"/>
                    </a:solidFill>
                  </a:tcPr>
                </a:tc>
                <a:tc>
                  <a:txBody>
                    <a:bodyPr/>
                    <a:lstStyle/>
                    <a:p>
                      <a:pPr algn="ctr">
                        <a:defRPr sz="1400" b="1">
                          <a:solidFill>
                            <a:srgbClr val="FFFFFF"/>
                          </a:solidFill>
                          <a:latin typeface="Calibri"/>
                        </a:defRPr>
                      </a:pPr>
                      <a:r>
                        <a:t>Payback (Jahre)</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Li-Ion (Großspeicher)</a:t>
                      </a:r>
                    </a:p>
                  </a:txBody>
                  <a:tcPr marL="73152" marR="73152" marT="36576" marB="36576" anchor="ctr">
                    <a:solidFill>
                      <a:srgbClr val="E8EEF4"/>
                    </a:solidFill>
                  </a:tcPr>
                </a:tc>
                <a:tc>
                  <a:txBody>
                    <a:bodyPr/>
                    <a:lstStyle/>
                    <a:p>
                      <a:pPr algn="r">
                        <a:defRPr sz="1200" b="0">
                          <a:solidFill>
                            <a:srgbClr val="333333"/>
                          </a:solidFill>
                          <a:latin typeface="Calibri"/>
                        </a:defRPr>
                      </a:pPr>
                      <a:r>
                        <a:t>8,2</a:t>
                      </a:r>
                    </a:p>
                  </a:txBody>
                  <a:tcPr marL="73152" marR="73152" marT="36576" marB="36576" anchor="ctr">
                    <a:solidFill>
                      <a:srgbClr val="E8EEF4"/>
                    </a:solidFill>
                  </a:tcPr>
                </a:tc>
                <a:tc>
                  <a:txBody>
                    <a:bodyPr/>
                    <a:lstStyle/>
                    <a:p>
                      <a:pPr algn="r">
                        <a:defRPr sz="1200" b="0">
                          <a:solidFill>
                            <a:srgbClr val="333333"/>
                          </a:solidFill>
                          <a:latin typeface="Calibri"/>
                        </a:defRPr>
                      </a:pPr>
                      <a:r>
                        <a:t>3,6</a:t>
                      </a:r>
                    </a:p>
                  </a:txBody>
                  <a:tcPr marL="73152" marR="73152" marT="36576" marB="36576" anchor="ctr">
                    <a:solidFill>
                      <a:srgbClr val="E8EEF4"/>
                    </a:solidFill>
                  </a:tcPr>
                </a:tc>
                <a:tc>
                  <a:txBody>
                    <a:bodyPr/>
                    <a:lstStyle/>
                    <a:p>
                      <a:pPr algn="r">
                        <a:defRPr sz="1200" b="0">
                          <a:solidFill>
                            <a:srgbClr val="333333"/>
                          </a:solidFill>
                          <a:latin typeface="Calibri"/>
                        </a:defRPr>
                      </a:pPr>
                      <a:r>
                        <a:t>128</a:t>
                      </a:r>
                    </a:p>
                  </a:txBody>
                  <a:tcPr marL="73152" marR="73152" marT="36576" marB="36576" anchor="ctr">
                    <a:solidFill>
                      <a:srgbClr val="E8EEF4"/>
                    </a:solidFill>
                  </a:tcPr>
                </a:tc>
                <a:tc>
                  <a:txBody>
                    <a:bodyPr/>
                    <a:lstStyle/>
                    <a:p>
                      <a:pPr algn="r">
                        <a:defRPr sz="1200" b="0">
                          <a:solidFill>
                            <a:srgbClr val="333333"/>
                          </a:solidFill>
                          <a:latin typeface="Calibri"/>
                        </a:defRPr>
                      </a:pPr>
                      <a:r>
                        <a:t>365</a:t>
                      </a:r>
                    </a:p>
                  </a:txBody>
                  <a:tcPr marL="73152" marR="73152" marT="36576" marB="36576" anchor="ctr">
                    <a:solidFill>
                      <a:srgbClr val="E8EEF4"/>
                    </a:solidFill>
                  </a:tcPr>
                </a:tc>
                <a:tc>
                  <a:txBody>
                    <a:bodyPr/>
                    <a:lstStyle/>
                    <a:p>
                      <a:pPr algn="r">
                        <a:defRPr sz="1200" b="0">
                          <a:solidFill>
                            <a:srgbClr val="333333"/>
                          </a:solidFill>
                          <a:latin typeface="Calibri"/>
                        </a:defRPr>
                      </a:pPr>
                      <a:r>
                        <a:t>38,5</a:t>
                      </a:r>
                    </a:p>
                  </a:txBody>
                  <a:tcPr marL="73152" marR="73152" marT="36576" marB="36576" anchor="ctr">
                    <a:solidFill>
                      <a:srgbClr val="E8EEF4"/>
                    </a:solidFill>
                  </a:tcPr>
                </a:tc>
                <a:tc>
                  <a:txBody>
                    <a:bodyPr/>
                    <a:lstStyle/>
                    <a:p>
                      <a:pPr algn="r">
                        <a:defRPr sz="1200" b="0">
                          <a:solidFill>
                            <a:srgbClr val="333333"/>
                          </a:solidFill>
                          <a:latin typeface="Calibri"/>
                        </a:defRPr>
                      </a:pPr>
                      <a:r>
                        <a:t>6,8</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Li-Ion (C&amp;I Behind-Meter)</a:t>
                      </a:r>
                    </a:p>
                  </a:txBody>
                  <a:tcPr marL="73152" marR="73152" marT="36576" marB="36576" anchor="ctr">
                    <a:solidFill>
                      <a:srgbClr val="FFFFFF"/>
                    </a:solidFill>
                  </a:tcPr>
                </a:tc>
                <a:tc>
                  <a:txBody>
                    <a:bodyPr/>
                    <a:lstStyle/>
                    <a:p>
                      <a:pPr algn="r">
                        <a:defRPr sz="1200" b="0">
                          <a:solidFill>
                            <a:srgbClr val="333333"/>
                          </a:solidFill>
                          <a:latin typeface="Calibri"/>
                        </a:defRPr>
                      </a:pPr>
                      <a:r>
                        <a:t>4,5</a:t>
                      </a:r>
                    </a:p>
                  </a:txBody>
                  <a:tcPr marL="73152" marR="73152" marT="36576" marB="36576" anchor="ctr">
                    <a:solidFill>
                      <a:srgbClr val="FFFFFF"/>
                    </a:solidFill>
                  </a:tcPr>
                </a:tc>
                <a:tc>
                  <a:txBody>
                    <a:bodyPr/>
                    <a:lstStyle/>
                    <a:p>
                      <a:pPr algn="r">
                        <a:defRPr sz="1200" b="0">
                          <a:solidFill>
                            <a:srgbClr val="333333"/>
                          </a:solidFill>
                          <a:latin typeface="Calibri"/>
                        </a:defRPr>
                      </a:pPr>
                      <a:r>
                        <a:t>1,2</a:t>
                      </a:r>
                    </a:p>
                  </a:txBody>
                  <a:tcPr marL="73152" marR="73152" marT="36576" marB="36576" anchor="ctr">
                    <a:solidFill>
                      <a:srgbClr val="FFFFFF"/>
                    </a:solidFill>
                  </a:tcPr>
                </a:tc>
                <a:tc>
                  <a:txBody>
                    <a:bodyPr/>
                    <a:lstStyle/>
                    <a:p>
                      <a:pPr algn="r">
                        <a:defRPr sz="1200" b="0">
                          <a:solidFill>
                            <a:srgbClr val="333333"/>
                          </a:solidFill>
                          <a:latin typeface="Calibri"/>
                        </a:defRPr>
                      </a:pPr>
                      <a:r>
                        <a:t>185</a:t>
                      </a:r>
                    </a:p>
                  </a:txBody>
                  <a:tcPr marL="73152" marR="73152" marT="36576" marB="36576" anchor="ctr">
                    <a:solidFill>
                      <a:srgbClr val="FFFFFF"/>
                    </a:solidFill>
                  </a:tcPr>
                </a:tc>
                <a:tc>
                  <a:txBody>
                    <a:bodyPr/>
                    <a:lstStyle/>
                    <a:p>
                      <a:pPr algn="r">
                        <a:defRPr sz="1200" b="0">
                          <a:solidFill>
                            <a:srgbClr val="333333"/>
                          </a:solidFill>
                          <a:latin typeface="Calibri"/>
                        </a:defRPr>
                      </a:pPr>
                      <a:r>
                        <a:t>280</a:t>
                      </a:r>
                    </a:p>
                  </a:txBody>
                  <a:tcPr marL="73152" marR="73152" marT="36576" marB="36576" anchor="ctr">
                    <a:solidFill>
                      <a:srgbClr val="FFFFFF"/>
                    </a:solidFill>
                  </a:tcPr>
                </a:tc>
                <a:tc>
                  <a:txBody>
                    <a:bodyPr/>
                    <a:lstStyle/>
                    <a:p>
                      <a:pPr algn="r">
                        <a:defRPr sz="1200" b="0">
                          <a:solidFill>
                            <a:srgbClr val="333333"/>
                          </a:solidFill>
                          <a:latin typeface="Calibri"/>
                        </a:defRPr>
                      </a:pPr>
                      <a:r>
                        <a:t>32,0</a:t>
                      </a:r>
                    </a:p>
                  </a:txBody>
                  <a:tcPr marL="73152" marR="73152" marT="36576" marB="36576" anchor="ctr">
                    <a:solidFill>
                      <a:srgbClr val="FFFFFF"/>
                    </a:solidFill>
                  </a:tcPr>
                </a:tc>
                <a:tc>
                  <a:txBody>
                    <a:bodyPr/>
                    <a:lstStyle/>
                    <a:p>
                      <a:pPr algn="r">
                        <a:defRPr sz="1200" b="0">
                          <a:solidFill>
                            <a:srgbClr val="333333"/>
                          </a:solidFill>
                          <a:latin typeface="Calibri"/>
                        </a:defRPr>
                      </a:pPr>
                      <a:r>
                        <a:t>8,2</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Li-Ion (Residential)</a:t>
                      </a:r>
                    </a:p>
                  </a:txBody>
                  <a:tcPr marL="73152" marR="73152" marT="36576" marB="36576" anchor="ctr">
                    <a:solidFill>
                      <a:srgbClr val="E8EEF4"/>
                    </a:solidFill>
                  </a:tcPr>
                </a:tc>
                <a:tc>
                  <a:txBody>
                    <a:bodyPr/>
                    <a:lstStyle/>
                    <a:p>
                      <a:pPr algn="r">
                        <a:defRPr sz="1200" b="0">
                          <a:solidFill>
                            <a:srgbClr val="333333"/>
                          </a:solidFill>
                          <a:latin typeface="Calibri"/>
                        </a:defRPr>
                      </a:pPr>
                      <a:r>
                        <a:t>3,8</a:t>
                      </a:r>
                    </a:p>
                  </a:txBody>
                  <a:tcPr marL="73152" marR="73152" marT="36576" marB="36576" anchor="ctr">
                    <a:solidFill>
                      <a:srgbClr val="E8EEF4"/>
                    </a:solidFill>
                  </a:tcPr>
                </a:tc>
                <a:tc>
                  <a:txBody>
                    <a:bodyPr/>
                    <a:lstStyle/>
                    <a:p>
                      <a:pPr algn="r">
                        <a:defRPr sz="1200" b="0">
                          <a:solidFill>
                            <a:srgbClr val="333333"/>
                          </a:solidFill>
                          <a:latin typeface="Calibri"/>
                        </a:defRPr>
                      </a:pPr>
                      <a:r>
                        <a:t>0,8</a:t>
                      </a:r>
                    </a:p>
                  </a:txBody>
                  <a:tcPr marL="73152" marR="73152" marT="36576" marB="36576" anchor="ctr">
                    <a:solidFill>
                      <a:srgbClr val="E8EEF4"/>
                    </a:solidFill>
                  </a:tcPr>
                </a:tc>
                <a:tc>
                  <a:txBody>
                    <a:bodyPr/>
                    <a:lstStyle/>
                    <a:p>
                      <a:pPr algn="r">
                        <a:defRPr sz="1200" b="0">
                          <a:solidFill>
                            <a:srgbClr val="333333"/>
                          </a:solidFill>
                          <a:latin typeface="Calibri"/>
                        </a:defRPr>
                      </a:pPr>
                      <a:r>
                        <a:t>245</a:t>
                      </a:r>
                    </a:p>
                  </a:txBody>
                  <a:tcPr marL="73152" marR="73152" marT="36576" marB="36576" anchor="ctr">
                    <a:solidFill>
                      <a:srgbClr val="E8EEF4"/>
                    </a:solidFill>
                  </a:tcPr>
                </a:tc>
                <a:tc>
                  <a:txBody>
                    <a:bodyPr/>
                    <a:lstStyle/>
                    <a:p>
                      <a:pPr algn="r">
                        <a:defRPr sz="1200" b="0">
                          <a:solidFill>
                            <a:srgbClr val="333333"/>
                          </a:solidFill>
                          <a:latin typeface="Calibri"/>
                        </a:defRPr>
                      </a:pPr>
                      <a:r>
                        <a:t>250</a:t>
                      </a:r>
                    </a:p>
                  </a:txBody>
                  <a:tcPr marL="73152" marR="73152" marT="36576" marB="36576" anchor="ctr">
                    <a:solidFill>
                      <a:srgbClr val="E8EEF4"/>
                    </a:solidFill>
                  </a:tcPr>
                </a:tc>
                <a:tc>
                  <a:txBody>
                    <a:bodyPr/>
                    <a:lstStyle/>
                    <a:p>
                      <a:pPr algn="r">
                        <a:defRPr sz="1200" b="0">
                          <a:solidFill>
                            <a:srgbClr val="333333"/>
                          </a:solidFill>
                          <a:latin typeface="Calibri"/>
                        </a:defRPr>
                      </a:pPr>
                      <a:r>
                        <a:t>28,5</a:t>
                      </a:r>
                    </a:p>
                  </a:txBody>
                  <a:tcPr marL="73152" marR="73152" marT="36576" marB="36576" anchor="ctr">
                    <a:solidFill>
                      <a:srgbClr val="E8EEF4"/>
                    </a:solidFill>
                  </a:tcPr>
                </a:tc>
                <a:tc>
                  <a:txBody>
                    <a:bodyPr/>
                    <a:lstStyle/>
                    <a:p>
                      <a:pPr algn="r">
                        <a:defRPr sz="1200" b="0">
                          <a:solidFill>
                            <a:srgbClr val="333333"/>
                          </a:solidFill>
                          <a:latin typeface="Calibri"/>
                        </a:defRPr>
                      </a:pPr>
                      <a:r>
                        <a:t>10,4</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Redox-Flow (Vanadium)</a:t>
                      </a:r>
                    </a:p>
                  </a:txBody>
                  <a:tcPr marL="73152" marR="73152" marT="36576" marB="36576" anchor="ctr">
                    <a:solidFill>
                      <a:srgbClr val="FFFFFF"/>
                    </a:solidFill>
                  </a:tcPr>
                </a:tc>
                <a:tc>
                  <a:txBody>
                    <a:bodyPr/>
                    <a:lstStyle/>
                    <a:p>
                      <a:pPr algn="r">
                        <a:defRPr sz="1200" b="0">
                          <a:solidFill>
                            <a:srgbClr val="333333"/>
                          </a:solidFill>
                          <a:latin typeface="Calibri"/>
                        </a:defRPr>
                      </a:pPr>
                      <a:r>
                        <a:t>0,9</a:t>
                      </a:r>
                    </a:p>
                  </a:txBody>
                  <a:tcPr marL="73152" marR="73152" marT="36576" marB="36576" anchor="ctr">
                    <a:solidFill>
                      <a:srgbClr val="FFFFFF"/>
                    </a:solidFill>
                  </a:tcPr>
                </a:tc>
                <a:tc>
                  <a:txBody>
                    <a:bodyPr/>
                    <a:lstStyle/>
                    <a:p>
                      <a:pPr algn="r">
                        <a:defRPr sz="1200" b="0">
                          <a:solidFill>
                            <a:srgbClr val="333333"/>
                          </a:solidFill>
                          <a:latin typeface="Calibri"/>
                        </a:defRPr>
                      </a:pPr>
                      <a:r>
                        <a:t>0,4</a:t>
                      </a:r>
                    </a:p>
                  </a:txBody>
                  <a:tcPr marL="73152" marR="73152" marT="36576" marB="36576" anchor="ctr">
                    <a:solidFill>
                      <a:srgbClr val="FFFFFF"/>
                    </a:solidFill>
                  </a:tcPr>
                </a:tc>
                <a:tc>
                  <a:txBody>
                    <a:bodyPr/>
                    <a:lstStyle/>
                    <a:p>
                      <a:pPr algn="r">
                        <a:defRPr sz="1200" b="0">
                          <a:solidFill>
                            <a:srgbClr val="333333"/>
                          </a:solidFill>
                          <a:latin typeface="Calibri"/>
                        </a:defRPr>
                      </a:pPr>
                      <a:r>
                        <a:t>310</a:t>
                      </a:r>
                    </a:p>
                  </a:txBody>
                  <a:tcPr marL="73152" marR="73152" marT="36576" marB="36576" anchor="ctr">
                    <a:solidFill>
                      <a:srgbClr val="FFFFFF"/>
                    </a:solidFill>
                  </a:tcPr>
                </a:tc>
                <a:tc>
                  <a:txBody>
                    <a:bodyPr/>
                    <a:lstStyle/>
                    <a:p>
                      <a:pPr algn="r">
                        <a:defRPr sz="1200" b="0">
                          <a:solidFill>
                            <a:srgbClr val="333333"/>
                          </a:solidFill>
                          <a:latin typeface="Calibri"/>
                        </a:defRPr>
                      </a:pPr>
                      <a:r>
                        <a:t>300</a:t>
                      </a:r>
                    </a:p>
                  </a:txBody>
                  <a:tcPr marL="73152" marR="73152" marT="36576" marB="36576" anchor="ctr">
                    <a:solidFill>
                      <a:srgbClr val="FFFFFF"/>
                    </a:solidFill>
                  </a:tcPr>
                </a:tc>
                <a:tc>
                  <a:txBody>
                    <a:bodyPr/>
                    <a:lstStyle/>
                    <a:p>
                      <a:pPr algn="r">
                        <a:defRPr sz="1200" b="0">
                          <a:solidFill>
                            <a:srgbClr val="333333"/>
                          </a:solidFill>
                          <a:latin typeface="Calibri"/>
                        </a:defRPr>
                      </a:pPr>
                      <a:r>
                        <a:t>25,0</a:t>
                      </a:r>
                    </a:p>
                  </a:txBody>
                  <a:tcPr marL="73152" marR="73152" marT="36576" marB="36576" anchor="ctr">
                    <a:solidFill>
                      <a:srgbClr val="FFFFFF"/>
                    </a:solidFill>
                  </a:tcPr>
                </a:tc>
                <a:tc>
                  <a:txBody>
                    <a:bodyPr/>
                    <a:lstStyle/>
                    <a:p>
                      <a:pPr algn="r">
                        <a:defRPr sz="1200" b="0">
                          <a:solidFill>
                            <a:srgbClr val="333333"/>
                          </a:solidFill>
                          <a:latin typeface="Calibri"/>
                        </a:defRPr>
                      </a:pPr>
                      <a:r>
                        <a:t>13,5</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Na-Ion (Pilot)</a:t>
                      </a:r>
                    </a:p>
                  </a:txBody>
                  <a:tcPr marL="73152" marR="73152" marT="36576" marB="36576" anchor="ctr">
                    <a:solidFill>
                      <a:srgbClr val="E8EEF4"/>
                    </a:solidFill>
                  </a:tcPr>
                </a:tc>
                <a:tc>
                  <a:txBody>
                    <a:bodyPr/>
                    <a:lstStyle/>
                    <a:p>
                      <a:pPr algn="r">
                        <a:defRPr sz="1200" b="0">
                          <a:solidFill>
                            <a:srgbClr val="333333"/>
                          </a:solidFill>
                          <a:latin typeface="Calibri"/>
                        </a:defRPr>
                      </a:pPr>
                      <a:r>
                        <a:t>0,3</a:t>
                      </a:r>
                    </a:p>
                  </a:txBody>
                  <a:tcPr marL="73152" marR="73152" marT="36576" marB="36576" anchor="ctr">
                    <a:solidFill>
                      <a:srgbClr val="E8EEF4"/>
                    </a:solidFill>
                  </a:tcPr>
                </a:tc>
                <a:tc>
                  <a:txBody>
                    <a:bodyPr/>
                    <a:lstStyle/>
                    <a:p>
                      <a:pPr algn="r">
                        <a:defRPr sz="1200" b="0">
                          <a:solidFill>
                            <a:srgbClr val="333333"/>
                          </a:solidFill>
                          <a:latin typeface="Calibri"/>
                        </a:defRPr>
                      </a:pPr>
                      <a:r>
                        <a:t>0,2</a:t>
                      </a:r>
                    </a:p>
                  </a:txBody>
                  <a:tcPr marL="73152" marR="73152" marT="36576" marB="36576" anchor="ctr">
                    <a:solidFill>
                      <a:srgbClr val="E8EEF4"/>
                    </a:solidFill>
                  </a:tcPr>
                </a:tc>
                <a:tc>
                  <a:txBody>
                    <a:bodyPr/>
                    <a:lstStyle/>
                    <a:p>
                      <a:pPr algn="r">
                        <a:defRPr sz="1200" b="0">
                          <a:solidFill>
                            <a:srgbClr val="333333"/>
                          </a:solidFill>
                          <a:latin typeface="Calibri"/>
                        </a:defRPr>
                      </a:pPr>
                      <a:r>
                        <a:t>95</a:t>
                      </a:r>
                    </a:p>
                  </a:txBody>
                  <a:tcPr marL="73152" marR="73152" marT="36576" marB="36576" anchor="ctr">
                    <a:solidFill>
                      <a:srgbClr val="E8EEF4"/>
                    </a:solidFill>
                  </a:tcPr>
                </a:tc>
                <a:tc>
                  <a:txBody>
                    <a:bodyPr/>
                    <a:lstStyle/>
                    <a:p>
                      <a:pPr algn="r">
                        <a:defRPr sz="1200" b="0">
                          <a:solidFill>
                            <a:srgbClr val="333333"/>
                          </a:solidFill>
                          <a:latin typeface="Calibri"/>
                        </a:defRPr>
                      </a:pPr>
                      <a:r>
                        <a:t>350</a:t>
                      </a:r>
                    </a:p>
                  </a:txBody>
                  <a:tcPr marL="73152" marR="73152" marT="36576" marB="36576" anchor="ctr">
                    <a:solidFill>
                      <a:srgbClr val="E8EEF4"/>
                    </a:solidFill>
                  </a:tcPr>
                </a:tc>
                <a:tc>
                  <a:txBody>
                    <a:bodyPr/>
                    <a:lstStyle/>
                    <a:p>
                      <a:pPr algn="r">
                        <a:defRPr sz="1200" b="0">
                          <a:solidFill>
                            <a:srgbClr val="333333"/>
                          </a:solidFill>
                          <a:latin typeface="Calibri"/>
                        </a:defRPr>
                      </a:pPr>
                      <a:r>
                        <a:t>—</a:t>
                      </a:r>
                    </a:p>
                  </a:txBody>
                  <a:tcPr marL="73152" marR="73152" marT="36576" marB="36576" anchor="ctr">
                    <a:solidFill>
                      <a:srgbClr val="E8EEF4"/>
                    </a:solidFill>
                  </a:tcPr>
                </a:tc>
                <a:tc>
                  <a:txBody>
                    <a:bodyPr/>
                    <a:lstStyle/>
                    <a:p>
                      <a:pPr algn="r">
                        <a:defRPr sz="1200" b="0">
                          <a:solidFill>
                            <a:srgbClr val="333333"/>
                          </a:solidFill>
                          <a:latin typeface="Calibri"/>
                        </a:defRPr>
                      </a:pPr>
                      <a:r>
                        <a:t>—</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Pumpspeicher (bestand)</a:t>
                      </a:r>
                    </a:p>
                  </a:txBody>
                  <a:tcPr marL="73152" marR="73152" marT="36576" marB="36576" anchor="ctr">
                    <a:solidFill>
                      <a:srgbClr val="FFFFFF"/>
                    </a:solidFill>
                  </a:tcPr>
                </a:tc>
                <a:tc>
                  <a:txBody>
                    <a:bodyPr/>
                    <a:lstStyle/>
                    <a:p>
                      <a:pPr algn="r">
                        <a:defRPr sz="1200" b="0">
                          <a:solidFill>
                            <a:srgbClr val="333333"/>
                          </a:solidFill>
                          <a:latin typeface="Calibri"/>
                        </a:defRPr>
                      </a:pPr>
                      <a:r>
                        <a:t>40,0</a:t>
                      </a:r>
                    </a:p>
                  </a:txBody>
                  <a:tcPr marL="73152" marR="73152" marT="36576" marB="36576" anchor="ctr">
                    <a:solidFill>
                      <a:srgbClr val="FFFFFF"/>
                    </a:solidFill>
                  </a:tcPr>
                </a:tc>
                <a:tc>
                  <a:txBody>
                    <a:bodyPr/>
                    <a:lstStyle/>
                    <a:p>
                      <a:pPr marL="0" marR="0" lvl="0" indent="0" algn="r" defTabSz="457200" rtl="0" eaLnBrk="1" fontAlgn="auto" latinLnBrk="0" hangingPunct="1">
                        <a:lnSpc>
                          <a:spcPct val="100000"/>
                        </a:lnSpc>
                        <a:spcBef>
                          <a:spcPts val="0"/>
                        </a:spcBef>
                        <a:spcAft>
                          <a:spcPts val="0"/>
                        </a:spcAft>
                        <a:buClrTx/>
                        <a:buSzTx/>
                        <a:buFontTx/>
                        <a:buNone/>
                        <a:tabLst/>
                        <a:defRPr sz="1200" b="0">
                          <a:solidFill>
                            <a:srgbClr val="333333"/>
                          </a:solidFill>
                          <a:latin typeface="Calibri"/>
                        </a:defRPr>
                      </a:pPr>
                      <a:r>
                        <a:rPr lang="de-DE" dirty="0"/>
                        <a:t>—</a:t>
                      </a:r>
                      <a:endParaRPr dirty="0"/>
                    </a:p>
                  </a:txBody>
                  <a:tcPr marL="73152" marR="73152" marT="36576" marB="36576" anchor="ctr">
                    <a:solidFill>
                      <a:srgbClr val="FFFFFF"/>
                    </a:solidFill>
                  </a:tcPr>
                </a:tc>
                <a:tc>
                  <a:txBody>
                    <a:bodyPr/>
                    <a:lstStyle/>
                    <a:p>
                      <a:pPr algn="r">
                        <a:defRPr sz="1200" b="0">
                          <a:solidFill>
                            <a:srgbClr val="333333"/>
                          </a:solidFill>
                          <a:latin typeface="Calibri"/>
                        </a:defRPr>
                      </a:pPr>
                      <a:r>
                        <a:rPr dirty="0"/>
                        <a:t>—</a:t>
                      </a:r>
                    </a:p>
                  </a:txBody>
                  <a:tcPr marL="73152" marR="73152" marT="36576" marB="36576" anchor="ctr">
                    <a:solidFill>
                      <a:srgbClr val="FFFFFF"/>
                    </a:solidFill>
                  </a:tcPr>
                </a:tc>
                <a:tc>
                  <a:txBody>
                    <a:bodyPr/>
                    <a:lstStyle/>
                    <a:p>
                      <a:pPr algn="r">
                        <a:defRPr sz="1200" b="0">
                          <a:solidFill>
                            <a:srgbClr val="333333"/>
                          </a:solidFill>
                          <a:latin typeface="Calibri"/>
                        </a:defRPr>
                      </a:pPr>
                      <a:r>
                        <a:t>250</a:t>
                      </a:r>
                    </a:p>
                  </a:txBody>
                  <a:tcPr marL="73152" marR="73152" marT="36576" marB="36576" anchor="ctr">
                    <a:solidFill>
                      <a:srgbClr val="FFFFFF"/>
                    </a:solidFill>
                  </a:tcPr>
                </a:tc>
                <a:tc>
                  <a:txBody>
                    <a:bodyPr/>
                    <a:lstStyle/>
                    <a:p>
                      <a:pPr algn="r">
                        <a:defRPr sz="1200" b="0">
                          <a:solidFill>
                            <a:srgbClr val="333333"/>
                          </a:solidFill>
                          <a:latin typeface="Calibri"/>
                        </a:defRPr>
                      </a:pPr>
                      <a:r>
                        <a:t>22,0</a:t>
                      </a:r>
                    </a:p>
                  </a:txBody>
                  <a:tcPr marL="73152" marR="73152" marT="36576" marB="36576" anchor="ctr">
                    <a:solidFill>
                      <a:srgbClr val="FFFFFF"/>
                    </a:solidFill>
                  </a:tcPr>
                </a:tc>
                <a:tc>
                  <a:txBody>
                    <a:bodyPr/>
                    <a:lstStyle/>
                    <a:p>
                      <a:pPr algn="r">
                        <a:defRPr sz="1200" b="0">
                          <a:solidFill>
                            <a:srgbClr val="333333"/>
                          </a:solidFill>
                          <a:latin typeface="Calibri"/>
                        </a:defRPr>
                      </a:pPr>
                      <a:r>
                        <a:t>—</a:t>
                      </a:r>
                    </a:p>
                  </a:txBody>
                  <a:tcPr marL="73152" marR="73152" marT="36576" marB="36576" anchor="ctr">
                    <a:solidFill>
                      <a:srgbClr val="FFFFFF"/>
                    </a:solidFill>
                  </a:tcPr>
                </a:tc>
                <a:extLst>
                  <a:ext uri="{0D108BD9-81ED-4DB2-BD59-A6C34878D82A}">
                    <a16:rowId xmlns:a16="http://schemas.microsoft.com/office/drawing/2014/main" val="10006"/>
                  </a:ext>
                </a:extLst>
              </a:tr>
              <a:tr h="457200">
                <a:tc>
                  <a:txBody>
                    <a:bodyPr/>
                    <a:lstStyle/>
                    <a:p>
                      <a:pPr algn="l">
                        <a:defRPr sz="1200" b="0">
                          <a:solidFill>
                            <a:srgbClr val="333333"/>
                          </a:solidFill>
                          <a:latin typeface="Calibri"/>
                        </a:defRPr>
                      </a:pPr>
                      <a:r>
                        <a:t>Gesamt stationär</a:t>
                      </a:r>
                    </a:p>
                  </a:txBody>
                  <a:tcPr marL="73152" marR="73152" marT="36576" marB="36576" anchor="ctr">
                    <a:solidFill>
                      <a:srgbClr val="E8EEF4"/>
                    </a:solidFill>
                  </a:tcPr>
                </a:tc>
                <a:tc>
                  <a:txBody>
                    <a:bodyPr/>
                    <a:lstStyle/>
                    <a:p>
                      <a:pPr algn="r">
                        <a:defRPr sz="1200" b="0">
                          <a:solidFill>
                            <a:srgbClr val="333333"/>
                          </a:solidFill>
                          <a:latin typeface="Calibri"/>
                        </a:defRPr>
                      </a:pPr>
                      <a:r>
                        <a:t>18,7</a:t>
                      </a:r>
                    </a:p>
                  </a:txBody>
                  <a:tcPr marL="73152" marR="73152" marT="36576" marB="36576" anchor="ctr">
                    <a:solidFill>
                      <a:srgbClr val="E8EEF4"/>
                    </a:solidFill>
                  </a:tcPr>
                </a:tc>
                <a:tc>
                  <a:txBody>
                    <a:bodyPr/>
                    <a:lstStyle/>
                    <a:p>
                      <a:pPr algn="r">
                        <a:defRPr sz="1200" b="0">
                          <a:solidFill>
                            <a:srgbClr val="333333"/>
                          </a:solidFill>
                          <a:latin typeface="Calibri"/>
                        </a:defRPr>
                      </a:pPr>
                      <a:r>
                        <a:t>6,2</a:t>
                      </a:r>
                    </a:p>
                  </a:txBody>
                  <a:tcPr marL="73152" marR="73152" marT="36576" marB="36576" anchor="ctr">
                    <a:solidFill>
                      <a:srgbClr val="E8EEF4"/>
                    </a:solidFill>
                  </a:tcPr>
                </a:tc>
                <a:tc>
                  <a:txBody>
                    <a:bodyPr/>
                    <a:lstStyle/>
                    <a:p>
                      <a:pPr algn="r">
                        <a:defRPr sz="1200" b="0">
                          <a:solidFill>
                            <a:srgbClr val="333333"/>
                          </a:solidFill>
                          <a:latin typeface="Calibri"/>
                        </a:defRPr>
                      </a:pPr>
                      <a:r>
                        <a:t>—</a:t>
                      </a:r>
                    </a:p>
                  </a:txBody>
                  <a:tcPr marL="73152" marR="73152" marT="36576" marB="36576" anchor="ctr">
                    <a:solidFill>
                      <a:srgbClr val="E8EEF4"/>
                    </a:solidFill>
                  </a:tcPr>
                </a:tc>
                <a:tc>
                  <a:txBody>
                    <a:bodyPr/>
                    <a:lstStyle/>
                    <a:p>
                      <a:pPr algn="r">
                        <a:defRPr sz="1200" b="0">
                          <a:solidFill>
                            <a:srgbClr val="333333"/>
                          </a:solidFill>
                          <a:latin typeface="Calibri"/>
                        </a:defRPr>
                      </a:pPr>
                      <a:r>
                        <a:t>—</a:t>
                      </a:r>
                    </a:p>
                  </a:txBody>
                  <a:tcPr marL="73152" marR="73152" marT="36576" marB="36576" anchor="ctr">
                    <a:solidFill>
                      <a:srgbClr val="E8EEF4"/>
                    </a:solidFill>
                  </a:tcPr>
                </a:tc>
                <a:tc>
                  <a:txBody>
                    <a:bodyPr/>
                    <a:lstStyle/>
                    <a:p>
                      <a:pPr algn="r">
                        <a:defRPr sz="1200" b="0">
                          <a:solidFill>
                            <a:srgbClr val="333333"/>
                          </a:solidFill>
                          <a:latin typeface="Calibri"/>
                        </a:defRPr>
                      </a:pPr>
                      <a:r>
                        <a:t>—</a:t>
                      </a:r>
                    </a:p>
                  </a:txBody>
                  <a:tcPr marL="73152" marR="73152" marT="36576" marB="36576" anchor="ctr">
                    <a:solidFill>
                      <a:srgbClr val="E8EEF4"/>
                    </a:solidFill>
                  </a:tcPr>
                </a:tc>
                <a:tc>
                  <a:txBody>
                    <a:bodyPr/>
                    <a:lstStyle/>
                    <a:p>
                      <a:pPr algn="r">
                        <a:defRPr sz="1200" b="0">
                          <a:solidFill>
                            <a:srgbClr val="333333"/>
                          </a:solidFill>
                          <a:latin typeface="Calibri"/>
                        </a:defRPr>
                      </a:pPr>
                      <a:r>
                        <a:rPr dirty="0"/>
                        <a:t>—</a:t>
                      </a:r>
                    </a:p>
                  </a:txBody>
                  <a:tcPr marL="73152" marR="73152" marT="36576" marB="36576" anchor="ctr">
                    <a:solidFill>
                      <a:srgbClr val="E8EEF4"/>
                    </a:solidFill>
                  </a:tcPr>
                </a:tc>
                <a:extLst>
                  <a:ext uri="{0D108BD9-81ED-4DB2-BD59-A6C34878D82A}">
                    <a16:rowId xmlns:a16="http://schemas.microsoft.com/office/drawing/2014/main" val="10007"/>
                  </a:ext>
                </a:extLst>
              </a:tr>
            </a:tbl>
          </a:graphicData>
        </a:graphic>
      </p:graphicFrame>
      <p:sp>
        <p:nvSpPr>
          <p:cNvPr id="7" name="TextBox 6"/>
          <p:cNvSpPr txBox="1"/>
          <p:nvPr/>
        </p:nvSpPr>
        <p:spPr>
          <a:xfrm>
            <a:off x="640080" y="5486400"/>
            <a:ext cx="10911535" cy="1097280"/>
          </a:xfrm>
          <a:prstGeom prst="rect">
            <a:avLst/>
          </a:prstGeom>
          <a:noFill/>
        </p:spPr>
        <p:txBody>
          <a:bodyPr wrap="square">
            <a:spAutoFit/>
          </a:bodyPr>
          <a:lstStyle/>
          <a:p>
            <a:pPr>
              <a:defRPr sz="1300" i="1">
                <a:solidFill>
                  <a:srgbClr val="666666"/>
                </a:solidFill>
                <a:latin typeface="Calibri"/>
              </a:defRPr>
            </a:pPr>
            <a:r>
              <a:t>Quelle: BVES, RWTH Aachen. C&amp;I = Commercial &amp; Industrial. Revenue = Erlöspotenzial aus Arbitrage + FCR. Die Tabelle zeigt die Marktentwicklung und Kennzahlen verschiedener Energiespeicher-Technologien in Deutschland für 2025.</a:t>
            </a:r>
          </a:p>
        </p:txBody>
      </p:sp>
    </p:spTree>
  </p:cSld>
  <p:clrMapOvr>
    <a:masterClrMapping/>
  </p:clrMapOvr>
  <p:transition spd="med">
    <p:zoom/>
  </p:transition>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Entwicklung der stationären Speicherkapazität (2024–2025)</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die Entwicklung der stationären Speicherkapazität in Deutschland von 2024 auf 2025. Quelle: BVES, RWTH Aachen.</a:t>
            </a:r>
          </a:p>
        </p:txBody>
      </p:sp>
    </p:spTree>
  </p:cSld>
  <p:clrMapOvr>
    <a:masterClrMapping/>
  </p:clrMapOvr>
  <p:transition spd="med">
    <p:zoom/>
  </p:transition>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Marktprognose 2026–2030 (Base Case)</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0" cy="3200400"/>
        </p:xfrm>
        <a:graphic>
          <a:graphicData uri="http://schemas.openxmlformats.org/drawingml/2006/table">
            <a:tbl>
              <a:tblPr firstRow="1" bandRow="1">
                <a:tableStyleId>{5C22544A-7EE6-4342-B048-85BDC9FD1C3A}</a:tableStyleId>
              </a:tblPr>
              <a:tblGrid>
                <a:gridCol w="1558790">
                  <a:extLst>
                    <a:ext uri="{9D8B030D-6E8A-4147-A177-3AD203B41FA5}">
                      <a16:colId xmlns:a16="http://schemas.microsoft.com/office/drawing/2014/main" val="20000"/>
                    </a:ext>
                  </a:extLst>
                </a:gridCol>
                <a:gridCol w="1558790">
                  <a:extLst>
                    <a:ext uri="{9D8B030D-6E8A-4147-A177-3AD203B41FA5}">
                      <a16:colId xmlns:a16="http://schemas.microsoft.com/office/drawing/2014/main" val="20001"/>
                    </a:ext>
                  </a:extLst>
                </a:gridCol>
                <a:gridCol w="1558790">
                  <a:extLst>
                    <a:ext uri="{9D8B030D-6E8A-4147-A177-3AD203B41FA5}">
                      <a16:colId xmlns:a16="http://schemas.microsoft.com/office/drawing/2014/main" val="20002"/>
                    </a:ext>
                  </a:extLst>
                </a:gridCol>
                <a:gridCol w="1558790">
                  <a:extLst>
                    <a:ext uri="{9D8B030D-6E8A-4147-A177-3AD203B41FA5}">
                      <a16:colId xmlns:a16="http://schemas.microsoft.com/office/drawing/2014/main" val="20003"/>
                    </a:ext>
                  </a:extLst>
                </a:gridCol>
                <a:gridCol w="1558790">
                  <a:extLst>
                    <a:ext uri="{9D8B030D-6E8A-4147-A177-3AD203B41FA5}">
                      <a16:colId xmlns:a16="http://schemas.microsoft.com/office/drawing/2014/main" val="20004"/>
                    </a:ext>
                  </a:extLst>
                </a:gridCol>
                <a:gridCol w="1558790">
                  <a:extLst>
                    <a:ext uri="{9D8B030D-6E8A-4147-A177-3AD203B41FA5}">
                      <a16:colId xmlns:a16="http://schemas.microsoft.com/office/drawing/2014/main" val="20005"/>
                    </a:ext>
                  </a:extLst>
                </a:gridCol>
                <a:gridCol w="1558790">
                  <a:extLst>
                    <a:ext uri="{9D8B030D-6E8A-4147-A177-3AD203B41FA5}">
                      <a16:colId xmlns:a16="http://schemas.microsoft.com/office/drawing/2014/main" val="20006"/>
                    </a:ext>
                  </a:extLst>
                </a:gridCol>
              </a:tblGrid>
              <a:tr h="457200">
                <a:tc>
                  <a:txBody>
                    <a:bodyPr/>
                    <a:lstStyle/>
                    <a:p>
                      <a:pPr algn="ctr">
                        <a:defRPr sz="1400" b="1">
                          <a:solidFill>
                            <a:srgbClr val="FFFFFF"/>
                          </a:solidFill>
                          <a:latin typeface="Calibri"/>
                        </a:defRPr>
                      </a:pPr>
                      <a:r>
                        <a:t>Parameter</a:t>
                      </a:r>
                    </a:p>
                  </a:txBody>
                  <a:tcPr marL="73152" marR="73152" marT="36576" marB="36576" anchor="ctr">
                    <a:solidFill>
                      <a:srgbClr val="3D414C"/>
                    </a:solidFill>
                  </a:tcPr>
                </a:tc>
                <a:tc>
                  <a:txBody>
                    <a:bodyPr/>
                    <a:lstStyle/>
                    <a:p>
                      <a:pPr algn="ctr">
                        <a:defRPr sz="1400" b="1">
                          <a:solidFill>
                            <a:srgbClr val="FFFFFF"/>
                          </a:solidFill>
                          <a:latin typeface="Calibri"/>
                        </a:defRPr>
                      </a:pPr>
                      <a:r>
                        <a:t>2025 (Ist)</a:t>
                      </a:r>
                    </a:p>
                  </a:txBody>
                  <a:tcPr marL="73152" marR="73152" marT="36576" marB="36576" anchor="ctr">
                    <a:solidFill>
                      <a:srgbClr val="3D414C"/>
                    </a:solidFill>
                  </a:tcPr>
                </a:tc>
                <a:tc>
                  <a:txBody>
                    <a:bodyPr/>
                    <a:lstStyle/>
                    <a:p>
                      <a:pPr algn="ctr">
                        <a:defRPr sz="1400" b="1">
                          <a:solidFill>
                            <a:srgbClr val="FFFFFF"/>
                          </a:solidFill>
                          <a:latin typeface="Calibri"/>
                        </a:defRPr>
                      </a:pPr>
                      <a:r>
                        <a:t>2026e</a:t>
                      </a:r>
                    </a:p>
                  </a:txBody>
                  <a:tcPr marL="73152" marR="73152" marT="36576" marB="36576" anchor="ctr">
                    <a:solidFill>
                      <a:srgbClr val="3D414C"/>
                    </a:solidFill>
                  </a:tcPr>
                </a:tc>
                <a:tc>
                  <a:txBody>
                    <a:bodyPr/>
                    <a:lstStyle/>
                    <a:p>
                      <a:pPr algn="ctr">
                        <a:defRPr sz="1400" b="1">
                          <a:solidFill>
                            <a:srgbClr val="FFFFFF"/>
                          </a:solidFill>
                          <a:latin typeface="Calibri"/>
                        </a:defRPr>
                      </a:pPr>
                      <a:r>
                        <a:t>2027e</a:t>
                      </a:r>
                    </a:p>
                  </a:txBody>
                  <a:tcPr marL="73152" marR="73152" marT="36576" marB="36576" anchor="ctr">
                    <a:solidFill>
                      <a:srgbClr val="3D414C"/>
                    </a:solidFill>
                  </a:tcPr>
                </a:tc>
                <a:tc>
                  <a:txBody>
                    <a:bodyPr/>
                    <a:lstStyle/>
                    <a:p>
                      <a:pPr algn="ctr">
                        <a:defRPr sz="1400" b="1">
                          <a:solidFill>
                            <a:srgbClr val="FFFFFF"/>
                          </a:solidFill>
                          <a:latin typeface="Calibri"/>
                        </a:defRPr>
                      </a:pPr>
                      <a:r>
                        <a:t>2028e</a:t>
                      </a:r>
                    </a:p>
                  </a:txBody>
                  <a:tcPr marL="73152" marR="73152" marT="36576" marB="36576" anchor="ctr">
                    <a:solidFill>
                      <a:srgbClr val="3D414C"/>
                    </a:solidFill>
                  </a:tcPr>
                </a:tc>
                <a:tc>
                  <a:txBody>
                    <a:bodyPr/>
                    <a:lstStyle/>
                    <a:p>
                      <a:pPr algn="ctr">
                        <a:defRPr sz="1400" b="1">
                          <a:solidFill>
                            <a:srgbClr val="FFFFFF"/>
                          </a:solidFill>
                          <a:latin typeface="Calibri"/>
                        </a:defRPr>
                      </a:pPr>
                      <a:r>
                        <a:t>2029e</a:t>
                      </a:r>
                    </a:p>
                  </a:txBody>
                  <a:tcPr marL="73152" marR="73152" marT="36576" marB="36576" anchor="ctr">
                    <a:solidFill>
                      <a:srgbClr val="3D414C"/>
                    </a:solidFill>
                  </a:tcPr>
                </a:tc>
                <a:tc>
                  <a:txBody>
                    <a:bodyPr/>
                    <a:lstStyle/>
                    <a:p>
                      <a:pPr algn="ctr">
                        <a:defRPr sz="1400" b="1">
                          <a:solidFill>
                            <a:srgbClr val="FFFFFF"/>
                          </a:solidFill>
                          <a:latin typeface="Calibri"/>
                        </a:defRPr>
                      </a:pPr>
                      <a:r>
                        <a:t>2030e</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Installierte EE-Leistung (GW)</a:t>
                      </a:r>
                    </a:p>
                  </a:txBody>
                  <a:tcPr marL="73152" marR="73152" marT="36576" marB="36576" anchor="ctr">
                    <a:solidFill>
                      <a:srgbClr val="E8EEF4"/>
                    </a:solidFill>
                  </a:tcPr>
                </a:tc>
                <a:tc>
                  <a:txBody>
                    <a:bodyPr/>
                    <a:lstStyle/>
                    <a:p>
                      <a:pPr algn="r">
                        <a:defRPr sz="1200" b="0">
                          <a:solidFill>
                            <a:srgbClr val="333333"/>
                          </a:solidFill>
                          <a:latin typeface="Calibri"/>
                        </a:defRPr>
                      </a:pPr>
                      <a:r>
                        <a:t>178</a:t>
                      </a:r>
                    </a:p>
                  </a:txBody>
                  <a:tcPr marL="73152" marR="73152" marT="36576" marB="36576" anchor="ctr">
                    <a:solidFill>
                      <a:srgbClr val="E8EEF4"/>
                    </a:solidFill>
                  </a:tcPr>
                </a:tc>
                <a:tc>
                  <a:txBody>
                    <a:bodyPr/>
                    <a:lstStyle/>
                    <a:p>
                      <a:pPr algn="r">
                        <a:defRPr sz="1200" b="0">
                          <a:solidFill>
                            <a:srgbClr val="333333"/>
                          </a:solidFill>
                          <a:latin typeface="Calibri"/>
                        </a:defRPr>
                      </a:pPr>
                      <a:r>
                        <a:t>202</a:t>
                      </a:r>
                    </a:p>
                  </a:txBody>
                  <a:tcPr marL="73152" marR="73152" marT="36576" marB="36576" anchor="ctr">
                    <a:solidFill>
                      <a:srgbClr val="E8EEF4"/>
                    </a:solidFill>
                  </a:tcPr>
                </a:tc>
                <a:tc>
                  <a:txBody>
                    <a:bodyPr/>
                    <a:lstStyle/>
                    <a:p>
                      <a:pPr algn="r">
                        <a:defRPr sz="1200" b="0">
                          <a:solidFill>
                            <a:srgbClr val="333333"/>
                          </a:solidFill>
                          <a:latin typeface="Calibri"/>
                        </a:defRPr>
                      </a:pPr>
                      <a:r>
                        <a:t>228</a:t>
                      </a:r>
                    </a:p>
                  </a:txBody>
                  <a:tcPr marL="73152" marR="73152" marT="36576" marB="36576" anchor="ctr">
                    <a:solidFill>
                      <a:srgbClr val="E8EEF4"/>
                    </a:solidFill>
                  </a:tcPr>
                </a:tc>
                <a:tc>
                  <a:txBody>
                    <a:bodyPr/>
                    <a:lstStyle/>
                    <a:p>
                      <a:pPr algn="r">
                        <a:defRPr sz="1200" b="0">
                          <a:solidFill>
                            <a:srgbClr val="333333"/>
                          </a:solidFill>
                          <a:latin typeface="Calibri"/>
                        </a:defRPr>
                      </a:pPr>
                      <a:r>
                        <a:t>256</a:t>
                      </a:r>
                    </a:p>
                  </a:txBody>
                  <a:tcPr marL="73152" marR="73152" marT="36576" marB="36576" anchor="ctr">
                    <a:solidFill>
                      <a:srgbClr val="E8EEF4"/>
                    </a:solidFill>
                  </a:tcPr>
                </a:tc>
                <a:tc>
                  <a:txBody>
                    <a:bodyPr/>
                    <a:lstStyle/>
                    <a:p>
                      <a:pPr algn="r">
                        <a:defRPr sz="1200" b="0">
                          <a:solidFill>
                            <a:srgbClr val="333333"/>
                          </a:solidFill>
                          <a:latin typeface="Calibri"/>
                        </a:defRPr>
                      </a:pPr>
                      <a:r>
                        <a:t>285</a:t>
                      </a:r>
                    </a:p>
                  </a:txBody>
                  <a:tcPr marL="73152" marR="73152" marT="36576" marB="36576" anchor="ctr">
                    <a:solidFill>
                      <a:srgbClr val="E8EEF4"/>
                    </a:solidFill>
                  </a:tcPr>
                </a:tc>
                <a:tc>
                  <a:txBody>
                    <a:bodyPr/>
                    <a:lstStyle/>
                    <a:p>
                      <a:pPr algn="r">
                        <a:defRPr sz="1200" b="0">
                          <a:solidFill>
                            <a:srgbClr val="333333"/>
                          </a:solidFill>
                          <a:latin typeface="Calibri"/>
                        </a:defRPr>
                      </a:pPr>
                      <a:r>
                        <a:t>315</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Anteil EE am Bruttostromverbrauch</a:t>
                      </a:r>
                    </a:p>
                  </a:txBody>
                  <a:tcPr marL="73152" marR="73152" marT="36576" marB="36576" anchor="ctr">
                    <a:solidFill>
                      <a:srgbClr val="FFFFFF"/>
                    </a:solidFill>
                  </a:tcPr>
                </a:tc>
                <a:tc>
                  <a:txBody>
                    <a:bodyPr/>
                    <a:lstStyle/>
                    <a:p>
                      <a:pPr algn="r">
                        <a:defRPr sz="1200" b="0">
                          <a:solidFill>
                            <a:srgbClr val="333333"/>
                          </a:solidFill>
                          <a:latin typeface="Calibri"/>
                        </a:defRPr>
                      </a:pPr>
                      <a:r>
                        <a:t>58%</a:t>
                      </a:r>
                    </a:p>
                  </a:txBody>
                  <a:tcPr marL="73152" marR="73152" marT="36576" marB="36576" anchor="ctr">
                    <a:solidFill>
                      <a:srgbClr val="FFFFFF"/>
                    </a:solidFill>
                  </a:tcPr>
                </a:tc>
                <a:tc>
                  <a:txBody>
                    <a:bodyPr/>
                    <a:lstStyle/>
                    <a:p>
                      <a:pPr algn="r">
                        <a:defRPr sz="1200" b="0">
                          <a:solidFill>
                            <a:srgbClr val="333333"/>
                          </a:solidFill>
                          <a:latin typeface="Calibri"/>
                        </a:defRPr>
                      </a:pPr>
                      <a:r>
                        <a:t>63%</a:t>
                      </a:r>
                    </a:p>
                  </a:txBody>
                  <a:tcPr marL="73152" marR="73152" marT="36576" marB="36576" anchor="ctr">
                    <a:solidFill>
                      <a:srgbClr val="FFFFFF"/>
                    </a:solidFill>
                  </a:tcPr>
                </a:tc>
                <a:tc>
                  <a:txBody>
                    <a:bodyPr/>
                    <a:lstStyle/>
                    <a:p>
                      <a:pPr algn="r">
                        <a:defRPr sz="1200" b="0">
                          <a:solidFill>
                            <a:srgbClr val="333333"/>
                          </a:solidFill>
                          <a:latin typeface="Calibri"/>
                        </a:defRPr>
                      </a:pPr>
                      <a:r>
                        <a:t>68%</a:t>
                      </a:r>
                    </a:p>
                  </a:txBody>
                  <a:tcPr marL="73152" marR="73152" marT="36576" marB="36576" anchor="ctr">
                    <a:solidFill>
                      <a:srgbClr val="FFFFFF"/>
                    </a:solidFill>
                  </a:tcPr>
                </a:tc>
                <a:tc>
                  <a:txBody>
                    <a:bodyPr/>
                    <a:lstStyle/>
                    <a:p>
                      <a:pPr algn="r">
                        <a:defRPr sz="1200" b="0">
                          <a:solidFill>
                            <a:srgbClr val="333333"/>
                          </a:solidFill>
                          <a:latin typeface="Calibri"/>
                        </a:defRPr>
                      </a:pPr>
                      <a:r>
                        <a:t>73%</a:t>
                      </a:r>
                    </a:p>
                  </a:txBody>
                  <a:tcPr marL="73152" marR="73152" marT="36576" marB="36576" anchor="ctr">
                    <a:solidFill>
                      <a:srgbClr val="FFFFFF"/>
                    </a:solidFill>
                  </a:tcPr>
                </a:tc>
                <a:tc>
                  <a:txBody>
                    <a:bodyPr/>
                    <a:lstStyle/>
                    <a:p>
                      <a:pPr algn="r">
                        <a:defRPr sz="1200" b="0">
                          <a:solidFill>
                            <a:srgbClr val="333333"/>
                          </a:solidFill>
                          <a:latin typeface="Calibri"/>
                        </a:defRPr>
                      </a:pPr>
                      <a:r>
                        <a:t>78%</a:t>
                      </a:r>
                    </a:p>
                  </a:txBody>
                  <a:tcPr marL="73152" marR="73152" marT="36576" marB="36576" anchor="ctr">
                    <a:solidFill>
                      <a:srgbClr val="FFFFFF"/>
                    </a:solidFill>
                  </a:tcPr>
                </a:tc>
                <a:tc>
                  <a:txBody>
                    <a:bodyPr/>
                    <a:lstStyle/>
                    <a:p>
                      <a:pPr algn="r">
                        <a:defRPr sz="1200" b="0">
                          <a:solidFill>
                            <a:srgbClr val="333333"/>
                          </a:solidFill>
                          <a:latin typeface="Calibri"/>
                        </a:defRPr>
                      </a:pPr>
                      <a:r>
                        <a:t>82%</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Investitionsvolumen (Mrd. €)</a:t>
                      </a:r>
                    </a:p>
                  </a:txBody>
                  <a:tcPr marL="73152" marR="73152" marT="36576" marB="36576" anchor="ctr">
                    <a:solidFill>
                      <a:srgbClr val="E8EEF4"/>
                    </a:solidFill>
                  </a:tcPr>
                </a:tc>
                <a:tc>
                  <a:txBody>
                    <a:bodyPr/>
                    <a:lstStyle/>
                    <a:p>
                      <a:pPr algn="r">
                        <a:defRPr sz="1200" b="0">
                          <a:solidFill>
                            <a:srgbClr val="333333"/>
                          </a:solidFill>
                          <a:latin typeface="Calibri"/>
                        </a:defRPr>
                      </a:pPr>
                      <a:r>
                        <a:t>28,3</a:t>
                      </a:r>
                    </a:p>
                  </a:txBody>
                  <a:tcPr marL="73152" marR="73152" marT="36576" marB="36576" anchor="ctr">
                    <a:solidFill>
                      <a:srgbClr val="E8EEF4"/>
                    </a:solidFill>
                  </a:tcPr>
                </a:tc>
                <a:tc>
                  <a:txBody>
                    <a:bodyPr/>
                    <a:lstStyle/>
                    <a:p>
                      <a:pPr algn="r">
                        <a:defRPr sz="1200" b="0">
                          <a:solidFill>
                            <a:srgbClr val="333333"/>
                          </a:solidFill>
                          <a:latin typeface="Calibri"/>
                        </a:defRPr>
                      </a:pPr>
                      <a:r>
                        <a:t>33,5</a:t>
                      </a:r>
                    </a:p>
                  </a:txBody>
                  <a:tcPr marL="73152" marR="73152" marT="36576" marB="36576" anchor="ctr">
                    <a:solidFill>
                      <a:srgbClr val="E8EEF4"/>
                    </a:solidFill>
                  </a:tcPr>
                </a:tc>
                <a:tc>
                  <a:txBody>
                    <a:bodyPr/>
                    <a:lstStyle/>
                    <a:p>
                      <a:pPr algn="r">
                        <a:defRPr sz="1200" b="0">
                          <a:solidFill>
                            <a:srgbClr val="333333"/>
                          </a:solidFill>
                          <a:latin typeface="Calibri"/>
                        </a:defRPr>
                      </a:pPr>
                      <a:r>
                        <a:t>38,2</a:t>
                      </a:r>
                    </a:p>
                  </a:txBody>
                  <a:tcPr marL="73152" marR="73152" marT="36576" marB="36576" anchor="ctr">
                    <a:solidFill>
                      <a:srgbClr val="E8EEF4"/>
                    </a:solidFill>
                  </a:tcPr>
                </a:tc>
                <a:tc>
                  <a:txBody>
                    <a:bodyPr/>
                    <a:lstStyle/>
                    <a:p>
                      <a:pPr algn="r">
                        <a:defRPr sz="1200" b="0">
                          <a:solidFill>
                            <a:srgbClr val="333333"/>
                          </a:solidFill>
                          <a:latin typeface="Calibri"/>
                        </a:defRPr>
                      </a:pPr>
                      <a:r>
                        <a:t>42,1</a:t>
                      </a:r>
                    </a:p>
                  </a:txBody>
                  <a:tcPr marL="73152" marR="73152" marT="36576" marB="36576" anchor="ctr">
                    <a:solidFill>
                      <a:srgbClr val="E8EEF4"/>
                    </a:solidFill>
                  </a:tcPr>
                </a:tc>
                <a:tc>
                  <a:txBody>
                    <a:bodyPr/>
                    <a:lstStyle/>
                    <a:p>
                      <a:pPr algn="r">
                        <a:defRPr sz="1200" b="0">
                          <a:solidFill>
                            <a:srgbClr val="333333"/>
                          </a:solidFill>
                          <a:latin typeface="Calibri"/>
                        </a:defRPr>
                      </a:pPr>
                      <a:r>
                        <a:t>45,8</a:t>
                      </a:r>
                    </a:p>
                  </a:txBody>
                  <a:tcPr marL="73152" marR="73152" marT="36576" marB="36576" anchor="ctr">
                    <a:solidFill>
                      <a:srgbClr val="E8EEF4"/>
                    </a:solidFill>
                  </a:tcPr>
                </a:tc>
                <a:tc>
                  <a:txBody>
                    <a:bodyPr/>
                    <a:lstStyle/>
                    <a:p>
                      <a:pPr algn="r">
                        <a:defRPr sz="1200" b="0">
                          <a:solidFill>
                            <a:srgbClr val="333333"/>
                          </a:solidFill>
                          <a:latin typeface="Calibri"/>
                        </a:defRPr>
                      </a:pPr>
                      <a:r>
                        <a:t>48,5</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Ø LCOE Wind (€/MWh)</a:t>
                      </a:r>
                    </a:p>
                  </a:txBody>
                  <a:tcPr marL="73152" marR="73152" marT="36576" marB="36576" anchor="ctr">
                    <a:solidFill>
                      <a:srgbClr val="FFFFFF"/>
                    </a:solidFill>
                  </a:tcPr>
                </a:tc>
                <a:tc>
                  <a:txBody>
                    <a:bodyPr/>
                    <a:lstStyle/>
                    <a:p>
                      <a:pPr algn="r">
                        <a:defRPr sz="1200" b="0">
                          <a:solidFill>
                            <a:srgbClr val="333333"/>
                          </a:solidFill>
                          <a:latin typeface="Calibri"/>
                        </a:defRPr>
                      </a:pPr>
                      <a:r>
                        <a:t>48,7</a:t>
                      </a:r>
                    </a:p>
                  </a:txBody>
                  <a:tcPr marL="73152" marR="73152" marT="36576" marB="36576" anchor="ctr">
                    <a:solidFill>
                      <a:srgbClr val="FFFFFF"/>
                    </a:solidFill>
                  </a:tcPr>
                </a:tc>
                <a:tc>
                  <a:txBody>
                    <a:bodyPr/>
                    <a:lstStyle/>
                    <a:p>
                      <a:pPr algn="r">
                        <a:defRPr sz="1200" b="0">
                          <a:solidFill>
                            <a:srgbClr val="333333"/>
                          </a:solidFill>
                          <a:latin typeface="Calibri"/>
                        </a:defRPr>
                      </a:pPr>
                      <a:r>
                        <a:t>46,2</a:t>
                      </a:r>
                    </a:p>
                  </a:txBody>
                  <a:tcPr marL="73152" marR="73152" marT="36576" marB="36576" anchor="ctr">
                    <a:solidFill>
                      <a:srgbClr val="FFFFFF"/>
                    </a:solidFill>
                  </a:tcPr>
                </a:tc>
                <a:tc>
                  <a:txBody>
                    <a:bodyPr/>
                    <a:lstStyle/>
                    <a:p>
                      <a:pPr algn="r">
                        <a:defRPr sz="1200" b="0">
                          <a:solidFill>
                            <a:srgbClr val="333333"/>
                          </a:solidFill>
                          <a:latin typeface="Calibri"/>
                        </a:defRPr>
                      </a:pPr>
                      <a:r>
                        <a:t>44,0</a:t>
                      </a:r>
                    </a:p>
                  </a:txBody>
                  <a:tcPr marL="73152" marR="73152" marT="36576" marB="36576" anchor="ctr">
                    <a:solidFill>
                      <a:srgbClr val="FFFFFF"/>
                    </a:solidFill>
                  </a:tcPr>
                </a:tc>
                <a:tc>
                  <a:txBody>
                    <a:bodyPr/>
                    <a:lstStyle/>
                    <a:p>
                      <a:pPr algn="r">
                        <a:defRPr sz="1200" b="0">
                          <a:solidFill>
                            <a:srgbClr val="333333"/>
                          </a:solidFill>
                          <a:latin typeface="Calibri"/>
                        </a:defRPr>
                      </a:pPr>
                      <a:r>
                        <a:t>42,1</a:t>
                      </a:r>
                    </a:p>
                  </a:txBody>
                  <a:tcPr marL="73152" marR="73152" marT="36576" marB="36576" anchor="ctr">
                    <a:solidFill>
                      <a:srgbClr val="FFFFFF"/>
                    </a:solidFill>
                  </a:tcPr>
                </a:tc>
                <a:tc>
                  <a:txBody>
                    <a:bodyPr/>
                    <a:lstStyle/>
                    <a:p>
                      <a:pPr algn="r">
                        <a:defRPr sz="1200" b="0">
                          <a:solidFill>
                            <a:srgbClr val="333333"/>
                          </a:solidFill>
                          <a:latin typeface="Calibri"/>
                        </a:defRPr>
                      </a:pPr>
                      <a:r>
                        <a:t>40,5</a:t>
                      </a:r>
                    </a:p>
                  </a:txBody>
                  <a:tcPr marL="73152" marR="73152" marT="36576" marB="36576" anchor="ctr">
                    <a:solidFill>
                      <a:srgbClr val="FFFFFF"/>
                    </a:solidFill>
                  </a:tcPr>
                </a:tc>
                <a:tc>
                  <a:txBody>
                    <a:bodyPr/>
                    <a:lstStyle/>
                    <a:p>
                      <a:pPr algn="r">
                        <a:defRPr sz="1200" b="0">
                          <a:solidFill>
                            <a:srgbClr val="333333"/>
                          </a:solidFill>
                          <a:latin typeface="Calibri"/>
                        </a:defRPr>
                      </a:pPr>
                      <a:r>
                        <a:t>39,2</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Ø LCOE PV (€/MWh)</a:t>
                      </a:r>
                    </a:p>
                  </a:txBody>
                  <a:tcPr marL="73152" marR="73152" marT="36576" marB="36576" anchor="ctr">
                    <a:solidFill>
                      <a:srgbClr val="E8EEF4"/>
                    </a:solidFill>
                  </a:tcPr>
                </a:tc>
                <a:tc>
                  <a:txBody>
                    <a:bodyPr/>
                    <a:lstStyle/>
                    <a:p>
                      <a:pPr algn="r">
                        <a:defRPr sz="1200" b="0">
                          <a:solidFill>
                            <a:srgbClr val="333333"/>
                          </a:solidFill>
                          <a:latin typeface="Calibri"/>
                        </a:defRPr>
                      </a:pPr>
                      <a:r>
                        <a:t>37,3</a:t>
                      </a:r>
                    </a:p>
                  </a:txBody>
                  <a:tcPr marL="73152" marR="73152" marT="36576" marB="36576" anchor="ctr">
                    <a:solidFill>
                      <a:srgbClr val="E8EEF4"/>
                    </a:solidFill>
                  </a:tcPr>
                </a:tc>
                <a:tc>
                  <a:txBody>
                    <a:bodyPr/>
                    <a:lstStyle/>
                    <a:p>
                      <a:pPr algn="r">
                        <a:defRPr sz="1200" b="0">
                          <a:solidFill>
                            <a:srgbClr val="333333"/>
                          </a:solidFill>
                          <a:latin typeface="Calibri"/>
                        </a:defRPr>
                      </a:pPr>
                      <a:r>
                        <a:t>34,5</a:t>
                      </a:r>
                    </a:p>
                  </a:txBody>
                  <a:tcPr marL="73152" marR="73152" marT="36576" marB="36576" anchor="ctr">
                    <a:solidFill>
                      <a:srgbClr val="E8EEF4"/>
                    </a:solidFill>
                  </a:tcPr>
                </a:tc>
                <a:tc>
                  <a:txBody>
                    <a:bodyPr/>
                    <a:lstStyle/>
                    <a:p>
                      <a:pPr algn="r">
                        <a:defRPr sz="1200" b="0">
                          <a:solidFill>
                            <a:srgbClr val="333333"/>
                          </a:solidFill>
                          <a:latin typeface="Calibri"/>
                        </a:defRPr>
                      </a:pPr>
                      <a:r>
                        <a:t>32,0</a:t>
                      </a:r>
                    </a:p>
                  </a:txBody>
                  <a:tcPr marL="73152" marR="73152" marT="36576" marB="36576" anchor="ctr">
                    <a:solidFill>
                      <a:srgbClr val="E8EEF4"/>
                    </a:solidFill>
                  </a:tcPr>
                </a:tc>
                <a:tc>
                  <a:txBody>
                    <a:bodyPr/>
                    <a:lstStyle/>
                    <a:p>
                      <a:pPr algn="r">
                        <a:defRPr sz="1200" b="0">
                          <a:solidFill>
                            <a:srgbClr val="333333"/>
                          </a:solidFill>
                          <a:latin typeface="Calibri"/>
                        </a:defRPr>
                      </a:pPr>
                      <a:r>
                        <a:t>30,0</a:t>
                      </a:r>
                    </a:p>
                  </a:txBody>
                  <a:tcPr marL="73152" marR="73152" marT="36576" marB="36576" anchor="ctr">
                    <a:solidFill>
                      <a:srgbClr val="E8EEF4"/>
                    </a:solidFill>
                  </a:tcPr>
                </a:tc>
                <a:tc>
                  <a:txBody>
                    <a:bodyPr/>
                    <a:lstStyle/>
                    <a:p>
                      <a:pPr algn="r">
                        <a:defRPr sz="1200" b="0">
                          <a:solidFill>
                            <a:srgbClr val="333333"/>
                          </a:solidFill>
                          <a:latin typeface="Calibri"/>
                        </a:defRPr>
                      </a:pPr>
                      <a:r>
                        <a:t>28,5</a:t>
                      </a:r>
                    </a:p>
                  </a:txBody>
                  <a:tcPr marL="73152" marR="73152" marT="36576" marB="36576" anchor="ctr">
                    <a:solidFill>
                      <a:srgbClr val="E8EEF4"/>
                    </a:solidFill>
                  </a:tcPr>
                </a:tc>
                <a:tc>
                  <a:txBody>
                    <a:bodyPr/>
                    <a:lstStyle/>
                    <a:p>
                      <a:pPr algn="r">
                        <a:defRPr sz="1200" b="0">
                          <a:solidFill>
                            <a:srgbClr val="333333"/>
                          </a:solidFill>
                          <a:latin typeface="Calibri"/>
                        </a:defRPr>
                      </a:pPr>
                      <a:r>
                        <a:t>27,2</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Speicherkapazität (GWh)</a:t>
                      </a:r>
                    </a:p>
                  </a:txBody>
                  <a:tcPr marL="73152" marR="73152" marT="36576" marB="36576" anchor="ctr">
                    <a:solidFill>
                      <a:srgbClr val="FFFFFF"/>
                    </a:solidFill>
                  </a:tcPr>
                </a:tc>
                <a:tc>
                  <a:txBody>
                    <a:bodyPr/>
                    <a:lstStyle/>
                    <a:p>
                      <a:pPr algn="r">
                        <a:defRPr sz="1200" b="0">
                          <a:solidFill>
                            <a:srgbClr val="333333"/>
                          </a:solidFill>
                          <a:latin typeface="Calibri"/>
                        </a:defRPr>
                      </a:pPr>
                      <a:r>
                        <a:t>18,7</a:t>
                      </a:r>
                    </a:p>
                  </a:txBody>
                  <a:tcPr marL="73152" marR="73152" marT="36576" marB="36576" anchor="ctr">
                    <a:solidFill>
                      <a:srgbClr val="FFFFFF"/>
                    </a:solidFill>
                  </a:tcPr>
                </a:tc>
                <a:tc>
                  <a:txBody>
                    <a:bodyPr/>
                    <a:lstStyle/>
                    <a:p>
                      <a:pPr algn="r">
                        <a:defRPr sz="1200" b="0">
                          <a:solidFill>
                            <a:srgbClr val="333333"/>
                          </a:solidFill>
                          <a:latin typeface="Calibri"/>
                        </a:defRPr>
                      </a:pPr>
                      <a:r>
                        <a:t>27,2</a:t>
                      </a:r>
                    </a:p>
                  </a:txBody>
                  <a:tcPr marL="73152" marR="73152" marT="36576" marB="36576" anchor="ctr">
                    <a:solidFill>
                      <a:srgbClr val="FFFFFF"/>
                    </a:solidFill>
                  </a:tcPr>
                </a:tc>
                <a:tc>
                  <a:txBody>
                    <a:bodyPr/>
                    <a:lstStyle/>
                    <a:p>
                      <a:pPr algn="r">
                        <a:defRPr sz="1200" b="0">
                          <a:solidFill>
                            <a:srgbClr val="333333"/>
                          </a:solidFill>
                          <a:latin typeface="Calibri"/>
                        </a:defRPr>
                      </a:pPr>
                      <a:r>
                        <a:t>38,5</a:t>
                      </a:r>
                    </a:p>
                  </a:txBody>
                  <a:tcPr marL="73152" marR="73152" marT="36576" marB="36576" anchor="ctr">
                    <a:solidFill>
                      <a:srgbClr val="FFFFFF"/>
                    </a:solidFill>
                  </a:tcPr>
                </a:tc>
                <a:tc>
                  <a:txBody>
                    <a:bodyPr/>
                    <a:lstStyle/>
                    <a:p>
                      <a:pPr algn="r">
                        <a:defRPr sz="1200" b="0">
                          <a:solidFill>
                            <a:srgbClr val="333333"/>
                          </a:solidFill>
                          <a:latin typeface="Calibri"/>
                        </a:defRPr>
                      </a:pPr>
                      <a:r>
                        <a:t>52,0</a:t>
                      </a:r>
                    </a:p>
                  </a:txBody>
                  <a:tcPr marL="73152" marR="73152" marT="36576" marB="36576" anchor="ctr">
                    <a:solidFill>
                      <a:srgbClr val="FFFFFF"/>
                    </a:solidFill>
                  </a:tcPr>
                </a:tc>
                <a:tc>
                  <a:txBody>
                    <a:bodyPr/>
                    <a:lstStyle/>
                    <a:p>
                      <a:pPr algn="r">
                        <a:defRPr sz="1200" b="0">
                          <a:solidFill>
                            <a:srgbClr val="333333"/>
                          </a:solidFill>
                          <a:latin typeface="Calibri"/>
                        </a:defRPr>
                      </a:pPr>
                      <a:r>
                        <a:t>68,0</a:t>
                      </a:r>
                    </a:p>
                  </a:txBody>
                  <a:tcPr marL="73152" marR="73152" marT="36576" marB="36576" anchor="ctr">
                    <a:solidFill>
                      <a:srgbClr val="FFFFFF"/>
                    </a:solidFill>
                  </a:tcPr>
                </a:tc>
                <a:tc>
                  <a:txBody>
                    <a:bodyPr/>
                    <a:lstStyle/>
                    <a:p>
                      <a:pPr algn="r">
                        <a:defRPr sz="1200" b="0">
                          <a:solidFill>
                            <a:srgbClr val="333333"/>
                          </a:solidFill>
                          <a:latin typeface="Calibri"/>
                        </a:defRPr>
                      </a:pPr>
                      <a:r>
                        <a:t>85,0</a:t>
                      </a:r>
                    </a:p>
                  </a:txBody>
                  <a:tcPr marL="73152" marR="73152" marT="36576" marB="36576" anchor="ctr">
                    <a:solidFill>
                      <a:srgbClr val="FFFFFF"/>
                    </a:solidFill>
                  </a:tcPr>
                </a:tc>
                <a:extLst>
                  <a:ext uri="{0D108BD9-81ED-4DB2-BD59-A6C34878D82A}">
                    <a16:rowId xmlns:a16="http://schemas.microsoft.com/office/drawing/2014/main" val="10006"/>
                  </a:ext>
                </a:extLst>
              </a:tr>
            </a:tbl>
          </a:graphicData>
        </a:graphic>
      </p:graphicFrame>
      <p:sp>
        <p:nvSpPr>
          <p:cNvPr id="7" name="TextBox 6"/>
          <p:cNvSpPr txBox="1"/>
          <p:nvPr/>
        </p:nvSpPr>
        <p:spPr>
          <a:xfrm>
            <a:off x="640080" y="5029200"/>
            <a:ext cx="10911535" cy="1097280"/>
          </a:xfrm>
          <a:prstGeom prst="rect">
            <a:avLst/>
          </a:prstGeom>
          <a:noFill/>
        </p:spPr>
        <p:txBody>
          <a:bodyPr wrap="square">
            <a:spAutoFit/>
          </a:bodyPr>
          <a:lstStyle/>
          <a:p>
            <a:pPr>
              <a:defRPr sz="1300" i="1">
                <a:solidFill>
                  <a:srgbClr val="666666"/>
                </a:solidFill>
                <a:latin typeface="Calibri"/>
              </a:defRPr>
            </a:pPr>
            <a:r>
              <a:t>Quelle: Eigene Modellierung basierend auf BMWK-Ausbaupfaden, IEA WEO 2025, BloombergNEF. (e) = Schätzung. Die Tabelle zeigt die Marktprognose für den deutschen EE-Sektor im Base-Case-Szenario bis 2030.</a:t>
            </a:r>
          </a:p>
        </p:txBody>
      </p:sp>
    </p:spTree>
  </p:cSld>
  <p:clrMapOvr>
    <a:masterClrMapping/>
  </p:clrMapOvr>
  <p:transition spd="med">
    <p:zoom/>
  </p:transition>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Inhaltsverzeichnis</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300"/>
              </a:spcBef>
              <a:spcAft>
                <a:spcPts val="1000"/>
              </a:spcAft>
            </a:pPr>
            <a:r>
              <a:rPr sz="1300" b="0">
                <a:solidFill>
                  <a:srgbClr val="333333"/>
                </a:solidFill>
                <a:latin typeface="Calibri"/>
              </a:rPr>
              <a:t>1.  Executive Summary</a:t>
            </a:r>
          </a:p>
          <a:p>
            <a:pPr>
              <a:spcBef>
                <a:spcPts val="300"/>
              </a:spcBef>
              <a:spcAft>
                <a:spcPts val="1000"/>
              </a:spcAft>
            </a:pPr>
            <a:r>
              <a:rPr sz="1300" b="0">
                <a:solidFill>
                  <a:srgbClr val="333333"/>
                </a:solidFill>
                <a:latin typeface="Calibri"/>
              </a:rPr>
              <a:t>2.  Zentrale Marktindikatoren 2025/2026</a:t>
            </a:r>
          </a:p>
          <a:p>
            <a:pPr>
              <a:spcBef>
                <a:spcPts val="300"/>
              </a:spcBef>
              <a:spcAft>
                <a:spcPts val="1000"/>
              </a:spcAft>
            </a:pPr>
            <a:r>
              <a:rPr sz="1300" b="0">
                <a:solidFill>
                  <a:srgbClr val="333333"/>
                </a:solidFill>
                <a:latin typeface="Calibri"/>
              </a:rPr>
              <a:t>3.  Onshore-Windkraft im Detail</a:t>
            </a:r>
          </a:p>
          <a:p>
            <a:pPr>
              <a:spcBef>
                <a:spcPts val="300"/>
              </a:spcBef>
              <a:spcAft>
                <a:spcPts val="1000"/>
              </a:spcAft>
            </a:pPr>
            <a:r>
              <a:rPr sz="1300" b="0">
                <a:solidFill>
                  <a:srgbClr val="333333"/>
                </a:solidFill>
                <a:latin typeface="Calibri"/>
              </a:rPr>
              <a:t>4.  Photovoltaik im Detail</a:t>
            </a:r>
          </a:p>
          <a:p>
            <a:pPr>
              <a:spcBef>
                <a:spcPts val="300"/>
              </a:spcBef>
              <a:spcAft>
                <a:spcPts val="1000"/>
              </a:spcAft>
            </a:pPr>
            <a:r>
              <a:rPr sz="1300" b="0">
                <a:solidFill>
                  <a:srgbClr val="333333"/>
                </a:solidFill>
                <a:latin typeface="Calibri"/>
              </a:rPr>
              <a:t>5.  Offshore-Windkraft im Detail</a:t>
            </a:r>
          </a:p>
          <a:p>
            <a:pPr>
              <a:spcBef>
                <a:spcPts val="300"/>
              </a:spcBef>
              <a:spcAft>
                <a:spcPts val="1000"/>
              </a:spcAft>
            </a:pPr>
            <a:r>
              <a:rPr sz="1300" b="0">
                <a:solidFill>
                  <a:srgbClr val="333333"/>
                </a:solidFill>
                <a:latin typeface="Calibri"/>
              </a:rPr>
              <a:t>6.  Kapitalstruktur und Renditen</a:t>
            </a:r>
          </a:p>
          <a:p>
            <a:pPr>
              <a:spcBef>
                <a:spcPts val="300"/>
              </a:spcBef>
              <a:spcAft>
                <a:spcPts val="1000"/>
              </a:spcAft>
            </a:pPr>
            <a:r>
              <a:rPr sz="1300" b="0">
                <a:solidFill>
                  <a:srgbClr val="333333"/>
                </a:solidFill>
                <a:latin typeface="Calibri"/>
              </a:rPr>
              <a:t>7.  Risikofaktoren und Sensitivitätsanalyse</a:t>
            </a:r>
          </a:p>
          <a:p>
            <a:pPr>
              <a:spcBef>
                <a:spcPts val="300"/>
              </a:spcBef>
              <a:spcAft>
                <a:spcPts val="1000"/>
              </a:spcAft>
            </a:pPr>
            <a:r>
              <a:rPr sz="1300" b="0">
                <a:solidFill>
                  <a:srgbClr val="333333"/>
                </a:solidFill>
                <a:latin typeface="Calibri"/>
              </a:rPr>
              <a:t>8.  Energiespeicher: Marktentwicklung</a:t>
            </a:r>
          </a:p>
          <a:p>
            <a:pPr>
              <a:spcBef>
                <a:spcPts val="300"/>
              </a:spcBef>
              <a:spcAft>
                <a:spcPts val="1000"/>
              </a:spcAft>
            </a:pPr>
            <a:r>
              <a:rPr sz="1300" b="0">
                <a:solidFill>
                  <a:srgbClr val="333333"/>
                </a:solidFill>
                <a:latin typeface="Calibri"/>
              </a:rPr>
              <a:t>9.  Marktprognose 2026–2030 (Base Case)</a:t>
            </a:r>
          </a:p>
          <a:p>
            <a:pPr>
              <a:spcBef>
                <a:spcPts val="300"/>
              </a:spcBef>
              <a:spcAft>
                <a:spcPts val="1000"/>
              </a:spcAft>
            </a:pPr>
            <a:r>
              <a:rPr sz="1300" b="0">
                <a:solidFill>
                  <a:srgbClr val="333333"/>
                </a:solidFill>
                <a:latin typeface="Calibri"/>
              </a:rPr>
              <a:t>10.  Szenarienvergleich 2030</a:t>
            </a:r>
          </a:p>
        </p:txBody>
      </p:sp>
    </p:spTree>
  </p:cSld>
  <p:clrMapOvr>
    <a:masterClrMapping/>
  </p:clrMapOvr>
  <p:transition spd="med">
    <p:zoom/>
  </p:transition>
</p:sld>
</file>

<file path=ppt/slides/slide20.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Marktprognose 2026–2030: Installierte Leistung und EE-Anteil (Base Case)</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die Prognose für die installierte Leistung Erneuerbarer Energien und deren Anteil am Bruttostromverbrauch im Base-Case-Szenario. Quelle: Eigene Modellierung.</a:t>
            </a:r>
          </a:p>
        </p:txBody>
      </p:sp>
    </p:spTree>
  </p:cSld>
  <p:clrMapOvr>
    <a:masterClrMapping/>
  </p:clrMapOvr>
  <p:transition spd="med">
    <p:zoom/>
  </p:transition>
</p:sld>
</file>

<file path=ppt/slides/slide21.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Szenarienvergleich 2030: Installierte Leistung und EE-Anteil</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5" cy="1828800"/>
        </p:xfrm>
        <a:graphic>
          <a:graphicData uri="http://schemas.openxmlformats.org/drawingml/2006/table">
            <a:tbl>
              <a:tblPr firstRow="1" bandRow="1">
                <a:tableStyleId>{5C22544A-7EE6-4342-B048-85BDC9FD1C3A}</a:tableStyleId>
              </a:tblPr>
              <a:tblGrid>
                <a:gridCol w="2182307">
                  <a:extLst>
                    <a:ext uri="{9D8B030D-6E8A-4147-A177-3AD203B41FA5}">
                      <a16:colId xmlns:a16="http://schemas.microsoft.com/office/drawing/2014/main" val="20000"/>
                    </a:ext>
                  </a:extLst>
                </a:gridCol>
                <a:gridCol w="2182307">
                  <a:extLst>
                    <a:ext uri="{9D8B030D-6E8A-4147-A177-3AD203B41FA5}">
                      <a16:colId xmlns:a16="http://schemas.microsoft.com/office/drawing/2014/main" val="20001"/>
                    </a:ext>
                  </a:extLst>
                </a:gridCol>
                <a:gridCol w="2182307">
                  <a:extLst>
                    <a:ext uri="{9D8B030D-6E8A-4147-A177-3AD203B41FA5}">
                      <a16:colId xmlns:a16="http://schemas.microsoft.com/office/drawing/2014/main" val="20002"/>
                    </a:ext>
                  </a:extLst>
                </a:gridCol>
                <a:gridCol w="2182307">
                  <a:extLst>
                    <a:ext uri="{9D8B030D-6E8A-4147-A177-3AD203B41FA5}">
                      <a16:colId xmlns:a16="http://schemas.microsoft.com/office/drawing/2014/main" val="20003"/>
                    </a:ext>
                  </a:extLst>
                </a:gridCol>
                <a:gridCol w="2182307">
                  <a:extLst>
                    <a:ext uri="{9D8B030D-6E8A-4147-A177-3AD203B41FA5}">
                      <a16:colId xmlns:a16="http://schemas.microsoft.com/office/drawing/2014/main" val="20004"/>
                    </a:ext>
                  </a:extLst>
                </a:gridCol>
              </a:tblGrid>
              <a:tr h="457200">
                <a:tc>
                  <a:txBody>
                    <a:bodyPr/>
                    <a:lstStyle/>
                    <a:p>
                      <a:pPr algn="ctr">
                        <a:defRPr sz="1400" b="1">
                          <a:solidFill>
                            <a:srgbClr val="FFFFFF"/>
                          </a:solidFill>
                          <a:latin typeface="Calibri"/>
                        </a:defRPr>
                      </a:pPr>
                      <a:r>
                        <a:t>Parameter</a:t>
                      </a:r>
                    </a:p>
                  </a:txBody>
                  <a:tcPr marL="73152" marR="73152" marT="36576" marB="36576" anchor="ctr">
                    <a:solidFill>
                      <a:srgbClr val="3D414C"/>
                    </a:solidFill>
                  </a:tcPr>
                </a:tc>
                <a:tc>
                  <a:txBody>
                    <a:bodyPr/>
                    <a:lstStyle/>
                    <a:p>
                      <a:pPr algn="ctr">
                        <a:defRPr sz="1400" b="1">
                          <a:solidFill>
                            <a:srgbClr val="FFFFFF"/>
                          </a:solidFill>
                          <a:latin typeface="Calibri"/>
                        </a:defRPr>
                      </a:pPr>
                      <a:r>
                        <a:t>2025 (Ist)</a:t>
                      </a:r>
                    </a:p>
                  </a:txBody>
                  <a:tcPr marL="73152" marR="73152" marT="36576" marB="36576" anchor="ctr">
                    <a:solidFill>
                      <a:srgbClr val="3D414C"/>
                    </a:solidFill>
                  </a:tcPr>
                </a:tc>
                <a:tc>
                  <a:txBody>
                    <a:bodyPr/>
                    <a:lstStyle/>
                    <a:p>
                      <a:pPr algn="ctr">
                        <a:defRPr sz="1400" b="1">
                          <a:solidFill>
                            <a:srgbClr val="FFFFFF"/>
                          </a:solidFill>
                          <a:latin typeface="Calibri"/>
                        </a:defRPr>
                      </a:pPr>
                      <a:r>
                        <a:t>2030e (Base Case)</a:t>
                      </a:r>
                    </a:p>
                  </a:txBody>
                  <a:tcPr marL="73152" marR="73152" marT="36576" marB="36576" anchor="ctr">
                    <a:solidFill>
                      <a:srgbClr val="3D414C"/>
                    </a:solidFill>
                  </a:tcPr>
                </a:tc>
                <a:tc>
                  <a:txBody>
                    <a:bodyPr/>
                    <a:lstStyle/>
                    <a:p>
                      <a:pPr algn="ctr">
                        <a:defRPr sz="1400" b="1">
                          <a:solidFill>
                            <a:srgbClr val="FFFFFF"/>
                          </a:solidFill>
                          <a:latin typeface="Calibri"/>
                        </a:defRPr>
                      </a:pPr>
                      <a:r>
                        <a:t>2030e (Upside)</a:t>
                      </a:r>
                    </a:p>
                  </a:txBody>
                  <a:tcPr marL="73152" marR="73152" marT="36576" marB="36576" anchor="ctr">
                    <a:solidFill>
                      <a:srgbClr val="3D414C"/>
                    </a:solidFill>
                  </a:tcPr>
                </a:tc>
                <a:tc>
                  <a:txBody>
                    <a:bodyPr/>
                    <a:lstStyle/>
                    <a:p>
                      <a:pPr algn="ctr">
                        <a:defRPr sz="1400" b="1">
                          <a:solidFill>
                            <a:srgbClr val="FFFFFF"/>
                          </a:solidFill>
                          <a:latin typeface="Calibri"/>
                        </a:defRPr>
                      </a:pPr>
                      <a:r>
                        <a:t>2030e (Downside)</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Installierte EE-Leistung (GW)</a:t>
                      </a:r>
                    </a:p>
                  </a:txBody>
                  <a:tcPr marL="73152" marR="73152" marT="36576" marB="36576" anchor="ctr">
                    <a:solidFill>
                      <a:srgbClr val="E8EEF4"/>
                    </a:solidFill>
                  </a:tcPr>
                </a:tc>
                <a:tc>
                  <a:txBody>
                    <a:bodyPr/>
                    <a:lstStyle/>
                    <a:p>
                      <a:pPr algn="r">
                        <a:defRPr sz="1200" b="0">
                          <a:solidFill>
                            <a:srgbClr val="333333"/>
                          </a:solidFill>
                          <a:latin typeface="Calibri"/>
                        </a:defRPr>
                      </a:pPr>
                      <a:r>
                        <a:t>178</a:t>
                      </a:r>
                    </a:p>
                  </a:txBody>
                  <a:tcPr marL="73152" marR="73152" marT="36576" marB="36576" anchor="ctr">
                    <a:solidFill>
                      <a:srgbClr val="E8EEF4"/>
                    </a:solidFill>
                  </a:tcPr>
                </a:tc>
                <a:tc>
                  <a:txBody>
                    <a:bodyPr/>
                    <a:lstStyle/>
                    <a:p>
                      <a:pPr algn="r">
                        <a:defRPr sz="1200" b="0">
                          <a:solidFill>
                            <a:srgbClr val="333333"/>
                          </a:solidFill>
                          <a:latin typeface="Calibri"/>
                        </a:defRPr>
                      </a:pPr>
                      <a:r>
                        <a:t>315</a:t>
                      </a:r>
                    </a:p>
                  </a:txBody>
                  <a:tcPr marL="73152" marR="73152" marT="36576" marB="36576" anchor="ctr">
                    <a:solidFill>
                      <a:srgbClr val="E8EEF4"/>
                    </a:solidFill>
                  </a:tcPr>
                </a:tc>
                <a:tc>
                  <a:txBody>
                    <a:bodyPr/>
                    <a:lstStyle/>
                    <a:p>
                      <a:pPr algn="r">
                        <a:defRPr sz="1200" b="0">
                          <a:solidFill>
                            <a:srgbClr val="333333"/>
                          </a:solidFill>
                          <a:latin typeface="Calibri"/>
                        </a:defRPr>
                      </a:pPr>
                      <a:r>
                        <a:t>380</a:t>
                      </a:r>
                    </a:p>
                  </a:txBody>
                  <a:tcPr marL="73152" marR="73152" marT="36576" marB="36576" anchor="ctr">
                    <a:solidFill>
                      <a:srgbClr val="E8EEF4"/>
                    </a:solidFill>
                  </a:tcPr>
                </a:tc>
                <a:tc>
                  <a:txBody>
                    <a:bodyPr/>
                    <a:lstStyle/>
                    <a:p>
                      <a:pPr algn="r">
                        <a:defRPr sz="1200" b="0">
                          <a:solidFill>
                            <a:srgbClr val="333333"/>
                          </a:solidFill>
                          <a:latin typeface="Calibri"/>
                        </a:defRPr>
                      </a:pPr>
                      <a:r>
                        <a:t>258</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Anteil EE am Bruttostromverbrauch</a:t>
                      </a:r>
                    </a:p>
                  </a:txBody>
                  <a:tcPr marL="73152" marR="73152" marT="36576" marB="36576" anchor="ctr">
                    <a:solidFill>
                      <a:srgbClr val="FFFFFF"/>
                    </a:solidFill>
                  </a:tcPr>
                </a:tc>
                <a:tc>
                  <a:txBody>
                    <a:bodyPr/>
                    <a:lstStyle/>
                    <a:p>
                      <a:pPr algn="r">
                        <a:defRPr sz="1200" b="0">
                          <a:solidFill>
                            <a:srgbClr val="333333"/>
                          </a:solidFill>
                          <a:latin typeface="Calibri"/>
                        </a:defRPr>
                      </a:pPr>
                      <a:r>
                        <a:t>58%</a:t>
                      </a:r>
                    </a:p>
                  </a:txBody>
                  <a:tcPr marL="73152" marR="73152" marT="36576" marB="36576" anchor="ctr">
                    <a:solidFill>
                      <a:srgbClr val="FFFFFF"/>
                    </a:solidFill>
                  </a:tcPr>
                </a:tc>
                <a:tc>
                  <a:txBody>
                    <a:bodyPr/>
                    <a:lstStyle/>
                    <a:p>
                      <a:pPr algn="r">
                        <a:defRPr sz="1200" b="0">
                          <a:solidFill>
                            <a:srgbClr val="333333"/>
                          </a:solidFill>
                          <a:latin typeface="Calibri"/>
                        </a:defRPr>
                      </a:pPr>
                      <a:r>
                        <a:t>82%</a:t>
                      </a:r>
                    </a:p>
                  </a:txBody>
                  <a:tcPr marL="73152" marR="73152" marT="36576" marB="36576" anchor="ctr">
                    <a:solidFill>
                      <a:srgbClr val="FFFFFF"/>
                    </a:solidFill>
                  </a:tcPr>
                </a:tc>
                <a:tc>
                  <a:txBody>
                    <a:bodyPr/>
                    <a:lstStyle/>
                    <a:p>
                      <a:pPr algn="r">
                        <a:defRPr sz="1200" b="0">
                          <a:solidFill>
                            <a:srgbClr val="333333"/>
                          </a:solidFill>
                          <a:latin typeface="Calibri"/>
                        </a:defRPr>
                      </a:pPr>
                      <a:r>
                        <a:t>95%</a:t>
                      </a:r>
                    </a:p>
                  </a:txBody>
                  <a:tcPr marL="73152" marR="73152" marT="36576" marB="36576" anchor="ctr">
                    <a:solidFill>
                      <a:srgbClr val="FFFFFF"/>
                    </a:solidFill>
                  </a:tcPr>
                </a:tc>
                <a:tc>
                  <a:txBody>
                    <a:bodyPr/>
                    <a:lstStyle/>
                    <a:p>
                      <a:pPr algn="r">
                        <a:defRPr sz="1200" b="0">
                          <a:solidFill>
                            <a:srgbClr val="333333"/>
                          </a:solidFill>
                          <a:latin typeface="Calibri"/>
                        </a:defRPr>
                      </a:pPr>
                      <a:r>
                        <a:t>74%</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Ø LCOE PV (€/MWh)</a:t>
                      </a:r>
                    </a:p>
                  </a:txBody>
                  <a:tcPr marL="73152" marR="73152" marT="36576" marB="36576" anchor="ctr">
                    <a:solidFill>
                      <a:srgbClr val="E8EEF4"/>
                    </a:solidFill>
                  </a:tcPr>
                </a:tc>
                <a:tc>
                  <a:txBody>
                    <a:bodyPr/>
                    <a:lstStyle/>
                    <a:p>
                      <a:pPr algn="r">
                        <a:defRPr sz="1200" b="0">
                          <a:solidFill>
                            <a:srgbClr val="333333"/>
                          </a:solidFill>
                          <a:latin typeface="Calibri"/>
                        </a:defRPr>
                      </a:pPr>
                      <a:r>
                        <a:t>37,3</a:t>
                      </a:r>
                    </a:p>
                  </a:txBody>
                  <a:tcPr marL="73152" marR="73152" marT="36576" marB="36576" anchor="ctr">
                    <a:solidFill>
                      <a:srgbClr val="E8EEF4"/>
                    </a:solidFill>
                  </a:tcPr>
                </a:tc>
                <a:tc>
                  <a:txBody>
                    <a:bodyPr/>
                    <a:lstStyle/>
                    <a:p>
                      <a:pPr algn="r">
                        <a:defRPr sz="1200" b="0">
                          <a:solidFill>
                            <a:srgbClr val="333333"/>
                          </a:solidFill>
                          <a:latin typeface="Calibri"/>
                        </a:defRPr>
                      </a:pPr>
                      <a:r>
                        <a:t>27,2</a:t>
                      </a:r>
                    </a:p>
                  </a:txBody>
                  <a:tcPr marL="73152" marR="73152" marT="36576" marB="36576" anchor="ctr">
                    <a:solidFill>
                      <a:srgbClr val="E8EEF4"/>
                    </a:solidFill>
                  </a:tcPr>
                </a:tc>
                <a:tc>
                  <a:txBody>
                    <a:bodyPr/>
                    <a:lstStyle/>
                    <a:p>
                      <a:pPr algn="r">
                        <a:defRPr sz="1200" b="0">
                          <a:solidFill>
                            <a:srgbClr val="333333"/>
                          </a:solidFill>
                          <a:latin typeface="Calibri"/>
                        </a:defRPr>
                      </a:pPr>
                      <a:r>
                        <a:t>19,8</a:t>
                      </a:r>
                    </a:p>
                  </a:txBody>
                  <a:tcPr marL="73152" marR="73152" marT="36576" marB="36576" anchor="ctr">
                    <a:solidFill>
                      <a:srgbClr val="E8EEF4"/>
                    </a:solidFill>
                  </a:tcPr>
                </a:tc>
                <a:tc>
                  <a:txBody>
                    <a:bodyPr/>
                    <a:lstStyle/>
                    <a:p>
                      <a:pPr algn="r">
                        <a:defRPr sz="1200" b="0">
                          <a:solidFill>
                            <a:srgbClr val="333333"/>
                          </a:solidFill>
                          <a:latin typeface="Calibri"/>
                        </a:defRPr>
                      </a:pPr>
                      <a:r>
                        <a:t>—</a:t>
                      </a:r>
                    </a:p>
                  </a:txBody>
                  <a:tcPr marL="73152" marR="73152" marT="36576" marB="36576" anchor="ctr">
                    <a:solidFill>
                      <a:srgbClr val="E8EEF4"/>
                    </a:solidFill>
                  </a:tcPr>
                </a:tc>
                <a:extLst>
                  <a:ext uri="{0D108BD9-81ED-4DB2-BD59-A6C34878D82A}">
                    <a16:rowId xmlns:a16="http://schemas.microsoft.com/office/drawing/2014/main" val="10003"/>
                  </a:ext>
                </a:extLst>
              </a:tr>
            </a:tbl>
          </a:graphicData>
        </a:graphic>
      </p:graphicFrame>
      <p:sp>
        <p:nvSpPr>
          <p:cNvPr id="7" name="TextBox 6"/>
          <p:cNvSpPr txBox="1"/>
          <p:nvPr/>
        </p:nvSpPr>
        <p:spPr>
          <a:xfrm>
            <a:off x="640080" y="3657600"/>
            <a:ext cx="10911535" cy="1097280"/>
          </a:xfrm>
          <a:prstGeom prst="rect">
            <a:avLst/>
          </a:prstGeom>
          <a:noFill/>
        </p:spPr>
        <p:txBody>
          <a:bodyPr wrap="square">
            <a:spAutoFit/>
          </a:bodyPr>
          <a:lstStyle/>
          <a:p>
            <a:pPr>
              <a:defRPr sz="1300" i="1">
                <a:solidFill>
                  <a:srgbClr val="666666"/>
                </a:solidFill>
                <a:latin typeface="Calibri"/>
              </a:defRPr>
            </a:pPr>
            <a:r>
              <a:t>Quelle: Eigene Modellierung basierend auf BMWK-Ausbaupfaden, IEA WEO 2025, BloombergNEF. Die Tabelle vergleicht die Prognosen für 2030 in drei Szenarien: Base Case, Upside (Technologie-Sprung) und Downside (Politikrisiko).</a:t>
            </a:r>
          </a:p>
        </p:txBody>
      </p:sp>
    </p:spTree>
  </p:cSld>
  <p:clrMapOvr>
    <a:masterClrMapping/>
  </p:clrMapOvr>
  <p:transition spd="med">
    <p:zoom/>
  </p:transition>
</p:sld>
</file>

<file path=ppt/slides/slide22.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Szenarienvergleich 2030: Installierte Leistung und EE-Anteil</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vergleicht die Prognosen für 2030 in drei Szenarien: Base Case, Upside und Downside. Quelle: Eigene Modellierung.</a:t>
            </a:r>
          </a:p>
        </p:txBody>
      </p:sp>
    </p:spTree>
  </p:cSld>
  <p:clrMapOvr>
    <a:masterClrMapping/>
  </p:clrMapOvr>
  <p:transition spd="med">
    <p:zoom/>
  </p:transition>
</p:sld>
</file>

<file path=ppt/slides/slide2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Zusammenfassung und Ausblick</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00600"/>
          </a:xfrm>
          <a:prstGeom prst="rect">
            <a:avLst/>
          </a:prstGeom>
          <a:noFill/>
        </p:spPr>
        <p:txBody>
          <a:bodyPr wrap="square">
            <a:normAutofit/>
          </a:bodyPr>
          <a:lstStyle/>
          <a:p>
            <a:pPr>
              <a:spcBef>
                <a:spcPts val="400"/>
              </a:spcBef>
              <a:spcAft>
                <a:spcPts val="1000"/>
              </a:spcAft>
            </a:pPr>
            <a:r>
              <a:rPr sz="1300" b="0">
                <a:solidFill>
                  <a:srgbClr val="333333"/>
                </a:solidFill>
                <a:latin typeface="Calibri"/>
              </a:rPr>
              <a:t>1.  Der deutsche EE-Markt verzeichnet 2025 ein Rekordwachstum: 178,4 GW installierte Leistung (+14,2% YoY), 28,3 Mrd. EUR Investitionsvolumen (+22% YoY).</a:t>
            </a:r>
          </a:p>
          <a:p>
            <a:pPr>
              <a:spcBef>
                <a:spcPts val="400"/>
              </a:spcBef>
              <a:spcAft>
                <a:spcPts val="1000"/>
              </a:spcAft>
            </a:pPr>
            <a:r>
              <a:rPr sz="1300" b="0">
                <a:solidFill>
                  <a:srgbClr val="333333"/>
                </a:solidFill>
                <a:latin typeface="Calibri"/>
              </a:rPr>
              <a:t>2.  Offshore-Wind entwickelt sich zum attraktivsten Segment mit IRR von 11,4% (Base Case) und langfristiger regulatorischer Sichtbarkeit.</a:t>
            </a:r>
          </a:p>
          <a:p>
            <a:pPr>
              <a:spcBef>
                <a:spcPts val="400"/>
              </a:spcBef>
              <a:spcAft>
                <a:spcPts val="1000"/>
              </a:spcAft>
            </a:pPr>
            <a:r>
              <a:rPr sz="1300" b="0">
                <a:solidFill>
                  <a:srgbClr val="333333"/>
                </a:solidFill>
                <a:latin typeface="Calibri"/>
              </a:rPr>
              <a:t>3.  Onshore-Wind bleibt volumenstärkstes Segment (63,8 GW Ende 2025), aber regionale Disparitäten und Lieferkettenengpässe bremsen den Ausbau.</a:t>
            </a:r>
          </a:p>
          <a:p>
            <a:pPr>
              <a:spcBef>
                <a:spcPts val="400"/>
              </a:spcBef>
              <a:spcAft>
                <a:spcPts val="1000"/>
              </a:spcAft>
            </a:pPr>
            <a:r>
              <a:rPr sz="1300" b="0">
                <a:solidFill>
                  <a:srgbClr val="333333"/>
                </a:solidFill>
                <a:latin typeface="Calibri"/>
              </a:rPr>
              <a:t>4.  Photovoltaik erreicht 98,5 GW installierte Leistung (Ende 2025), Freiflächen-PV dominiert mit 42% des Zubaus und sinkenden Modulpreisen (0,14 €/Wp).</a:t>
            </a:r>
          </a:p>
          <a:p>
            <a:pPr>
              <a:spcBef>
                <a:spcPts val="400"/>
              </a:spcBef>
              <a:spcAft>
                <a:spcPts val="1000"/>
              </a:spcAft>
            </a:pPr>
            <a:r>
              <a:rPr sz="1300" b="0">
                <a:solidFill>
                  <a:srgbClr val="333333"/>
                </a:solidFill>
                <a:latin typeface="Calibri"/>
              </a:rPr>
              <a:t>5.  Energiespeicher verzeichnen starken Zubau (+50,8% auf 18,7 GWh), Li-Ion-Großspeicher mit kürzester Payback-Zeit (6,8 Jahre).</a:t>
            </a:r>
          </a:p>
          <a:p>
            <a:pPr>
              <a:spcBef>
                <a:spcPts val="400"/>
              </a:spcBef>
              <a:spcAft>
                <a:spcPts val="1000"/>
              </a:spcAft>
            </a:pPr>
            <a:r>
              <a:rPr sz="1300" b="0">
                <a:solidFill>
                  <a:srgbClr val="333333"/>
                </a:solidFill>
                <a:latin typeface="Calibri"/>
              </a:rPr>
              <a:t>6.  Marktprognose 2030: 315 GW installierte Leistung, 82% EE-Anteil am Bruttostromverbrauch, 85 GWh Speicherkapazität (Base Case).</a:t>
            </a:r>
          </a:p>
          <a:p>
            <a:pPr>
              <a:spcBef>
                <a:spcPts val="400"/>
              </a:spcBef>
              <a:spcAft>
                <a:spcPts val="1000"/>
              </a:spcAft>
            </a:pPr>
            <a:r>
              <a:rPr sz="1300" b="0">
                <a:solidFill>
                  <a:srgbClr val="333333"/>
                </a:solidFill>
                <a:latin typeface="Calibri"/>
              </a:rPr>
              <a:t>7.  Szenarienvergleich zeigt große Bandbreite: EE-Anteil zwischen 74% (Downside) und 95% (Upside) im Jahr 2030.</a:t>
            </a:r>
          </a:p>
          <a:p>
            <a:pPr>
              <a:spcBef>
                <a:spcPts val="400"/>
              </a:spcBef>
              <a:spcAft>
                <a:spcPts val="1000"/>
              </a:spcAft>
            </a:pPr>
            <a:r>
              <a:rPr sz="1300" b="0">
                <a:solidFill>
                  <a:srgbClr val="333333"/>
                </a:solidFill>
                <a:latin typeface="Calibri"/>
              </a:rPr>
              <a:t>8.  Investmentempfehlungen: Offshore-Wind übergewichten, Großspeicher aufbauen, Freiflächen-PV halten, Dach-PV Privat untergewichten, Wasserstoff beobachten.</a:t>
            </a:r>
          </a:p>
        </p:txBody>
      </p:sp>
    </p:spTree>
  </p:cSld>
  <p:clrMapOvr>
    <a:masterClrMapping/>
  </p:clrMapOvr>
  <p:transition spd="med">
    <p:zoom/>
  </p:transition>
</p:sld>
</file>

<file path=ppt/slides/slide2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2"/>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3"/>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Quellen</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554480"/>
            <a:ext cx="10911535" cy="4846320"/>
          </a:xfrm>
          <a:prstGeom prst="rect">
            <a:avLst/>
          </a:prstGeom>
          <a:noFill/>
        </p:spPr>
        <p:txBody>
          <a:bodyPr wrap="square">
            <a:normAutofit/>
          </a:bodyPr>
          <a:lstStyle/>
          <a:p>
            <a:pPr>
              <a:spcBef>
                <a:spcPts val="200"/>
              </a:spcBef>
              <a:spcAft>
                <a:spcPts val="600"/>
              </a:spcAft>
              <a:buFont typeface="Arial"/>
              <a:buChar char="•"/>
            </a:pPr>
            <a:r>
              <a:rPr sz="1300" b="0">
                <a:solidFill>
                  <a:srgbClr val="666666"/>
                </a:solidFill>
                <a:latin typeface="Calibri"/>
              </a:rPr>
              <a:t>AGEE-Stat, Bundesnetzagentur, BSH, BSW Solar, BVES, Deutsche WindGuard, FA Wind, Fraunhofer ISE, IEA World Energy Outlook 2025, BloombergNEF, BMWK Erfahrungsbericht EEG 2025, KfW Research, eigene DCF-Modellierungen</a:t>
            </a:r>
          </a:p>
        </p:txBody>
      </p:sp>
    </p:spTree>
  </p:cSld>
  <p:clrMapOvr>
    <a:masterClrMapping/>
  </p:clrMapOvr>
  <p:transition spd="med">
    <p:zoom/>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Executive Summary</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371600"/>
            <a:ext cx="6827349" cy="5029200"/>
          </a:xfrm>
          <a:prstGeom prst="rect">
            <a:avLst/>
          </a:prstGeom>
          <a:noFill/>
        </p:spPr>
        <p:txBody>
          <a:bodyPr wrap="square">
            <a:normAutofit/>
          </a:bodyPr>
          <a:lstStyle/>
          <a:p>
            <a:pPr>
              <a:spcBef>
                <a:spcPts val="300"/>
              </a:spcBef>
              <a:spcAft>
                <a:spcPts val="800"/>
              </a:spcAft>
              <a:buFont typeface="Arial"/>
              <a:buChar char="•"/>
            </a:pPr>
            <a:r>
              <a:rPr sz="1500" b="0">
                <a:solidFill>
                  <a:srgbClr val="333333"/>
                </a:solidFill>
                <a:latin typeface="Calibri"/>
              </a:rPr>
              <a:t>Beschleunigte Transformation des deutschen EE-Marktes: Installierte Leistung 2025 bei 178,4 GW (+14,2% YoY).</a:t>
            </a:r>
          </a:p>
          <a:p>
            <a:pPr>
              <a:spcBef>
                <a:spcPts val="300"/>
              </a:spcBef>
              <a:spcAft>
                <a:spcPts val="800"/>
              </a:spcAft>
              <a:buFont typeface="Arial"/>
              <a:buChar char="•"/>
            </a:pPr>
            <a:r>
              <a:rPr sz="1500" b="0">
                <a:solidFill>
                  <a:srgbClr val="333333"/>
                </a:solidFill>
                <a:latin typeface="Calibri"/>
              </a:rPr>
              <a:t>Onshore-Wind und Photovoltaik als Haupttreiber: Nettozubau 2025 mit 8,7 GW (Wind) und 16,2 GW (PV).</a:t>
            </a:r>
          </a:p>
          <a:p>
            <a:pPr>
              <a:spcBef>
                <a:spcPts val="300"/>
              </a:spcBef>
              <a:spcAft>
                <a:spcPts val="800"/>
              </a:spcAft>
              <a:buFont typeface="Arial"/>
              <a:buChar char="•"/>
            </a:pPr>
            <a:r>
              <a:rPr sz="1500" b="0">
                <a:solidFill>
                  <a:srgbClr val="333333"/>
                </a:solidFill>
                <a:latin typeface="Calibri"/>
              </a:rPr>
              <a:t>Offshore-Wind entwickelt sich zum attraktivsten Segment mit IRR von 11,4% (Base Case).</a:t>
            </a:r>
          </a:p>
          <a:p>
            <a:pPr>
              <a:spcBef>
                <a:spcPts val="300"/>
              </a:spcBef>
              <a:spcAft>
                <a:spcPts val="800"/>
              </a:spcAft>
              <a:buFont typeface="Arial"/>
              <a:buChar char="•"/>
            </a:pPr>
            <a:r>
              <a:rPr sz="1500" b="0">
                <a:solidFill>
                  <a:srgbClr val="333333"/>
                </a:solidFill>
                <a:latin typeface="Calibri"/>
              </a:rPr>
              <a:t>Investitionsvolumen steigt auf 28,3 Mrd. EUR (+22% YoY), WACC-adjustierte Renditen deutlich über Bundesanleihen (2,4%).</a:t>
            </a:r>
          </a:p>
          <a:p>
            <a:pPr>
              <a:spcBef>
                <a:spcPts val="300"/>
              </a:spcBef>
              <a:spcAft>
                <a:spcPts val="800"/>
              </a:spcAft>
              <a:buFont typeface="Arial"/>
              <a:buChar char="•"/>
            </a:pPr>
            <a:r>
              <a:rPr sz="1500" b="0">
                <a:solidFill>
                  <a:srgbClr val="333333"/>
                </a:solidFill>
                <a:latin typeface="Calibri"/>
              </a:rPr>
              <a:t>Herausforderungen: Lieferkettenengpässe (Wartezeiten für Nacellen: 18–24 Monate) und regionale Disparitäten im Onshore-Wind-Ausbau.</a:t>
            </a:r>
          </a:p>
          <a:p>
            <a:pPr>
              <a:spcBef>
                <a:spcPts val="300"/>
              </a:spcBef>
              <a:spcAft>
                <a:spcPts val="800"/>
              </a:spcAft>
              <a:buFont typeface="Arial"/>
              <a:buChar char="•"/>
            </a:pPr>
            <a:r>
              <a:rPr sz="1500" b="0">
                <a:solidFill>
                  <a:srgbClr val="333333"/>
                </a:solidFill>
                <a:latin typeface="Calibri"/>
              </a:rPr>
              <a:t>Genehmigungsdauer für Onshore-Wind halbiert (14 Monate vs. 24 Monate in 2023).</a:t>
            </a:r>
          </a:p>
          <a:p>
            <a:pPr>
              <a:spcBef>
                <a:spcPts val="300"/>
              </a:spcBef>
              <a:spcAft>
                <a:spcPts val="800"/>
              </a:spcAft>
              <a:buFont typeface="Arial"/>
              <a:buChar char="•"/>
            </a:pPr>
            <a:r>
              <a:rPr sz="1500" b="0">
                <a:solidFill>
                  <a:srgbClr val="333333"/>
                </a:solidFill>
                <a:latin typeface="Calibri"/>
              </a:rPr>
              <a:t>Energiespeicher als nächster Investitionszyklus: Kapazität steigt um 50,8% auf 18,7 GWh.</a:t>
            </a:r>
          </a:p>
        </p:txBody>
      </p:sp>
      <p:pic>
        <p:nvPicPr>
          <p:cNvPr id="7" name="Picture 6" descr="image.jpg"/>
          <p:cNvPicPr>
            <a:picLocks noChangeAspect="1"/>
          </p:cNvPicPr>
          <p:nvPr/>
        </p:nvPicPr>
        <p:blipFill>
          <a:blip r:embed="rId5"/>
          <a:stretch>
            <a:fillRect/>
          </a:stretch>
        </p:blipFill>
        <p:spPr>
          <a:xfrm>
            <a:off x="7802575" y="1463040"/>
            <a:ext cx="4114800" cy="4526279"/>
          </a:xfrm>
          <a:prstGeom prst="rect">
            <a:avLst/>
          </a:prstGeom>
        </p:spPr>
      </p:pic>
    </p:spTree>
  </p:cSld>
  <p:clrMapOvr>
    <a:masterClrMapping/>
  </p:clrMapOvr>
  <p:transition spd="med">
    <p:zoom/>
  </p:transition>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Investmentempfehlungen</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sp>
        <p:nvSpPr>
          <p:cNvPr id="6" name="TextBox 5"/>
          <p:cNvSpPr txBox="1"/>
          <p:nvPr/>
        </p:nvSpPr>
        <p:spPr>
          <a:xfrm>
            <a:off x="640080" y="1371600"/>
            <a:ext cx="10911535" cy="5029200"/>
          </a:xfrm>
          <a:prstGeom prst="rect">
            <a:avLst/>
          </a:prstGeom>
          <a:noFill/>
        </p:spPr>
        <p:txBody>
          <a:bodyPr wrap="square">
            <a:normAutofit/>
          </a:bodyPr>
          <a:lstStyle/>
          <a:p>
            <a:pPr>
              <a:spcBef>
                <a:spcPts val="300"/>
              </a:spcBef>
              <a:spcAft>
                <a:spcPts val="800"/>
              </a:spcAft>
              <a:buFont typeface="Arial"/>
              <a:buChar char="•"/>
            </a:pPr>
            <a:r>
              <a:rPr sz="1800" b="0">
                <a:solidFill>
                  <a:srgbClr val="333333"/>
                </a:solidFill>
                <a:latin typeface="Calibri"/>
              </a:rPr>
              <a:t>1. </a:t>
            </a:r>
            <a:r>
              <a:rPr sz="1800" b="1">
                <a:solidFill>
                  <a:srgbClr val="333333"/>
                </a:solidFill>
                <a:latin typeface="Calibri"/>
              </a:rPr>
              <a:t>Offshore-Wind (Übergewichten)</a:t>
            </a:r>
            <a:r>
              <a:rPr sz="1800" b="0">
                <a:solidFill>
                  <a:srgbClr val="333333"/>
                </a:solidFill>
                <a:latin typeface="Calibri"/>
              </a:rPr>
              <a:t>: Höchstes Renditepotenzial (IRR 11,4% Base Case), langfristige regulatorische Sichtbarkeit durch 70-GW-Ziel bis 2045, sinkende Technologiekosten. Einstieg über Projektbeteiligungen in der Entwicklungsphase für maximale Wertschöpfung.</a:t>
            </a:r>
          </a:p>
          <a:p>
            <a:pPr>
              <a:spcBef>
                <a:spcPts val="300"/>
              </a:spcBef>
              <a:spcAft>
                <a:spcPts val="800"/>
              </a:spcAft>
              <a:buFont typeface="Arial"/>
              <a:buChar char="•"/>
            </a:pPr>
            <a:r>
              <a:rPr sz="1800" b="0">
                <a:solidFill>
                  <a:srgbClr val="333333"/>
                </a:solidFill>
                <a:latin typeface="Calibri"/>
              </a:rPr>
              <a:t>2. </a:t>
            </a:r>
            <a:r>
              <a:rPr sz="1800" b="1">
                <a:solidFill>
                  <a:srgbClr val="333333"/>
                </a:solidFill>
                <a:latin typeface="Calibri"/>
              </a:rPr>
              <a:t>Großspeicher (Aufbauen)</a:t>
            </a:r>
            <a:r>
              <a:rPr sz="1800" b="0">
                <a:solidFill>
                  <a:srgbClr val="333333"/>
                </a:solidFill>
                <a:latin typeface="Calibri"/>
              </a:rPr>
              <a:t>: Attraktives Risk-Return-Profil durch steigende Spread-Volatilität am Intraday-Markt. Na-Ion-Technologie ab 2027 als kostenführend erwartet (95 €/kWh → 65 €/kWh). Strategische Positionierung vor dem Massenhochlauf empfohlen.</a:t>
            </a:r>
          </a:p>
          <a:p>
            <a:pPr>
              <a:spcBef>
                <a:spcPts val="300"/>
              </a:spcBef>
              <a:spcAft>
                <a:spcPts val="800"/>
              </a:spcAft>
              <a:buFont typeface="Arial"/>
              <a:buChar char="•"/>
            </a:pPr>
            <a:r>
              <a:rPr sz="1800" b="0">
                <a:solidFill>
                  <a:srgbClr val="333333"/>
                </a:solidFill>
                <a:latin typeface="Calibri"/>
              </a:rPr>
              <a:t>3. </a:t>
            </a:r>
            <a:r>
              <a:rPr sz="1800" b="1">
                <a:solidFill>
                  <a:srgbClr val="333333"/>
                </a:solidFill>
                <a:latin typeface="Calibri"/>
              </a:rPr>
              <a:t>Freiflächen-PV &gt;10 MWp (Halten)</a:t>
            </a:r>
            <a:r>
              <a:rPr sz="1800" b="0">
                <a:solidFill>
                  <a:srgbClr val="333333"/>
                </a:solidFill>
                <a:latin typeface="Calibri"/>
              </a:rPr>
              <a:t>: Stabile Renditen (IRR 10,1%), aber zunehmender Margendruck durch sinkende Strompreise und PPA-Konditionen. Fokus auf Hybrid-Projekte (PV + Speicher) für Renditeoptimierung.</a:t>
            </a:r>
          </a:p>
          <a:p>
            <a:pPr>
              <a:spcBef>
                <a:spcPts val="300"/>
              </a:spcBef>
              <a:spcAft>
                <a:spcPts val="800"/>
              </a:spcAft>
              <a:buFont typeface="Arial"/>
              <a:buChar char="•"/>
            </a:pPr>
            <a:r>
              <a:rPr sz="1800" b="0">
                <a:solidFill>
                  <a:srgbClr val="333333"/>
                </a:solidFill>
                <a:latin typeface="Calibri"/>
              </a:rPr>
              <a:t>4. </a:t>
            </a:r>
            <a:r>
              <a:rPr sz="1800" b="1">
                <a:solidFill>
                  <a:srgbClr val="333333"/>
                </a:solidFill>
                <a:latin typeface="Calibri"/>
              </a:rPr>
              <a:t>Dach-PV Privat (Untergewichten)</a:t>
            </a:r>
            <a:r>
              <a:rPr sz="1800" b="0">
                <a:solidFill>
                  <a:srgbClr val="333333"/>
                </a:solidFill>
                <a:latin typeface="Calibri"/>
              </a:rPr>
              <a:t>: Regulatorisches Risiko durch mögliche EEG-Anpassungen, niedrigste Renditen im Portfolio (IRR 5,1%), hoher Administrationsaufwand pro MW. Nur als Portfoliobeimischung für ESG-Compliance.</a:t>
            </a:r>
          </a:p>
          <a:p>
            <a:pPr>
              <a:spcBef>
                <a:spcPts val="300"/>
              </a:spcBef>
              <a:spcAft>
                <a:spcPts val="800"/>
              </a:spcAft>
              <a:buFont typeface="Arial"/>
              <a:buChar char="•"/>
            </a:pPr>
            <a:r>
              <a:rPr sz="1800" b="0">
                <a:solidFill>
                  <a:srgbClr val="333333"/>
                </a:solidFill>
                <a:latin typeface="Calibri"/>
              </a:rPr>
              <a:t>5. </a:t>
            </a:r>
            <a:r>
              <a:rPr sz="1800" b="1">
                <a:solidFill>
                  <a:srgbClr val="333333"/>
                </a:solidFill>
                <a:latin typeface="Calibri"/>
              </a:rPr>
              <a:t>Wasserstoff/Elektrolyse (Beobachten)</a:t>
            </a:r>
            <a:r>
              <a:rPr sz="1800" b="0">
                <a:solidFill>
                  <a:srgbClr val="333333"/>
                </a:solidFill>
                <a:latin typeface="Calibri"/>
              </a:rPr>
              <a:t>: Noch keine wirtschaftliche Tragfähigkeit bei aktuellem Strompreisniveau. Einstieg ab 2028 sinnvoll, wenn Elektrolyseur-Kosten unter 400 €/kW fallen.</a:t>
            </a:r>
          </a:p>
        </p:txBody>
      </p:sp>
    </p:spTree>
  </p:cSld>
  <p:clrMapOvr>
    <a:masterClrMapping/>
  </p:clrMapOvr>
  <p:transition spd="med">
    <p:zoom/>
  </p:transition>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Zentrale Marktindikatoren Erneuerbare Energien Deutschland 2025/2026</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3657600"/>
        </p:xfrm>
        <a:graphic>
          <a:graphicData uri="http://schemas.openxmlformats.org/drawingml/2006/table">
            <a:tbl>
              <a:tblPr firstRow="1" bandRow="1">
                <a:tableStyleId>{5C22544A-7EE6-4342-B048-85BDC9FD1C3A}</a:tableStyleId>
              </a:tblPr>
              <a:tblGrid>
                <a:gridCol w="1818589">
                  <a:extLst>
                    <a:ext uri="{9D8B030D-6E8A-4147-A177-3AD203B41FA5}">
                      <a16:colId xmlns:a16="http://schemas.microsoft.com/office/drawing/2014/main" val="20000"/>
                    </a:ext>
                  </a:extLst>
                </a:gridCol>
                <a:gridCol w="1818589">
                  <a:extLst>
                    <a:ext uri="{9D8B030D-6E8A-4147-A177-3AD203B41FA5}">
                      <a16:colId xmlns:a16="http://schemas.microsoft.com/office/drawing/2014/main" val="20001"/>
                    </a:ext>
                  </a:extLst>
                </a:gridCol>
                <a:gridCol w="1818589">
                  <a:extLst>
                    <a:ext uri="{9D8B030D-6E8A-4147-A177-3AD203B41FA5}">
                      <a16:colId xmlns:a16="http://schemas.microsoft.com/office/drawing/2014/main" val="20002"/>
                    </a:ext>
                  </a:extLst>
                </a:gridCol>
                <a:gridCol w="1818589">
                  <a:extLst>
                    <a:ext uri="{9D8B030D-6E8A-4147-A177-3AD203B41FA5}">
                      <a16:colId xmlns:a16="http://schemas.microsoft.com/office/drawing/2014/main" val="20003"/>
                    </a:ext>
                  </a:extLst>
                </a:gridCol>
                <a:gridCol w="1818589">
                  <a:extLst>
                    <a:ext uri="{9D8B030D-6E8A-4147-A177-3AD203B41FA5}">
                      <a16:colId xmlns:a16="http://schemas.microsoft.com/office/drawing/2014/main" val="20004"/>
                    </a:ext>
                  </a:extLst>
                </a:gridCol>
                <a:gridCol w="1818589">
                  <a:extLst>
                    <a:ext uri="{9D8B030D-6E8A-4147-A177-3AD203B41FA5}">
                      <a16:colId xmlns:a16="http://schemas.microsoft.com/office/drawing/2014/main" val="20005"/>
                    </a:ext>
                  </a:extLst>
                </a:gridCol>
              </a:tblGrid>
              <a:tr h="457200">
                <a:tc>
                  <a:txBody>
                    <a:bodyPr/>
                    <a:lstStyle/>
                    <a:p>
                      <a:pPr algn="ctr">
                        <a:defRPr sz="1400" b="1">
                          <a:solidFill>
                            <a:srgbClr val="FFFFFF"/>
                          </a:solidFill>
                          <a:latin typeface="Calibri"/>
                        </a:defRPr>
                      </a:pPr>
                      <a:r>
                        <a:t>Kennzahl</a:t>
                      </a:r>
                    </a:p>
                  </a:txBody>
                  <a:tcPr marL="73152" marR="73152" marT="36576" marB="36576" anchor="ctr">
                    <a:solidFill>
                      <a:srgbClr val="3D414C"/>
                    </a:solidFill>
                  </a:tcPr>
                </a:tc>
                <a:tc>
                  <a:txBody>
                    <a:bodyPr/>
                    <a:lstStyle/>
                    <a:p>
                      <a:pPr algn="ctr">
                        <a:defRPr sz="1400" b="1">
                          <a:solidFill>
                            <a:srgbClr val="FFFFFF"/>
                          </a:solidFill>
                          <a:latin typeface="Calibri"/>
                        </a:defRPr>
                      </a:pPr>
                      <a:r>
                        <a:t>2024</a:t>
                      </a:r>
                    </a:p>
                  </a:txBody>
                  <a:tcPr marL="73152" marR="73152" marT="36576" marB="36576" anchor="ctr">
                    <a:solidFill>
                      <a:srgbClr val="3D414C"/>
                    </a:solidFill>
                  </a:tcPr>
                </a:tc>
                <a:tc>
                  <a:txBody>
                    <a:bodyPr/>
                    <a:lstStyle/>
                    <a:p>
                      <a:pPr algn="ctr">
                        <a:defRPr sz="1400" b="1">
                          <a:solidFill>
                            <a:srgbClr val="FFFFFF"/>
                          </a:solidFill>
                          <a:latin typeface="Calibri"/>
                        </a:defRPr>
                      </a:pPr>
                      <a:r>
                        <a:t>2025</a:t>
                      </a:r>
                    </a:p>
                  </a:txBody>
                  <a:tcPr marL="73152" marR="73152" marT="36576" marB="36576" anchor="ctr">
                    <a:solidFill>
                      <a:srgbClr val="3D414C"/>
                    </a:solidFill>
                  </a:tcPr>
                </a:tc>
                <a:tc>
                  <a:txBody>
                    <a:bodyPr/>
                    <a:lstStyle/>
                    <a:p>
                      <a:pPr algn="ctr">
                        <a:defRPr sz="1400" b="1">
                          <a:solidFill>
                            <a:srgbClr val="FFFFFF"/>
                          </a:solidFill>
                          <a:latin typeface="Calibri"/>
                        </a:defRPr>
                      </a:pPr>
                      <a:r>
                        <a:t>∆ YoY</a:t>
                      </a:r>
                    </a:p>
                  </a:txBody>
                  <a:tcPr marL="73152" marR="73152" marT="36576" marB="36576" anchor="ctr">
                    <a:solidFill>
                      <a:srgbClr val="3D414C"/>
                    </a:solidFill>
                  </a:tcPr>
                </a:tc>
                <a:tc>
                  <a:txBody>
                    <a:bodyPr/>
                    <a:lstStyle/>
                    <a:p>
                      <a:pPr algn="ctr">
                        <a:defRPr sz="1400" b="1">
                          <a:solidFill>
                            <a:srgbClr val="FFFFFF"/>
                          </a:solidFill>
                          <a:latin typeface="Calibri"/>
                        </a:defRPr>
                      </a:pPr>
                      <a:r>
                        <a:t>2026e</a:t>
                      </a:r>
                    </a:p>
                  </a:txBody>
                  <a:tcPr marL="73152" marR="73152" marT="36576" marB="36576" anchor="ctr">
                    <a:solidFill>
                      <a:srgbClr val="3D414C"/>
                    </a:solidFill>
                  </a:tcPr>
                </a:tc>
                <a:tc>
                  <a:txBody>
                    <a:bodyPr/>
                    <a:lstStyle/>
                    <a:p>
                      <a:pPr algn="ctr">
                        <a:defRPr sz="1400" b="1">
                          <a:solidFill>
                            <a:srgbClr val="FFFFFF"/>
                          </a:solidFill>
                          <a:latin typeface="Calibri"/>
                        </a:defRPr>
                      </a:pPr>
                      <a:r>
                        <a:t>∆ YoY (e)</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Installierte Leistung EE (GW)</a:t>
                      </a:r>
                    </a:p>
                  </a:txBody>
                  <a:tcPr marL="73152" marR="73152" marT="36576" marB="36576" anchor="ctr">
                    <a:solidFill>
                      <a:srgbClr val="E8EEF4"/>
                    </a:solidFill>
                  </a:tcPr>
                </a:tc>
                <a:tc>
                  <a:txBody>
                    <a:bodyPr/>
                    <a:lstStyle/>
                    <a:p>
                      <a:pPr algn="r">
                        <a:defRPr sz="1200" b="0">
                          <a:solidFill>
                            <a:srgbClr val="333333"/>
                          </a:solidFill>
                          <a:latin typeface="Calibri"/>
                        </a:defRPr>
                      </a:pPr>
                      <a:r>
                        <a:t>156,2</a:t>
                      </a:r>
                    </a:p>
                  </a:txBody>
                  <a:tcPr marL="73152" marR="73152" marT="36576" marB="36576" anchor="ctr">
                    <a:solidFill>
                      <a:srgbClr val="E8EEF4"/>
                    </a:solidFill>
                  </a:tcPr>
                </a:tc>
                <a:tc>
                  <a:txBody>
                    <a:bodyPr/>
                    <a:lstStyle/>
                    <a:p>
                      <a:pPr algn="r">
                        <a:defRPr sz="1200" b="0">
                          <a:solidFill>
                            <a:srgbClr val="333333"/>
                          </a:solidFill>
                          <a:latin typeface="Calibri"/>
                        </a:defRPr>
                      </a:pPr>
                      <a:r>
                        <a:t>178,4</a:t>
                      </a:r>
                    </a:p>
                  </a:txBody>
                  <a:tcPr marL="73152" marR="73152" marT="36576" marB="36576" anchor="ctr">
                    <a:solidFill>
                      <a:srgbClr val="E8EEF4"/>
                    </a:solidFill>
                  </a:tcPr>
                </a:tc>
                <a:tc>
                  <a:txBody>
                    <a:bodyPr/>
                    <a:lstStyle/>
                    <a:p>
                      <a:pPr algn="r">
                        <a:defRPr sz="1200" b="0">
                          <a:solidFill>
                            <a:srgbClr val="333333"/>
                          </a:solidFill>
                          <a:latin typeface="Calibri"/>
                        </a:defRPr>
                      </a:pPr>
                      <a:r>
                        <a:t>+14,2%</a:t>
                      </a:r>
                    </a:p>
                  </a:txBody>
                  <a:tcPr marL="73152" marR="73152" marT="36576" marB="36576" anchor="ctr">
                    <a:solidFill>
                      <a:srgbClr val="E8EEF4"/>
                    </a:solidFill>
                  </a:tcPr>
                </a:tc>
                <a:tc>
                  <a:txBody>
                    <a:bodyPr/>
                    <a:lstStyle/>
                    <a:p>
                      <a:pPr algn="r">
                        <a:defRPr sz="1200" b="0">
                          <a:solidFill>
                            <a:srgbClr val="333333"/>
                          </a:solidFill>
                          <a:latin typeface="Calibri"/>
                        </a:defRPr>
                      </a:pPr>
                      <a:r>
                        <a:t>201,5</a:t>
                      </a:r>
                    </a:p>
                  </a:txBody>
                  <a:tcPr marL="73152" marR="73152" marT="36576" marB="36576" anchor="ctr">
                    <a:solidFill>
                      <a:srgbClr val="E8EEF4"/>
                    </a:solidFill>
                  </a:tcPr>
                </a:tc>
                <a:tc>
                  <a:txBody>
                    <a:bodyPr/>
                    <a:lstStyle/>
                    <a:p>
                      <a:pPr algn="r">
                        <a:defRPr sz="1200" b="0">
                          <a:solidFill>
                            <a:srgbClr val="333333"/>
                          </a:solidFill>
                          <a:latin typeface="Calibri"/>
                        </a:defRPr>
                      </a:pPr>
                      <a:r>
                        <a:t>+12,9%</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Anteil EE am Bruttostromverbrauch</a:t>
                      </a:r>
                    </a:p>
                  </a:txBody>
                  <a:tcPr marL="73152" marR="73152" marT="36576" marB="36576" anchor="ctr">
                    <a:solidFill>
                      <a:srgbClr val="FFFFFF"/>
                    </a:solidFill>
                  </a:tcPr>
                </a:tc>
                <a:tc>
                  <a:txBody>
                    <a:bodyPr/>
                    <a:lstStyle/>
                    <a:p>
                      <a:pPr algn="r">
                        <a:defRPr sz="1200" b="0">
                          <a:solidFill>
                            <a:srgbClr val="333333"/>
                          </a:solidFill>
                          <a:latin typeface="Calibri"/>
                        </a:defRPr>
                      </a:pPr>
                      <a:r>
                        <a:t>52,3%</a:t>
                      </a:r>
                    </a:p>
                  </a:txBody>
                  <a:tcPr marL="73152" marR="73152" marT="36576" marB="36576" anchor="ctr">
                    <a:solidFill>
                      <a:srgbClr val="FFFFFF"/>
                    </a:solidFill>
                  </a:tcPr>
                </a:tc>
                <a:tc>
                  <a:txBody>
                    <a:bodyPr/>
                    <a:lstStyle/>
                    <a:p>
                      <a:pPr algn="r">
                        <a:defRPr sz="1200" b="0">
                          <a:solidFill>
                            <a:srgbClr val="333333"/>
                          </a:solidFill>
                          <a:latin typeface="Calibri"/>
                        </a:defRPr>
                      </a:pPr>
                      <a:r>
                        <a:t>58,1%</a:t>
                      </a:r>
                    </a:p>
                  </a:txBody>
                  <a:tcPr marL="73152" marR="73152" marT="36576" marB="36576" anchor="ctr">
                    <a:solidFill>
                      <a:srgbClr val="FFFFFF"/>
                    </a:solidFill>
                  </a:tcPr>
                </a:tc>
                <a:tc>
                  <a:txBody>
                    <a:bodyPr/>
                    <a:lstStyle/>
                    <a:p>
                      <a:pPr algn="r">
                        <a:defRPr sz="1200" b="0">
                          <a:solidFill>
                            <a:srgbClr val="333333"/>
                          </a:solidFill>
                          <a:latin typeface="Calibri"/>
                        </a:defRPr>
                      </a:pPr>
                      <a:r>
                        <a:t>+5,8 PP</a:t>
                      </a:r>
                    </a:p>
                  </a:txBody>
                  <a:tcPr marL="73152" marR="73152" marT="36576" marB="36576" anchor="ctr">
                    <a:solidFill>
                      <a:srgbClr val="FFFFFF"/>
                    </a:solidFill>
                  </a:tcPr>
                </a:tc>
                <a:tc>
                  <a:txBody>
                    <a:bodyPr/>
                    <a:lstStyle/>
                    <a:p>
                      <a:pPr algn="r">
                        <a:defRPr sz="1200" b="0">
                          <a:solidFill>
                            <a:srgbClr val="333333"/>
                          </a:solidFill>
                          <a:latin typeface="Calibri"/>
                        </a:defRPr>
                      </a:pPr>
                      <a:r>
                        <a:t>63,0%</a:t>
                      </a:r>
                    </a:p>
                  </a:txBody>
                  <a:tcPr marL="73152" marR="73152" marT="36576" marB="36576" anchor="ctr">
                    <a:solidFill>
                      <a:srgbClr val="FFFFFF"/>
                    </a:solidFill>
                  </a:tcPr>
                </a:tc>
                <a:tc>
                  <a:txBody>
                    <a:bodyPr/>
                    <a:lstStyle/>
                    <a:p>
                      <a:pPr algn="r">
                        <a:defRPr sz="1200" b="0">
                          <a:solidFill>
                            <a:srgbClr val="333333"/>
                          </a:solidFill>
                          <a:latin typeface="Calibri"/>
                        </a:defRPr>
                      </a:pPr>
                      <a:r>
                        <a:t>+4,9 PP</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Investitionsvolumen (Mrd. EUR)</a:t>
                      </a:r>
                    </a:p>
                  </a:txBody>
                  <a:tcPr marL="73152" marR="73152" marT="36576" marB="36576" anchor="ctr">
                    <a:solidFill>
                      <a:srgbClr val="E8EEF4"/>
                    </a:solidFill>
                  </a:tcPr>
                </a:tc>
                <a:tc>
                  <a:txBody>
                    <a:bodyPr/>
                    <a:lstStyle/>
                    <a:p>
                      <a:pPr algn="r">
                        <a:defRPr sz="1200" b="0">
                          <a:solidFill>
                            <a:srgbClr val="333333"/>
                          </a:solidFill>
                          <a:latin typeface="Calibri"/>
                        </a:defRPr>
                      </a:pPr>
                      <a:r>
                        <a:t>23,2</a:t>
                      </a:r>
                    </a:p>
                  </a:txBody>
                  <a:tcPr marL="73152" marR="73152" marT="36576" marB="36576" anchor="ctr">
                    <a:solidFill>
                      <a:srgbClr val="E8EEF4"/>
                    </a:solidFill>
                  </a:tcPr>
                </a:tc>
                <a:tc>
                  <a:txBody>
                    <a:bodyPr/>
                    <a:lstStyle/>
                    <a:p>
                      <a:pPr algn="r">
                        <a:defRPr sz="1200" b="0">
                          <a:solidFill>
                            <a:srgbClr val="333333"/>
                          </a:solidFill>
                          <a:latin typeface="Calibri"/>
                        </a:defRPr>
                      </a:pPr>
                      <a:r>
                        <a:t>28,3</a:t>
                      </a:r>
                    </a:p>
                  </a:txBody>
                  <a:tcPr marL="73152" marR="73152" marT="36576" marB="36576" anchor="ctr">
                    <a:solidFill>
                      <a:srgbClr val="E8EEF4"/>
                    </a:solidFill>
                  </a:tcPr>
                </a:tc>
                <a:tc>
                  <a:txBody>
                    <a:bodyPr/>
                    <a:lstStyle/>
                    <a:p>
                      <a:pPr algn="r">
                        <a:defRPr sz="1200" b="0">
                          <a:solidFill>
                            <a:srgbClr val="333333"/>
                          </a:solidFill>
                          <a:latin typeface="Calibri"/>
                        </a:defRPr>
                      </a:pPr>
                      <a:r>
                        <a:t>+22,0%</a:t>
                      </a:r>
                    </a:p>
                  </a:txBody>
                  <a:tcPr marL="73152" marR="73152" marT="36576" marB="36576" anchor="ctr">
                    <a:solidFill>
                      <a:srgbClr val="E8EEF4"/>
                    </a:solidFill>
                  </a:tcPr>
                </a:tc>
                <a:tc>
                  <a:txBody>
                    <a:bodyPr/>
                    <a:lstStyle/>
                    <a:p>
                      <a:pPr algn="r">
                        <a:defRPr sz="1200" b="0">
                          <a:solidFill>
                            <a:srgbClr val="333333"/>
                          </a:solidFill>
                          <a:latin typeface="Calibri"/>
                        </a:defRPr>
                      </a:pPr>
                      <a:r>
                        <a:t>33,5</a:t>
                      </a:r>
                    </a:p>
                  </a:txBody>
                  <a:tcPr marL="73152" marR="73152" marT="36576" marB="36576" anchor="ctr">
                    <a:solidFill>
                      <a:srgbClr val="E8EEF4"/>
                    </a:solidFill>
                  </a:tcPr>
                </a:tc>
                <a:tc>
                  <a:txBody>
                    <a:bodyPr/>
                    <a:lstStyle/>
                    <a:p>
                      <a:pPr algn="r">
                        <a:defRPr sz="1200" b="0">
                          <a:solidFill>
                            <a:srgbClr val="333333"/>
                          </a:solidFill>
                          <a:latin typeface="Calibri"/>
                        </a:defRPr>
                      </a:pPr>
                      <a:r>
                        <a:t>+18,4%</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Durchschnittl. Stromgestehungskosten Wind (€/MWh)</a:t>
                      </a:r>
                    </a:p>
                  </a:txBody>
                  <a:tcPr marL="73152" marR="73152" marT="36576" marB="36576" anchor="ctr">
                    <a:solidFill>
                      <a:srgbClr val="FFFFFF"/>
                    </a:solidFill>
                  </a:tcPr>
                </a:tc>
                <a:tc>
                  <a:txBody>
                    <a:bodyPr/>
                    <a:lstStyle/>
                    <a:p>
                      <a:pPr algn="r">
                        <a:defRPr sz="1200" b="0">
                          <a:solidFill>
                            <a:srgbClr val="333333"/>
                          </a:solidFill>
                          <a:latin typeface="Calibri"/>
                        </a:defRPr>
                      </a:pPr>
                      <a:r>
                        <a:t>52,4</a:t>
                      </a:r>
                    </a:p>
                  </a:txBody>
                  <a:tcPr marL="73152" marR="73152" marT="36576" marB="36576" anchor="ctr">
                    <a:solidFill>
                      <a:srgbClr val="FFFFFF"/>
                    </a:solidFill>
                  </a:tcPr>
                </a:tc>
                <a:tc>
                  <a:txBody>
                    <a:bodyPr/>
                    <a:lstStyle/>
                    <a:p>
                      <a:pPr algn="r">
                        <a:defRPr sz="1200" b="0">
                          <a:solidFill>
                            <a:srgbClr val="333333"/>
                          </a:solidFill>
                          <a:latin typeface="Calibri"/>
                        </a:defRPr>
                      </a:pPr>
                      <a:r>
                        <a:t>48,7</a:t>
                      </a:r>
                    </a:p>
                  </a:txBody>
                  <a:tcPr marL="73152" marR="73152" marT="36576" marB="36576" anchor="ctr">
                    <a:solidFill>
                      <a:srgbClr val="FFFFFF"/>
                    </a:solidFill>
                  </a:tcPr>
                </a:tc>
                <a:tc>
                  <a:txBody>
                    <a:bodyPr/>
                    <a:lstStyle/>
                    <a:p>
                      <a:pPr algn="r">
                        <a:defRPr sz="1200" b="0">
                          <a:solidFill>
                            <a:srgbClr val="333333"/>
                          </a:solidFill>
                          <a:latin typeface="Calibri"/>
                        </a:defRPr>
                      </a:pPr>
                      <a:r>
                        <a:t>-7,1%</a:t>
                      </a:r>
                    </a:p>
                  </a:txBody>
                  <a:tcPr marL="73152" marR="73152" marT="36576" marB="36576" anchor="ctr">
                    <a:solidFill>
                      <a:srgbClr val="FFFFFF"/>
                    </a:solidFill>
                  </a:tcPr>
                </a:tc>
                <a:tc>
                  <a:txBody>
                    <a:bodyPr/>
                    <a:lstStyle/>
                    <a:p>
                      <a:pPr algn="r">
                        <a:defRPr sz="1200" b="0">
                          <a:solidFill>
                            <a:srgbClr val="333333"/>
                          </a:solidFill>
                          <a:latin typeface="Calibri"/>
                        </a:defRPr>
                      </a:pPr>
                      <a:r>
                        <a:t>46,2</a:t>
                      </a:r>
                    </a:p>
                  </a:txBody>
                  <a:tcPr marL="73152" marR="73152" marT="36576" marB="36576" anchor="ctr">
                    <a:solidFill>
                      <a:srgbClr val="FFFFFF"/>
                    </a:solidFill>
                  </a:tcPr>
                </a:tc>
                <a:tc>
                  <a:txBody>
                    <a:bodyPr/>
                    <a:lstStyle/>
                    <a:p>
                      <a:pPr algn="r">
                        <a:defRPr sz="1200" b="0">
                          <a:solidFill>
                            <a:srgbClr val="333333"/>
                          </a:solidFill>
                          <a:latin typeface="Calibri"/>
                        </a:defRPr>
                      </a:pPr>
                      <a:r>
                        <a:t>-5,1%</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Durchschnittl. Stromgestehungskosten PV (€/MWh)</a:t>
                      </a:r>
                    </a:p>
                  </a:txBody>
                  <a:tcPr marL="73152" marR="73152" marT="36576" marB="36576" anchor="ctr">
                    <a:solidFill>
                      <a:srgbClr val="E8EEF4"/>
                    </a:solidFill>
                  </a:tcPr>
                </a:tc>
                <a:tc>
                  <a:txBody>
                    <a:bodyPr/>
                    <a:lstStyle/>
                    <a:p>
                      <a:pPr algn="r">
                        <a:defRPr sz="1200" b="0">
                          <a:solidFill>
                            <a:srgbClr val="333333"/>
                          </a:solidFill>
                          <a:latin typeface="Calibri"/>
                        </a:defRPr>
                      </a:pPr>
                      <a:r>
                        <a:t>41,8</a:t>
                      </a:r>
                    </a:p>
                  </a:txBody>
                  <a:tcPr marL="73152" marR="73152" marT="36576" marB="36576" anchor="ctr">
                    <a:solidFill>
                      <a:srgbClr val="E8EEF4"/>
                    </a:solidFill>
                  </a:tcPr>
                </a:tc>
                <a:tc>
                  <a:txBody>
                    <a:bodyPr/>
                    <a:lstStyle/>
                    <a:p>
                      <a:pPr algn="r">
                        <a:defRPr sz="1200" b="0">
                          <a:solidFill>
                            <a:srgbClr val="333333"/>
                          </a:solidFill>
                          <a:latin typeface="Calibri"/>
                        </a:defRPr>
                      </a:pPr>
                      <a:r>
                        <a:t>37,3</a:t>
                      </a:r>
                    </a:p>
                  </a:txBody>
                  <a:tcPr marL="73152" marR="73152" marT="36576" marB="36576" anchor="ctr">
                    <a:solidFill>
                      <a:srgbClr val="E8EEF4"/>
                    </a:solidFill>
                  </a:tcPr>
                </a:tc>
                <a:tc>
                  <a:txBody>
                    <a:bodyPr/>
                    <a:lstStyle/>
                    <a:p>
                      <a:pPr algn="r">
                        <a:defRPr sz="1200" b="0">
                          <a:solidFill>
                            <a:srgbClr val="333333"/>
                          </a:solidFill>
                          <a:latin typeface="Calibri"/>
                        </a:defRPr>
                      </a:pPr>
                      <a:r>
                        <a:t>-10,8%</a:t>
                      </a:r>
                    </a:p>
                  </a:txBody>
                  <a:tcPr marL="73152" marR="73152" marT="36576" marB="36576" anchor="ctr">
                    <a:solidFill>
                      <a:srgbClr val="E8EEF4"/>
                    </a:solidFill>
                  </a:tcPr>
                </a:tc>
                <a:tc>
                  <a:txBody>
                    <a:bodyPr/>
                    <a:lstStyle/>
                    <a:p>
                      <a:pPr algn="r">
                        <a:defRPr sz="1200" b="0">
                          <a:solidFill>
                            <a:srgbClr val="333333"/>
                          </a:solidFill>
                          <a:latin typeface="Calibri"/>
                        </a:defRPr>
                      </a:pPr>
                      <a:r>
                        <a:t>34,5</a:t>
                      </a:r>
                    </a:p>
                  </a:txBody>
                  <a:tcPr marL="73152" marR="73152" marT="36576" marB="36576" anchor="ctr">
                    <a:solidFill>
                      <a:srgbClr val="E8EEF4"/>
                    </a:solidFill>
                  </a:tcPr>
                </a:tc>
                <a:tc>
                  <a:txBody>
                    <a:bodyPr/>
                    <a:lstStyle/>
                    <a:p>
                      <a:pPr algn="r">
                        <a:defRPr sz="1200" b="0">
                          <a:solidFill>
                            <a:srgbClr val="333333"/>
                          </a:solidFill>
                          <a:latin typeface="Calibri"/>
                        </a:defRPr>
                      </a:pPr>
                      <a:r>
                        <a:t>-7,5%</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Speicherkapazität (GWh, stationär)</a:t>
                      </a:r>
                    </a:p>
                  </a:txBody>
                  <a:tcPr marL="73152" marR="73152" marT="36576" marB="36576" anchor="ctr">
                    <a:solidFill>
                      <a:srgbClr val="FFFFFF"/>
                    </a:solidFill>
                  </a:tcPr>
                </a:tc>
                <a:tc>
                  <a:txBody>
                    <a:bodyPr/>
                    <a:lstStyle/>
                    <a:p>
                      <a:pPr algn="r">
                        <a:defRPr sz="1200" b="0">
                          <a:solidFill>
                            <a:srgbClr val="333333"/>
                          </a:solidFill>
                          <a:latin typeface="Calibri"/>
                        </a:defRPr>
                      </a:pPr>
                      <a:r>
                        <a:t>12,4</a:t>
                      </a:r>
                    </a:p>
                  </a:txBody>
                  <a:tcPr marL="73152" marR="73152" marT="36576" marB="36576" anchor="ctr">
                    <a:solidFill>
                      <a:srgbClr val="FFFFFF"/>
                    </a:solidFill>
                  </a:tcPr>
                </a:tc>
                <a:tc>
                  <a:txBody>
                    <a:bodyPr/>
                    <a:lstStyle/>
                    <a:p>
                      <a:pPr algn="r">
                        <a:defRPr sz="1200" b="0">
                          <a:solidFill>
                            <a:srgbClr val="333333"/>
                          </a:solidFill>
                          <a:latin typeface="Calibri"/>
                        </a:defRPr>
                      </a:pPr>
                      <a:r>
                        <a:t>18,7</a:t>
                      </a:r>
                    </a:p>
                  </a:txBody>
                  <a:tcPr marL="73152" marR="73152" marT="36576" marB="36576" anchor="ctr">
                    <a:solidFill>
                      <a:srgbClr val="FFFFFF"/>
                    </a:solidFill>
                  </a:tcPr>
                </a:tc>
                <a:tc>
                  <a:txBody>
                    <a:bodyPr/>
                    <a:lstStyle/>
                    <a:p>
                      <a:pPr algn="r">
                        <a:defRPr sz="1200" b="0">
                          <a:solidFill>
                            <a:srgbClr val="333333"/>
                          </a:solidFill>
                          <a:latin typeface="Calibri"/>
                        </a:defRPr>
                      </a:pPr>
                      <a:r>
                        <a:t>+50,8%</a:t>
                      </a:r>
                    </a:p>
                  </a:txBody>
                  <a:tcPr marL="73152" marR="73152" marT="36576" marB="36576" anchor="ctr">
                    <a:solidFill>
                      <a:srgbClr val="FFFFFF"/>
                    </a:solidFill>
                  </a:tcPr>
                </a:tc>
                <a:tc>
                  <a:txBody>
                    <a:bodyPr/>
                    <a:lstStyle/>
                    <a:p>
                      <a:pPr algn="r">
                        <a:defRPr sz="1200" b="0">
                          <a:solidFill>
                            <a:srgbClr val="333333"/>
                          </a:solidFill>
                          <a:latin typeface="Calibri"/>
                        </a:defRPr>
                      </a:pPr>
                      <a:r>
                        <a:t>27,2</a:t>
                      </a:r>
                    </a:p>
                  </a:txBody>
                  <a:tcPr marL="73152" marR="73152" marT="36576" marB="36576" anchor="ctr">
                    <a:solidFill>
                      <a:srgbClr val="FFFFFF"/>
                    </a:solidFill>
                  </a:tcPr>
                </a:tc>
                <a:tc>
                  <a:txBody>
                    <a:bodyPr/>
                    <a:lstStyle/>
                    <a:p>
                      <a:pPr algn="r">
                        <a:defRPr sz="1200" b="0">
                          <a:solidFill>
                            <a:srgbClr val="333333"/>
                          </a:solidFill>
                          <a:latin typeface="Calibri"/>
                        </a:defRPr>
                      </a:pPr>
                      <a:r>
                        <a:t>+45,5%</a:t>
                      </a:r>
                    </a:p>
                  </a:txBody>
                  <a:tcPr marL="73152" marR="73152" marT="36576" marB="36576" anchor="ctr">
                    <a:solidFill>
                      <a:srgbClr val="FFFFFF"/>
                    </a:solidFill>
                  </a:tcPr>
                </a:tc>
                <a:extLst>
                  <a:ext uri="{0D108BD9-81ED-4DB2-BD59-A6C34878D82A}">
                    <a16:rowId xmlns:a16="http://schemas.microsoft.com/office/drawing/2014/main" val="10006"/>
                  </a:ext>
                </a:extLst>
              </a:tr>
              <a:tr h="457200">
                <a:tc>
                  <a:txBody>
                    <a:bodyPr/>
                    <a:lstStyle/>
                    <a:p>
                      <a:pPr algn="l">
                        <a:defRPr sz="1200" b="0">
                          <a:solidFill>
                            <a:srgbClr val="333333"/>
                          </a:solidFill>
                          <a:latin typeface="Calibri"/>
                        </a:defRPr>
                      </a:pPr>
                      <a:r>
                        <a:t>Beschäftigte im EE-Sektor (Tsd.)</a:t>
                      </a:r>
                    </a:p>
                  </a:txBody>
                  <a:tcPr marL="73152" marR="73152" marT="36576" marB="36576" anchor="ctr">
                    <a:solidFill>
                      <a:srgbClr val="E8EEF4"/>
                    </a:solidFill>
                  </a:tcPr>
                </a:tc>
                <a:tc>
                  <a:txBody>
                    <a:bodyPr/>
                    <a:lstStyle/>
                    <a:p>
                      <a:pPr algn="r">
                        <a:defRPr sz="1200" b="0">
                          <a:solidFill>
                            <a:srgbClr val="333333"/>
                          </a:solidFill>
                          <a:latin typeface="Calibri"/>
                        </a:defRPr>
                      </a:pPr>
                      <a:r>
                        <a:t>387</a:t>
                      </a:r>
                    </a:p>
                  </a:txBody>
                  <a:tcPr marL="73152" marR="73152" marT="36576" marB="36576" anchor="ctr">
                    <a:solidFill>
                      <a:srgbClr val="E8EEF4"/>
                    </a:solidFill>
                  </a:tcPr>
                </a:tc>
                <a:tc>
                  <a:txBody>
                    <a:bodyPr/>
                    <a:lstStyle/>
                    <a:p>
                      <a:pPr algn="r">
                        <a:defRPr sz="1200" b="0">
                          <a:solidFill>
                            <a:srgbClr val="333333"/>
                          </a:solidFill>
                          <a:latin typeface="Calibri"/>
                        </a:defRPr>
                      </a:pPr>
                      <a:r>
                        <a:t>412</a:t>
                      </a:r>
                    </a:p>
                  </a:txBody>
                  <a:tcPr marL="73152" marR="73152" marT="36576" marB="36576" anchor="ctr">
                    <a:solidFill>
                      <a:srgbClr val="E8EEF4"/>
                    </a:solidFill>
                  </a:tcPr>
                </a:tc>
                <a:tc>
                  <a:txBody>
                    <a:bodyPr/>
                    <a:lstStyle/>
                    <a:p>
                      <a:pPr algn="r">
                        <a:defRPr sz="1200" b="0">
                          <a:solidFill>
                            <a:srgbClr val="333333"/>
                          </a:solidFill>
                          <a:latin typeface="Calibri"/>
                        </a:defRPr>
                      </a:pPr>
                      <a:r>
                        <a:t>+6,5%</a:t>
                      </a:r>
                    </a:p>
                  </a:txBody>
                  <a:tcPr marL="73152" marR="73152" marT="36576" marB="36576" anchor="ctr">
                    <a:solidFill>
                      <a:srgbClr val="E8EEF4"/>
                    </a:solidFill>
                  </a:tcPr>
                </a:tc>
                <a:tc>
                  <a:txBody>
                    <a:bodyPr/>
                    <a:lstStyle/>
                    <a:p>
                      <a:pPr algn="r">
                        <a:defRPr sz="1200" b="0">
                          <a:solidFill>
                            <a:srgbClr val="333333"/>
                          </a:solidFill>
                          <a:latin typeface="Calibri"/>
                        </a:defRPr>
                      </a:pPr>
                      <a:r>
                        <a:t>445</a:t>
                      </a:r>
                    </a:p>
                  </a:txBody>
                  <a:tcPr marL="73152" marR="73152" marT="36576" marB="36576" anchor="ctr">
                    <a:solidFill>
                      <a:srgbClr val="E8EEF4"/>
                    </a:solidFill>
                  </a:tcPr>
                </a:tc>
                <a:tc>
                  <a:txBody>
                    <a:bodyPr/>
                    <a:lstStyle/>
                    <a:p>
                      <a:pPr algn="r">
                        <a:defRPr sz="1200" b="0">
                          <a:solidFill>
                            <a:srgbClr val="333333"/>
                          </a:solidFill>
                          <a:latin typeface="Calibri"/>
                        </a:defRPr>
                      </a:pPr>
                      <a:r>
                        <a:t>+8,0%</a:t>
                      </a:r>
                    </a:p>
                  </a:txBody>
                  <a:tcPr marL="73152" marR="73152" marT="36576" marB="36576" anchor="ctr">
                    <a:solidFill>
                      <a:srgbClr val="E8EEF4"/>
                    </a:solidFill>
                  </a:tcPr>
                </a:tc>
                <a:extLst>
                  <a:ext uri="{0D108BD9-81ED-4DB2-BD59-A6C34878D82A}">
                    <a16:rowId xmlns:a16="http://schemas.microsoft.com/office/drawing/2014/main" val="10007"/>
                  </a:ext>
                </a:extLst>
              </a:tr>
            </a:tbl>
          </a:graphicData>
        </a:graphic>
      </p:graphicFrame>
      <p:sp>
        <p:nvSpPr>
          <p:cNvPr id="7" name="TextBox 6"/>
          <p:cNvSpPr txBox="1"/>
          <p:nvPr/>
        </p:nvSpPr>
        <p:spPr>
          <a:xfrm>
            <a:off x="640080" y="5486400"/>
            <a:ext cx="10911535" cy="1097280"/>
          </a:xfrm>
          <a:prstGeom prst="rect">
            <a:avLst/>
          </a:prstGeom>
          <a:noFill/>
        </p:spPr>
        <p:txBody>
          <a:bodyPr wrap="square">
            <a:spAutoFit/>
          </a:bodyPr>
          <a:lstStyle/>
          <a:p>
            <a:pPr>
              <a:defRPr sz="1300" i="1">
                <a:solidFill>
                  <a:srgbClr val="666666"/>
                </a:solidFill>
                <a:latin typeface="Calibri"/>
              </a:defRPr>
            </a:pPr>
            <a:r>
              <a:t>Quelle: AGEE-Stat, BMWi, eigene Berechnungen. (e) = Schätzung. Die Tabelle zeigt die zentralen Marktindikatoren für den deutschen EE-Sektor mit historischen Werten, YoY-Veränderungen und Prognosen für 2026.</a:t>
            </a:r>
          </a:p>
        </p:txBody>
      </p:sp>
    </p:spTree>
  </p:cSld>
  <p:clrMapOvr>
    <a:masterClrMapping/>
  </p:clrMapOvr>
  <p:transition spd="med">
    <p:zoom/>
  </p:transition>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Entwicklung der installierten Leistung Erneuerbare Energien (2024–2026e)</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die Entwicklung der installierten Leistung Erneuerbarer Energien in Deutschland von 2024 bis 2026 (Prognose). Quelle: AGEE-Stat, eigene Berechnungen.</a:t>
            </a:r>
          </a:p>
        </p:txBody>
      </p:sp>
    </p:spTree>
  </p:cSld>
  <p:clrMapOvr>
    <a:masterClrMapping/>
  </p:clrMapOvr>
  <p:transition spd="med">
    <p:zoom/>
  </p:transition>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Onshore-Wind nach Bundesland 2025</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4114800"/>
        </p:xfrm>
        <a:graphic>
          <a:graphicData uri="http://schemas.openxmlformats.org/drawingml/2006/table">
            <a:tbl>
              <a:tblPr firstRow="1" bandRow="1">
                <a:tableStyleId>{5C22544A-7EE6-4342-B048-85BDC9FD1C3A}</a:tableStyleId>
              </a:tblPr>
              <a:tblGrid>
                <a:gridCol w="1818589">
                  <a:extLst>
                    <a:ext uri="{9D8B030D-6E8A-4147-A177-3AD203B41FA5}">
                      <a16:colId xmlns:a16="http://schemas.microsoft.com/office/drawing/2014/main" val="20000"/>
                    </a:ext>
                  </a:extLst>
                </a:gridCol>
                <a:gridCol w="1818589">
                  <a:extLst>
                    <a:ext uri="{9D8B030D-6E8A-4147-A177-3AD203B41FA5}">
                      <a16:colId xmlns:a16="http://schemas.microsoft.com/office/drawing/2014/main" val="20001"/>
                    </a:ext>
                  </a:extLst>
                </a:gridCol>
                <a:gridCol w="1818589">
                  <a:extLst>
                    <a:ext uri="{9D8B030D-6E8A-4147-A177-3AD203B41FA5}">
                      <a16:colId xmlns:a16="http://schemas.microsoft.com/office/drawing/2014/main" val="20002"/>
                    </a:ext>
                  </a:extLst>
                </a:gridCol>
                <a:gridCol w="1818589">
                  <a:extLst>
                    <a:ext uri="{9D8B030D-6E8A-4147-A177-3AD203B41FA5}">
                      <a16:colId xmlns:a16="http://schemas.microsoft.com/office/drawing/2014/main" val="20003"/>
                    </a:ext>
                  </a:extLst>
                </a:gridCol>
                <a:gridCol w="1818589">
                  <a:extLst>
                    <a:ext uri="{9D8B030D-6E8A-4147-A177-3AD203B41FA5}">
                      <a16:colId xmlns:a16="http://schemas.microsoft.com/office/drawing/2014/main" val="20004"/>
                    </a:ext>
                  </a:extLst>
                </a:gridCol>
                <a:gridCol w="1818589">
                  <a:extLst>
                    <a:ext uri="{9D8B030D-6E8A-4147-A177-3AD203B41FA5}">
                      <a16:colId xmlns:a16="http://schemas.microsoft.com/office/drawing/2014/main" val="20005"/>
                    </a:ext>
                  </a:extLst>
                </a:gridCol>
              </a:tblGrid>
              <a:tr h="457200">
                <a:tc>
                  <a:txBody>
                    <a:bodyPr/>
                    <a:lstStyle/>
                    <a:p>
                      <a:pPr algn="ctr">
                        <a:defRPr sz="1400" b="1">
                          <a:solidFill>
                            <a:srgbClr val="FFFFFF"/>
                          </a:solidFill>
                          <a:latin typeface="Calibri"/>
                        </a:defRPr>
                      </a:pPr>
                      <a:r>
                        <a:t>Bundesland</a:t>
                      </a:r>
                    </a:p>
                  </a:txBody>
                  <a:tcPr marL="73152" marR="73152" marT="36576" marB="36576" anchor="ctr">
                    <a:solidFill>
                      <a:srgbClr val="3D414C"/>
                    </a:solidFill>
                  </a:tcPr>
                </a:tc>
                <a:tc>
                  <a:txBody>
                    <a:bodyPr/>
                    <a:lstStyle/>
                    <a:p>
                      <a:pPr algn="ctr">
                        <a:defRPr sz="1400" b="1">
                          <a:solidFill>
                            <a:srgbClr val="FFFFFF"/>
                          </a:solidFill>
                          <a:latin typeface="Calibri"/>
                        </a:defRPr>
                      </a:pPr>
                      <a:r>
                        <a:t>Installiert (GW)</a:t>
                      </a:r>
                    </a:p>
                  </a:txBody>
                  <a:tcPr marL="73152" marR="73152" marT="36576" marB="36576" anchor="ctr">
                    <a:solidFill>
                      <a:srgbClr val="3D414C"/>
                    </a:solidFill>
                  </a:tcPr>
                </a:tc>
                <a:tc>
                  <a:txBody>
                    <a:bodyPr/>
                    <a:lstStyle/>
                    <a:p>
                      <a:pPr algn="ctr">
                        <a:defRPr sz="1400" b="1">
                          <a:solidFill>
                            <a:srgbClr val="FFFFFF"/>
                          </a:solidFill>
                          <a:latin typeface="Calibri"/>
                        </a:defRPr>
                      </a:pPr>
                      <a:r>
                        <a:t>Zubau 2025 (MW)</a:t>
                      </a:r>
                    </a:p>
                  </a:txBody>
                  <a:tcPr marL="73152" marR="73152" marT="36576" marB="36576" anchor="ctr">
                    <a:solidFill>
                      <a:srgbClr val="3D414C"/>
                    </a:solidFill>
                  </a:tcPr>
                </a:tc>
                <a:tc>
                  <a:txBody>
                    <a:bodyPr/>
                    <a:lstStyle/>
                    <a:p>
                      <a:pPr algn="ctr">
                        <a:defRPr sz="1400" b="1">
                          <a:solidFill>
                            <a:srgbClr val="FFFFFF"/>
                          </a:solidFill>
                          <a:latin typeface="Calibri"/>
                        </a:defRPr>
                      </a:pPr>
                      <a:r>
                        <a:t>Anteil Zubau</a:t>
                      </a:r>
                    </a:p>
                  </a:txBody>
                  <a:tcPr marL="73152" marR="73152" marT="36576" marB="36576" anchor="ctr">
                    <a:solidFill>
                      <a:srgbClr val="3D414C"/>
                    </a:solidFill>
                  </a:tcPr>
                </a:tc>
                <a:tc>
                  <a:txBody>
                    <a:bodyPr/>
                    <a:lstStyle/>
                    <a:p>
                      <a:pPr algn="ctr">
                        <a:defRPr sz="1400" b="1">
                          <a:solidFill>
                            <a:srgbClr val="FFFFFF"/>
                          </a:solidFill>
                          <a:latin typeface="Calibri"/>
                        </a:defRPr>
                      </a:pPr>
                      <a:r>
                        <a:t>Ø Volllaststd.</a:t>
                      </a:r>
                    </a:p>
                  </a:txBody>
                  <a:tcPr marL="73152" marR="73152" marT="36576" marB="36576" anchor="ctr">
                    <a:solidFill>
                      <a:srgbClr val="3D414C"/>
                    </a:solidFill>
                  </a:tcPr>
                </a:tc>
                <a:tc>
                  <a:txBody>
                    <a:bodyPr/>
                    <a:lstStyle/>
                    <a:p>
                      <a:pPr algn="ctr">
                        <a:defRPr sz="1400" b="1">
                          <a:solidFill>
                            <a:srgbClr val="FFFFFF"/>
                          </a:solidFill>
                          <a:latin typeface="Calibri"/>
                        </a:defRPr>
                      </a:pPr>
                      <a:r>
                        <a:t>LCOE (€/MWh)</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Schleswig-Holstein</a:t>
                      </a:r>
                    </a:p>
                  </a:txBody>
                  <a:tcPr marL="73152" marR="73152" marT="36576" marB="36576" anchor="ctr">
                    <a:solidFill>
                      <a:srgbClr val="E8EEF4"/>
                    </a:solidFill>
                  </a:tcPr>
                </a:tc>
                <a:tc>
                  <a:txBody>
                    <a:bodyPr/>
                    <a:lstStyle/>
                    <a:p>
                      <a:pPr algn="r">
                        <a:defRPr sz="1200" b="0">
                          <a:solidFill>
                            <a:srgbClr val="333333"/>
                          </a:solidFill>
                          <a:latin typeface="Calibri"/>
                        </a:defRPr>
                      </a:pPr>
                      <a:r>
                        <a:t>9,42</a:t>
                      </a:r>
                    </a:p>
                  </a:txBody>
                  <a:tcPr marL="73152" marR="73152" marT="36576" marB="36576" anchor="ctr">
                    <a:solidFill>
                      <a:srgbClr val="E8EEF4"/>
                    </a:solidFill>
                  </a:tcPr>
                </a:tc>
                <a:tc>
                  <a:txBody>
                    <a:bodyPr/>
                    <a:lstStyle/>
                    <a:p>
                      <a:pPr algn="r">
                        <a:defRPr sz="1200" b="0">
                          <a:solidFill>
                            <a:srgbClr val="333333"/>
                          </a:solidFill>
                          <a:latin typeface="Calibri"/>
                        </a:defRPr>
                      </a:pPr>
                      <a:r>
                        <a:t>1.840</a:t>
                      </a:r>
                    </a:p>
                  </a:txBody>
                  <a:tcPr marL="73152" marR="73152" marT="36576" marB="36576" anchor="ctr">
                    <a:solidFill>
                      <a:srgbClr val="E8EEF4"/>
                    </a:solidFill>
                  </a:tcPr>
                </a:tc>
                <a:tc>
                  <a:txBody>
                    <a:bodyPr/>
                    <a:lstStyle/>
                    <a:p>
                      <a:pPr algn="r">
                        <a:defRPr sz="1200" b="0">
                          <a:solidFill>
                            <a:srgbClr val="333333"/>
                          </a:solidFill>
                          <a:latin typeface="Calibri"/>
                        </a:defRPr>
                      </a:pPr>
                      <a:r>
                        <a:t>21,1%</a:t>
                      </a:r>
                    </a:p>
                  </a:txBody>
                  <a:tcPr marL="73152" marR="73152" marT="36576" marB="36576" anchor="ctr">
                    <a:solidFill>
                      <a:srgbClr val="E8EEF4"/>
                    </a:solidFill>
                  </a:tcPr>
                </a:tc>
                <a:tc>
                  <a:txBody>
                    <a:bodyPr/>
                    <a:lstStyle/>
                    <a:p>
                      <a:pPr algn="r">
                        <a:defRPr sz="1200" b="0">
                          <a:solidFill>
                            <a:srgbClr val="333333"/>
                          </a:solidFill>
                          <a:latin typeface="Calibri"/>
                        </a:defRPr>
                      </a:pPr>
                      <a:r>
                        <a:t>2.450</a:t>
                      </a:r>
                    </a:p>
                  </a:txBody>
                  <a:tcPr marL="73152" marR="73152" marT="36576" marB="36576" anchor="ctr">
                    <a:solidFill>
                      <a:srgbClr val="E8EEF4"/>
                    </a:solidFill>
                  </a:tcPr>
                </a:tc>
                <a:tc>
                  <a:txBody>
                    <a:bodyPr/>
                    <a:lstStyle/>
                    <a:p>
                      <a:pPr algn="r">
                        <a:defRPr sz="1200" b="0">
                          <a:solidFill>
                            <a:srgbClr val="333333"/>
                          </a:solidFill>
                          <a:latin typeface="Calibri"/>
                        </a:defRPr>
                      </a:pPr>
                      <a:r>
                        <a:t>42,3</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Niedersachsen</a:t>
                      </a:r>
                    </a:p>
                  </a:txBody>
                  <a:tcPr marL="73152" marR="73152" marT="36576" marB="36576" anchor="ctr">
                    <a:solidFill>
                      <a:srgbClr val="FFFFFF"/>
                    </a:solidFill>
                  </a:tcPr>
                </a:tc>
                <a:tc>
                  <a:txBody>
                    <a:bodyPr/>
                    <a:lstStyle/>
                    <a:p>
                      <a:pPr algn="r">
                        <a:defRPr sz="1200" b="0">
                          <a:solidFill>
                            <a:srgbClr val="333333"/>
                          </a:solidFill>
                          <a:latin typeface="Calibri"/>
                        </a:defRPr>
                      </a:pPr>
                      <a:r>
                        <a:t>12,85</a:t>
                      </a:r>
                    </a:p>
                  </a:txBody>
                  <a:tcPr marL="73152" marR="73152" marT="36576" marB="36576" anchor="ctr">
                    <a:solidFill>
                      <a:srgbClr val="FFFFFF"/>
                    </a:solidFill>
                  </a:tcPr>
                </a:tc>
                <a:tc>
                  <a:txBody>
                    <a:bodyPr/>
                    <a:lstStyle/>
                    <a:p>
                      <a:pPr algn="r">
                        <a:defRPr sz="1200" b="0">
                          <a:solidFill>
                            <a:srgbClr val="333333"/>
                          </a:solidFill>
                          <a:latin typeface="Calibri"/>
                        </a:defRPr>
                      </a:pPr>
                      <a:r>
                        <a:t>2.350</a:t>
                      </a:r>
                    </a:p>
                  </a:txBody>
                  <a:tcPr marL="73152" marR="73152" marT="36576" marB="36576" anchor="ctr">
                    <a:solidFill>
                      <a:srgbClr val="FFFFFF"/>
                    </a:solidFill>
                  </a:tcPr>
                </a:tc>
                <a:tc>
                  <a:txBody>
                    <a:bodyPr/>
                    <a:lstStyle/>
                    <a:p>
                      <a:pPr algn="r">
                        <a:defRPr sz="1200" b="0">
                          <a:solidFill>
                            <a:srgbClr val="333333"/>
                          </a:solidFill>
                          <a:latin typeface="Calibri"/>
                        </a:defRPr>
                      </a:pPr>
                      <a:r>
                        <a:t>27,0%</a:t>
                      </a:r>
                    </a:p>
                  </a:txBody>
                  <a:tcPr marL="73152" marR="73152" marT="36576" marB="36576" anchor="ctr">
                    <a:solidFill>
                      <a:srgbClr val="FFFFFF"/>
                    </a:solidFill>
                  </a:tcPr>
                </a:tc>
                <a:tc>
                  <a:txBody>
                    <a:bodyPr/>
                    <a:lstStyle/>
                    <a:p>
                      <a:pPr algn="r">
                        <a:defRPr sz="1200" b="0">
                          <a:solidFill>
                            <a:srgbClr val="333333"/>
                          </a:solidFill>
                          <a:latin typeface="Calibri"/>
                        </a:defRPr>
                      </a:pPr>
                      <a:r>
                        <a:t>2.180</a:t>
                      </a:r>
                    </a:p>
                  </a:txBody>
                  <a:tcPr marL="73152" marR="73152" marT="36576" marB="36576" anchor="ctr">
                    <a:solidFill>
                      <a:srgbClr val="FFFFFF"/>
                    </a:solidFill>
                  </a:tcPr>
                </a:tc>
                <a:tc>
                  <a:txBody>
                    <a:bodyPr/>
                    <a:lstStyle/>
                    <a:p>
                      <a:pPr algn="r">
                        <a:defRPr sz="1200" b="0">
                          <a:solidFill>
                            <a:srgbClr val="333333"/>
                          </a:solidFill>
                          <a:latin typeface="Calibri"/>
                        </a:defRPr>
                      </a:pPr>
                      <a:r>
                        <a:t>45,8</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NRW</a:t>
                      </a:r>
                    </a:p>
                  </a:txBody>
                  <a:tcPr marL="73152" marR="73152" marT="36576" marB="36576" anchor="ctr">
                    <a:solidFill>
                      <a:srgbClr val="E8EEF4"/>
                    </a:solidFill>
                  </a:tcPr>
                </a:tc>
                <a:tc>
                  <a:txBody>
                    <a:bodyPr/>
                    <a:lstStyle/>
                    <a:p>
                      <a:pPr algn="r">
                        <a:defRPr sz="1200" b="0">
                          <a:solidFill>
                            <a:srgbClr val="333333"/>
                          </a:solidFill>
                          <a:latin typeface="Calibri"/>
                        </a:defRPr>
                      </a:pPr>
                      <a:r>
                        <a:t>7,21</a:t>
                      </a:r>
                    </a:p>
                  </a:txBody>
                  <a:tcPr marL="73152" marR="73152" marT="36576" marB="36576" anchor="ctr">
                    <a:solidFill>
                      <a:srgbClr val="E8EEF4"/>
                    </a:solidFill>
                  </a:tcPr>
                </a:tc>
                <a:tc>
                  <a:txBody>
                    <a:bodyPr/>
                    <a:lstStyle/>
                    <a:p>
                      <a:pPr algn="r">
                        <a:defRPr sz="1200" b="0">
                          <a:solidFill>
                            <a:srgbClr val="333333"/>
                          </a:solidFill>
                          <a:latin typeface="Calibri"/>
                        </a:defRPr>
                      </a:pPr>
                      <a:r>
                        <a:t>1.290</a:t>
                      </a:r>
                    </a:p>
                  </a:txBody>
                  <a:tcPr marL="73152" marR="73152" marT="36576" marB="36576" anchor="ctr">
                    <a:solidFill>
                      <a:srgbClr val="E8EEF4"/>
                    </a:solidFill>
                  </a:tcPr>
                </a:tc>
                <a:tc>
                  <a:txBody>
                    <a:bodyPr/>
                    <a:lstStyle/>
                    <a:p>
                      <a:pPr algn="r">
                        <a:defRPr sz="1200" b="0">
                          <a:solidFill>
                            <a:srgbClr val="333333"/>
                          </a:solidFill>
                          <a:latin typeface="Calibri"/>
                        </a:defRPr>
                      </a:pPr>
                      <a:r>
                        <a:t>14,8%</a:t>
                      </a:r>
                    </a:p>
                  </a:txBody>
                  <a:tcPr marL="73152" marR="73152" marT="36576" marB="36576" anchor="ctr">
                    <a:solidFill>
                      <a:srgbClr val="E8EEF4"/>
                    </a:solidFill>
                  </a:tcPr>
                </a:tc>
                <a:tc>
                  <a:txBody>
                    <a:bodyPr/>
                    <a:lstStyle/>
                    <a:p>
                      <a:pPr algn="r">
                        <a:defRPr sz="1200" b="0">
                          <a:solidFill>
                            <a:srgbClr val="333333"/>
                          </a:solidFill>
                          <a:latin typeface="Calibri"/>
                        </a:defRPr>
                      </a:pPr>
                      <a:r>
                        <a:t>1.920</a:t>
                      </a:r>
                    </a:p>
                  </a:txBody>
                  <a:tcPr marL="73152" marR="73152" marT="36576" marB="36576" anchor="ctr">
                    <a:solidFill>
                      <a:srgbClr val="E8EEF4"/>
                    </a:solidFill>
                  </a:tcPr>
                </a:tc>
                <a:tc>
                  <a:txBody>
                    <a:bodyPr/>
                    <a:lstStyle/>
                    <a:p>
                      <a:pPr algn="r">
                        <a:defRPr sz="1200" b="0">
                          <a:solidFill>
                            <a:srgbClr val="333333"/>
                          </a:solidFill>
                          <a:latin typeface="Calibri"/>
                        </a:defRPr>
                      </a:pPr>
                      <a:r>
                        <a:t>49,2</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Brandenburg</a:t>
                      </a:r>
                    </a:p>
                  </a:txBody>
                  <a:tcPr marL="73152" marR="73152" marT="36576" marB="36576" anchor="ctr">
                    <a:solidFill>
                      <a:srgbClr val="FFFFFF"/>
                    </a:solidFill>
                  </a:tcPr>
                </a:tc>
                <a:tc>
                  <a:txBody>
                    <a:bodyPr/>
                    <a:lstStyle/>
                    <a:p>
                      <a:pPr algn="r">
                        <a:defRPr sz="1200" b="0">
                          <a:solidFill>
                            <a:srgbClr val="333333"/>
                          </a:solidFill>
                          <a:latin typeface="Calibri"/>
                        </a:defRPr>
                      </a:pPr>
                      <a:r>
                        <a:t>8,94</a:t>
                      </a:r>
                    </a:p>
                  </a:txBody>
                  <a:tcPr marL="73152" marR="73152" marT="36576" marB="36576" anchor="ctr">
                    <a:solidFill>
                      <a:srgbClr val="FFFFFF"/>
                    </a:solidFill>
                  </a:tcPr>
                </a:tc>
                <a:tc>
                  <a:txBody>
                    <a:bodyPr/>
                    <a:lstStyle/>
                    <a:p>
                      <a:pPr algn="r">
                        <a:defRPr sz="1200" b="0">
                          <a:solidFill>
                            <a:srgbClr val="333333"/>
                          </a:solidFill>
                          <a:latin typeface="Calibri"/>
                        </a:defRPr>
                      </a:pPr>
                      <a:r>
                        <a:t>1.180</a:t>
                      </a:r>
                    </a:p>
                  </a:txBody>
                  <a:tcPr marL="73152" marR="73152" marT="36576" marB="36576" anchor="ctr">
                    <a:solidFill>
                      <a:srgbClr val="FFFFFF"/>
                    </a:solidFill>
                  </a:tcPr>
                </a:tc>
                <a:tc>
                  <a:txBody>
                    <a:bodyPr/>
                    <a:lstStyle/>
                    <a:p>
                      <a:pPr algn="r">
                        <a:defRPr sz="1200" b="0">
                          <a:solidFill>
                            <a:srgbClr val="333333"/>
                          </a:solidFill>
                          <a:latin typeface="Calibri"/>
                        </a:defRPr>
                      </a:pPr>
                      <a:r>
                        <a:t>13,6%</a:t>
                      </a:r>
                    </a:p>
                  </a:txBody>
                  <a:tcPr marL="73152" marR="73152" marT="36576" marB="36576" anchor="ctr">
                    <a:solidFill>
                      <a:srgbClr val="FFFFFF"/>
                    </a:solidFill>
                  </a:tcPr>
                </a:tc>
                <a:tc>
                  <a:txBody>
                    <a:bodyPr/>
                    <a:lstStyle/>
                    <a:p>
                      <a:pPr algn="r">
                        <a:defRPr sz="1200" b="0">
                          <a:solidFill>
                            <a:srgbClr val="333333"/>
                          </a:solidFill>
                          <a:latin typeface="Calibri"/>
                        </a:defRPr>
                      </a:pPr>
                      <a:r>
                        <a:t>2.050</a:t>
                      </a:r>
                    </a:p>
                  </a:txBody>
                  <a:tcPr marL="73152" marR="73152" marT="36576" marB="36576" anchor="ctr">
                    <a:solidFill>
                      <a:srgbClr val="FFFFFF"/>
                    </a:solidFill>
                  </a:tcPr>
                </a:tc>
                <a:tc>
                  <a:txBody>
                    <a:bodyPr/>
                    <a:lstStyle/>
                    <a:p>
                      <a:pPr algn="r">
                        <a:defRPr sz="1200" b="0">
                          <a:solidFill>
                            <a:srgbClr val="333333"/>
                          </a:solidFill>
                          <a:latin typeface="Calibri"/>
                        </a:defRPr>
                      </a:pPr>
                      <a:r>
                        <a:t>47,1</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Sachsen-Anhalt</a:t>
                      </a:r>
                    </a:p>
                  </a:txBody>
                  <a:tcPr marL="73152" marR="73152" marT="36576" marB="36576" anchor="ctr">
                    <a:solidFill>
                      <a:srgbClr val="E8EEF4"/>
                    </a:solidFill>
                  </a:tcPr>
                </a:tc>
                <a:tc>
                  <a:txBody>
                    <a:bodyPr/>
                    <a:lstStyle/>
                    <a:p>
                      <a:pPr algn="r">
                        <a:defRPr sz="1200" b="0">
                          <a:solidFill>
                            <a:srgbClr val="333333"/>
                          </a:solidFill>
                          <a:latin typeface="Calibri"/>
                        </a:defRPr>
                      </a:pPr>
                      <a:r>
                        <a:t>5,67</a:t>
                      </a:r>
                    </a:p>
                  </a:txBody>
                  <a:tcPr marL="73152" marR="73152" marT="36576" marB="36576" anchor="ctr">
                    <a:solidFill>
                      <a:srgbClr val="E8EEF4"/>
                    </a:solidFill>
                  </a:tcPr>
                </a:tc>
                <a:tc>
                  <a:txBody>
                    <a:bodyPr/>
                    <a:lstStyle/>
                    <a:p>
                      <a:pPr algn="r">
                        <a:defRPr sz="1200" b="0">
                          <a:solidFill>
                            <a:srgbClr val="333333"/>
                          </a:solidFill>
                          <a:latin typeface="Calibri"/>
                        </a:defRPr>
                      </a:pPr>
                      <a:r>
                        <a:t>680</a:t>
                      </a:r>
                    </a:p>
                  </a:txBody>
                  <a:tcPr marL="73152" marR="73152" marT="36576" marB="36576" anchor="ctr">
                    <a:solidFill>
                      <a:srgbClr val="E8EEF4"/>
                    </a:solidFill>
                  </a:tcPr>
                </a:tc>
                <a:tc>
                  <a:txBody>
                    <a:bodyPr/>
                    <a:lstStyle/>
                    <a:p>
                      <a:pPr algn="r">
                        <a:defRPr sz="1200" b="0">
                          <a:solidFill>
                            <a:srgbClr val="333333"/>
                          </a:solidFill>
                          <a:latin typeface="Calibri"/>
                        </a:defRPr>
                      </a:pPr>
                      <a:r>
                        <a:t>7,8%</a:t>
                      </a:r>
                    </a:p>
                  </a:txBody>
                  <a:tcPr marL="73152" marR="73152" marT="36576" marB="36576" anchor="ctr">
                    <a:solidFill>
                      <a:srgbClr val="E8EEF4"/>
                    </a:solidFill>
                  </a:tcPr>
                </a:tc>
                <a:tc>
                  <a:txBody>
                    <a:bodyPr/>
                    <a:lstStyle/>
                    <a:p>
                      <a:pPr algn="r">
                        <a:defRPr sz="1200" b="0">
                          <a:solidFill>
                            <a:srgbClr val="333333"/>
                          </a:solidFill>
                          <a:latin typeface="Calibri"/>
                        </a:defRPr>
                      </a:pPr>
                      <a:r>
                        <a:t>2.110</a:t>
                      </a:r>
                    </a:p>
                  </a:txBody>
                  <a:tcPr marL="73152" marR="73152" marT="36576" marB="36576" anchor="ctr">
                    <a:solidFill>
                      <a:srgbClr val="E8EEF4"/>
                    </a:solidFill>
                  </a:tcPr>
                </a:tc>
                <a:tc>
                  <a:txBody>
                    <a:bodyPr/>
                    <a:lstStyle/>
                    <a:p>
                      <a:pPr algn="r">
                        <a:defRPr sz="1200" b="0">
                          <a:solidFill>
                            <a:srgbClr val="333333"/>
                          </a:solidFill>
                          <a:latin typeface="Calibri"/>
                        </a:defRPr>
                      </a:pPr>
                      <a:r>
                        <a:t>46,5</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Mecklenburg-Vorpommern</a:t>
                      </a:r>
                    </a:p>
                  </a:txBody>
                  <a:tcPr marL="73152" marR="73152" marT="36576" marB="36576" anchor="ctr">
                    <a:solidFill>
                      <a:srgbClr val="FFFFFF"/>
                    </a:solidFill>
                  </a:tcPr>
                </a:tc>
                <a:tc>
                  <a:txBody>
                    <a:bodyPr/>
                    <a:lstStyle/>
                    <a:p>
                      <a:pPr algn="r">
                        <a:defRPr sz="1200" b="0">
                          <a:solidFill>
                            <a:srgbClr val="333333"/>
                          </a:solidFill>
                          <a:latin typeface="Calibri"/>
                        </a:defRPr>
                      </a:pPr>
                      <a:r>
                        <a:t>4,38</a:t>
                      </a:r>
                    </a:p>
                  </a:txBody>
                  <a:tcPr marL="73152" marR="73152" marT="36576" marB="36576" anchor="ctr">
                    <a:solidFill>
                      <a:srgbClr val="FFFFFF"/>
                    </a:solidFill>
                  </a:tcPr>
                </a:tc>
                <a:tc>
                  <a:txBody>
                    <a:bodyPr/>
                    <a:lstStyle/>
                    <a:p>
                      <a:pPr algn="r">
                        <a:defRPr sz="1200" b="0">
                          <a:solidFill>
                            <a:srgbClr val="333333"/>
                          </a:solidFill>
                          <a:latin typeface="Calibri"/>
                        </a:defRPr>
                      </a:pPr>
                      <a:r>
                        <a:t>520</a:t>
                      </a:r>
                    </a:p>
                  </a:txBody>
                  <a:tcPr marL="73152" marR="73152" marT="36576" marB="36576" anchor="ctr">
                    <a:solidFill>
                      <a:srgbClr val="FFFFFF"/>
                    </a:solidFill>
                  </a:tcPr>
                </a:tc>
                <a:tc>
                  <a:txBody>
                    <a:bodyPr/>
                    <a:lstStyle/>
                    <a:p>
                      <a:pPr algn="r">
                        <a:defRPr sz="1200" b="0">
                          <a:solidFill>
                            <a:srgbClr val="333333"/>
                          </a:solidFill>
                          <a:latin typeface="Calibri"/>
                        </a:defRPr>
                      </a:pPr>
                      <a:r>
                        <a:t>6,0%</a:t>
                      </a:r>
                    </a:p>
                  </a:txBody>
                  <a:tcPr marL="73152" marR="73152" marT="36576" marB="36576" anchor="ctr">
                    <a:solidFill>
                      <a:srgbClr val="FFFFFF"/>
                    </a:solidFill>
                  </a:tcPr>
                </a:tc>
                <a:tc>
                  <a:txBody>
                    <a:bodyPr/>
                    <a:lstStyle/>
                    <a:p>
                      <a:pPr algn="r">
                        <a:defRPr sz="1200" b="0">
                          <a:solidFill>
                            <a:srgbClr val="333333"/>
                          </a:solidFill>
                          <a:latin typeface="Calibri"/>
                        </a:defRPr>
                      </a:pPr>
                      <a:r>
                        <a:t>2.280</a:t>
                      </a:r>
                    </a:p>
                  </a:txBody>
                  <a:tcPr marL="73152" marR="73152" marT="36576" marB="36576" anchor="ctr">
                    <a:solidFill>
                      <a:srgbClr val="FFFFFF"/>
                    </a:solidFill>
                  </a:tcPr>
                </a:tc>
                <a:tc>
                  <a:txBody>
                    <a:bodyPr/>
                    <a:lstStyle/>
                    <a:p>
                      <a:pPr algn="r">
                        <a:defRPr sz="1200" b="0">
                          <a:solidFill>
                            <a:srgbClr val="333333"/>
                          </a:solidFill>
                          <a:latin typeface="Calibri"/>
                        </a:defRPr>
                      </a:pPr>
                      <a:r>
                        <a:t>44,0</a:t>
                      </a:r>
                    </a:p>
                  </a:txBody>
                  <a:tcPr marL="73152" marR="73152" marT="36576" marB="36576" anchor="ctr">
                    <a:solidFill>
                      <a:srgbClr val="FFFFFF"/>
                    </a:solidFill>
                  </a:tcPr>
                </a:tc>
                <a:extLst>
                  <a:ext uri="{0D108BD9-81ED-4DB2-BD59-A6C34878D82A}">
                    <a16:rowId xmlns:a16="http://schemas.microsoft.com/office/drawing/2014/main" val="10006"/>
                  </a:ext>
                </a:extLst>
              </a:tr>
              <a:tr h="457200">
                <a:tc>
                  <a:txBody>
                    <a:bodyPr/>
                    <a:lstStyle/>
                    <a:p>
                      <a:pPr algn="l">
                        <a:defRPr sz="1200" b="0">
                          <a:solidFill>
                            <a:srgbClr val="333333"/>
                          </a:solidFill>
                          <a:latin typeface="Calibri"/>
                        </a:defRPr>
                      </a:pPr>
                      <a:r>
                        <a:t>Übrige</a:t>
                      </a:r>
                    </a:p>
                  </a:txBody>
                  <a:tcPr marL="73152" marR="73152" marT="36576" marB="36576" anchor="ctr">
                    <a:solidFill>
                      <a:srgbClr val="E8EEF4"/>
                    </a:solidFill>
                  </a:tcPr>
                </a:tc>
                <a:tc>
                  <a:txBody>
                    <a:bodyPr/>
                    <a:lstStyle/>
                    <a:p>
                      <a:pPr algn="r">
                        <a:defRPr sz="1200" b="0">
                          <a:solidFill>
                            <a:srgbClr val="333333"/>
                          </a:solidFill>
                          <a:latin typeface="Calibri"/>
                        </a:defRPr>
                      </a:pPr>
                      <a:r>
                        <a:t>15,33</a:t>
                      </a:r>
                    </a:p>
                  </a:txBody>
                  <a:tcPr marL="73152" marR="73152" marT="36576" marB="36576" anchor="ctr">
                    <a:solidFill>
                      <a:srgbClr val="E8EEF4"/>
                    </a:solidFill>
                  </a:tcPr>
                </a:tc>
                <a:tc>
                  <a:txBody>
                    <a:bodyPr/>
                    <a:lstStyle/>
                    <a:p>
                      <a:pPr algn="r">
                        <a:defRPr sz="1200" b="0">
                          <a:solidFill>
                            <a:srgbClr val="333333"/>
                          </a:solidFill>
                          <a:latin typeface="Calibri"/>
                        </a:defRPr>
                      </a:pPr>
                      <a:r>
                        <a:t>840</a:t>
                      </a:r>
                    </a:p>
                  </a:txBody>
                  <a:tcPr marL="73152" marR="73152" marT="36576" marB="36576" anchor="ctr">
                    <a:solidFill>
                      <a:srgbClr val="E8EEF4"/>
                    </a:solidFill>
                  </a:tcPr>
                </a:tc>
                <a:tc>
                  <a:txBody>
                    <a:bodyPr/>
                    <a:lstStyle/>
                    <a:p>
                      <a:pPr algn="r">
                        <a:defRPr sz="1200" b="0">
                          <a:solidFill>
                            <a:srgbClr val="333333"/>
                          </a:solidFill>
                          <a:latin typeface="Calibri"/>
                        </a:defRPr>
                      </a:pPr>
                      <a:r>
                        <a:t>9,7%</a:t>
                      </a:r>
                    </a:p>
                  </a:txBody>
                  <a:tcPr marL="73152" marR="73152" marT="36576" marB="36576" anchor="ctr">
                    <a:solidFill>
                      <a:srgbClr val="E8EEF4"/>
                    </a:solidFill>
                  </a:tcPr>
                </a:tc>
                <a:tc>
                  <a:txBody>
                    <a:bodyPr/>
                    <a:lstStyle/>
                    <a:p>
                      <a:pPr algn="r">
                        <a:defRPr sz="1200" b="0">
                          <a:solidFill>
                            <a:srgbClr val="333333"/>
                          </a:solidFill>
                          <a:latin typeface="Calibri"/>
                        </a:defRPr>
                      </a:pPr>
                      <a:r>
                        <a:t>1.750</a:t>
                      </a:r>
                    </a:p>
                  </a:txBody>
                  <a:tcPr marL="73152" marR="73152" marT="36576" marB="36576" anchor="ctr">
                    <a:solidFill>
                      <a:srgbClr val="E8EEF4"/>
                    </a:solidFill>
                  </a:tcPr>
                </a:tc>
                <a:tc>
                  <a:txBody>
                    <a:bodyPr/>
                    <a:lstStyle/>
                    <a:p>
                      <a:pPr algn="r">
                        <a:defRPr sz="1200" b="0">
                          <a:solidFill>
                            <a:srgbClr val="333333"/>
                          </a:solidFill>
                          <a:latin typeface="Calibri"/>
                        </a:defRPr>
                      </a:pPr>
                      <a:r>
                        <a:t>53,4</a:t>
                      </a:r>
                    </a:p>
                  </a:txBody>
                  <a:tcPr marL="73152" marR="73152" marT="36576" marB="36576" anchor="ctr">
                    <a:solidFill>
                      <a:srgbClr val="E8EEF4"/>
                    </a:solidFill>
                  </a:tcPr>
                </a:tc>
                <a:extLst>
                  <a:ext uri="{0D108BD9-81ED-4DB2-BD59-A6C34878D82A}">
                    <a16:rowId xmlns:a16="http://schemas.microsoft.com/office/drawing/2014/main" val="10007"/>
                  </a:ext>
                </a:extLst>
              </a:tr>
              <a:tr h="457200">
                <a:tc>
                  <a:txBody>
                    <a:bodyPr/>
                    <a:lstStyle/>
                    <a:p>
                      <a:pPr algn="l">
                        <a:defRPr sz="1200" b="0">
                          <a:solidFill>
                            <a:srgbClr val="333333"/>
                          </a:solidFill>
                          <a:latin typeface="Calibri"/>
                        </a:defRPr>
                      </a:pPr>
                      <a:r>
                        <a:t>Gesamt</a:t>
                      </a:r>
                    </a:p>
                  </a:txBody>
                  <a:tcPr marL="73152" marR="73152" marT="36576" marB="36576" anchor="ctr">
                    <a:solidFill>
                      <a:srgbClr val="FFFFFF"/>
                    </a:solidFill>
                  </a:tcPr>
                </a:tc>
                <a:tc>
                  <a:txBody>
                    <a:bodyPr/>
                    <a:lstStyle/>
                    <a:p>
                      <a:pPr algn="r">
                        <a:defRPr sz="1200" b="0">
                          <a:solidFill>
                            <a:srgbClr val="333333"/>
                          </a:solidFill>
                          <a:latin typeface="Calibri"/>
                        </a:defRPr>
                      </a:pPr>
                      <a:r>
                        <a:t>63,80</a:t>
                      </a:r>
                    </a:p>
                  </a:txBody>
                  <a:tcPr marL="73152" marR="73152" marT="36576" marB="36576" anchor="ctr">
                    <a:solidFill>
                      <a:srgbClr val="FFFFFF"/>
                    </a:solidFill>
                  </a:tcPr>
                </a:tc>
                <a:tc>
                  <a:txBody>
                    <a:bodyPr/>
                    <a:lstStyle/>
                    <a:p>
                      <a:pPr algn="r">
                        <a:defRPr sz="1200" b="0">
                          <a:solidFill>
                            <a:srgbClr val="333333"/>
                          </a:solidFill>
                          <a:latin typeface="Calibri"/>
                        </a:defRPr>
                      </a:pPr>
                      <a:r>
                        <a:t>8.700</a:t>
                      </a:r>
                    </a:p>
                  </a:txBody>
                  <a:tcPr marL="73152" marR="73152" marT="36576" marB="36576" anchor="ctr">
                    <a:solidFill>
                      <a:srgbClr val="FFFFFF"/>
                    </a:solidFill>
                  </a:tcPr>
                </a:tc>
                <a:tc>
                  <a:txBody>
                    <a:bodyPr/>
                    <a:lstStyle/>
                    <a:p>
                      <a:pPr algn="r">
                        <a:defRPr sz="1200" b="0">
                          <a:solidFill>
                            <a:srgbClr val="333333"/>
                          </a:solidFill>
                          <a:latin typeface="Calibri"/>
                        </a:defRPr>
                      </a:pPr>
                      <a:r>
                        <a:t>100%</a:t>
                      </a:r>
                    </a:p>
                  </a:txBody>
                  <a:tcPr marL="73152" marR="73152" marT="36576" marB="36576" anchor="ctr">
                    <a:solidFill>
                      <a:srgbClr val="FFFFFF"/>
                    </a:solidFill>
                  </a:tcPr>
                </a:tc>
                <a:tc>
                  <a:txBody>
                    <a:bodyPr/>
                    <a:lstStyle/>
                    <a:p>
                      <a:pPr algn="r">
                        <a:defRPr sz="1200" b="0">
                          <a:solidFill>
                            <a:srgbClr val="333333"/>
                          </a:solidFill>
                          <a:latin typeface="Calibri"/>
                        </a:defRPr>
                      </a:pPr>
                      <a:r>
                        <a:t>2.085</a:t>
                      </a:r>
                    </a:p>
                  </a:txBody>
                  <a:tcPr marL="73152" marR="73152" marT="36576" marB="36576" anchor="ctr">
                    <a:solidFill>
                      <a:srgbClr val="FFFFFF"/>
                    </a:solidFill>
                  </a:tcPr>
                </a:tc>
                <a:tc>
                  <a:txBody>
                    <a:bodyPr/>
                    <a:lstStyle/>
                    <a:p>
                      <a:pPr algn="r">
                        <a:defRPr sz="1200" b="0">
                          <a:solidFill>
                            <a:srgbClr val="333333"/>
                          </a:solidFill>
                          <a:latin typeface="Calibri"/>
                        </a:defRPr>
                      </a:pPr>
                      <a:r>
                        <a:t>48,7</a:t>
                      </a:r>
                    </a:p>
                  </a:txBody>
                  <a:tcPr marL="73152" marR="73152" marT="36576" marB="36576" anchor="ctr">
                    <a:solidFill>
                      <a:srgbClr val="FFFFFF"/>
                    </a:solidFill>
                  </a:tcPr>
                </a:tc>
                <a:extLst>
                  <a:ext uri="{0D108BD9-81ED-4DB2-BD59-A6C34878D82A}">
                    <a16:rowId xmlns:a16="http://schemas.microsoft.com/office/drawing/2014/main" val="10008"/>
                  </a:ext>
                </a:extLst>
              </a:tr>
            </a:tbl>
          </a:graphicData>
        </a:graphic>
      </p:graphicFrame>
      <p:sp>
        <p:nvSpPr>
          <p:cNvPr id="7" name="TextBox 6"/>
          <p:cNvSpPr txBox="1"/>
          <p:nvPr/>
        </p:nvSpPr>
        <p:spPr>
          <a:xfrm>
            <a:off x="640080" y="5943600"/>
            <a:ext cx="10911535" cy="731520"/>
          </a:xfrm>
          <a:prstGeom prst="rect">
            <a:avLst/>
          </a:prstGeom>
          <a:noFill/>
        </p:spPr>
        <p:txBody>
          <a:bodyPr wrap="square">
            <a:spAutoFit/>
          </a:bodyPr>
          <a:lstStyle/>
          <a:p>
            <a:pPr>
              <a:defRPr sz="1300" i="1">
                <a:solidFill>
                  <a:srgbClr val="666666"/>
                </a:solidFill>
                <a:latin typeface="Calibri"/>
              </a:defRPr>
            </a:pPr>
            <a:r>
              <a:t>Quelle: Deutsche WindGuard, FA Wind. LCOE = Levelized Cost of Energy. Die Tabelle zeigt die regionale Verteilung der Onshore-Wind-Kapazitäten und des Zubaus in Deutschland für das Jahr 2025.</a:t>
            </a:r>
          </a:p>
        </p:txBody>
      </p:sp>
    </p:spTree>
  </p:cSld>
  <p:clrMapOvr>
    <a:masterClrMapping/>
  </p:clrMapOvr>
  <p:transition spd="med">
    <p:zoom/>
  </p:transition>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Onshore-Wind: Zubau nach Bundesland 2025</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Chart 5"/>
          <p:cNvGraphicFramePr>
            <a:graphicFrameLocks noGrp="1"/>
          </p:cNvGraphicFramePr>
          <p:nvPr/>
        </p:nvGraphicFramePr>
        <p:xfrm>
          <a:off x="914400" y="1554480"/>
          <a:ext cx="10362895" cy="3931920"/>
        </p:xfrm>
        <a:graphic>
          <a:graphicData uri="http://schemas.openxmlformats.org/drawingml/2006/chart">
            <c:chart xmlns:c="http://schemas.openxmlformats.org/drawingml/2006/chart" xmlns:r="http://schemas.openxmlformats.org/officeDocument/2006/relationships" r:id="rId5"/>
          </a:graphicData>
        </a:graphic>
      </p:graphicFrame>
      <p:sp>
        <p:nvSpPr>
          <p:cNvPr id="7" name="TextBox 6"/>
          <p:cNvSpPr txBox="1"/>
          <p:nvPr/>
        </p:nvSpPr>
        <p:spPr>
          <a:xfrm>
            <a:off x="640080" y="5623560"/>
            <a:ext cx="10911535" cy="1051560"/>
          </a:xfrm>
          <a:prstGeom prst="rect">
            <a:avLst/>
          </a:prstGeom>
          <a:noFill/>
        </p:spPr>
        <p:txBody>
          <a:bodyPr wrap="square">
            <a:spAutoFit/>
          </a:bodyPr>
          <a:lstStyle/>
          <a:p>
            <a:pPr>
              <a:defRPr sz="1300" i="1">
                <a:solidFill>
                  <a:srgbClr val="666666"/>
                </a:solidFill>
                <a:latin typeface="Calibri"/>
              </a:defRPr>
            </a:pPr>
            <a:r>
              <a:t>Die Grafik zeigt den Nettozubau an Onshore-Wind-Kapazität nach Bundesland für das Jahr 2025. Quelle: Deutsche WindGuard, FA Wind.</a:t>
            </a:r>
          </a:p>
        </p:txBody>
      </p:sp>
    </p:spTree>
  </p:cSld>
  <p:clrMapOvr>
    <a:masterClrMapping/>
  </p:clrMapOvr>
  <p:transition spd="med">
    <p:zoom/>
  </p:transition>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pic>
        <p:nvPicPr>
          <p:cNvPr id="3" name="Picture 2" descr="image.png"/>
          <p:cNvPicPr>
            <a:picLocks noChangeAspect="1"/>
          </p:cNvPicPr>
          <p:nvPr/>
        </p:nvPicPr>
        <p:blipFill>
          <a:blip r:embed="rId3"/>
          <a:stretch>
            <a:fillRect/>
          </a:stretch>
        </p:blipFill>
        <p:spPr>
          <a:xfrm>
            <a:off x="0" y="6172200"/>
            <a:ext cx="12191695" cy="685800"/>
          </a:xfrm>
          <a:prstGeom prst="rect">
            <a:avLst/>
          </a:prstGeom>
        </p:spPr>
      </p:pic>
      <p:pic>
        <p:nvPicPr>
          <p:cNvPr id="2" name="Picture 1" descr="image.png"/>
          <p:cNvPicPr>
            <a:picLocks noChangeAspect="1"/>
          </p:cNvPicPr>
          <p:nvPr/>
        </p:nvPicPr>
        <p:blipFill>
          <a:blip r:embed="rId4"/>
          <a:stretch>
            <a:fillRect/>
          </a:stretch>
        </p:blipFill>
        <p:spPr>
          <a:xfrm>
            <a:off x="0" y="0"/>
            <a:ext cx="12191695" cy="1028700"/>
          </a:xfrm>
          <a:prstGeom prst="rect">
            <a:avLst/>
          </a:prstGeom>
        </p:spPr>
      </p:pic>
      <p:sp>
        <p:nvSpPr>
          <p:cNvPr id="4" name="Rectangle 3"/>
          <p:cNvSpPr/>
          <p:nvPr/>
        </p:nvSpPr>
        <p:spPr>
          <a:xfrm>
            <a:off x="0" y="0"/>
            <a:ext cx="12191695" cy="1005840"/>
          </a:xfrm>
          <a:prstGeom prst="rect">
            <a:avLst/>
          </a:prstGeom>
          <a:solidFill>
            <a:srgbClr val="3D414C"/>
          </a:solidFill>
          <a:ln>
            <a:noFill/>
          </a:ln>
        </p:spPr>
        <p:style>
          <a:lnRef idx="1">
            <a:schemeClr val="accent1"/>
          </a:lnRef>
          <a:fillRef idx="3">
            <a:schemeClr val="accent1"/>
          </a:fillRef>
          <a:effectRef idx="2">
            <a:schemeClr val="accent1"/>
          </a:effectRef>
          <a:fontRef idx="minor">
            <a:schemeClr val="lt1"/>
          </a:fontRef>
        </p:style>
        <p:txBody>
          <a:bodyPr wrap="square" lIns="640080" tIns="182880" rtlCol="0" anchor="ctr"/>
          <a:lstStyle/>
          <a:p>
            <a:pPr algn="l">
              <a:defRPr sz="2800" b="1">
                <a:solidFill>
                  <a:srgbClr val="FFFFFF"/>
                </a:solidFill>
                <a:latin typeface="Calibri"/>
              </a:defRPr>
            </a:pPr>
            <a:r>
              <a:t>PV-Zubau nach Segment 2025</a:t>
            </a:r>
          </a:p>
        </p:txBody>
      </p:sp>
      <p:sp>
        <p:nvSpPr>
          <p:cNvPr id="5" name="Rectangle 4"/>
          <p:cNvSpPr/>
          <p:nvPr/>
        </p:nvSpPr>
        <p:spPr>
          <a:xfrm>
            <a:off x="0" y="1005840"/>
            <a:ext cx="12191695" cy="38100"/>
          </a:xfrm>
          <a:prstGeom prst="rect">
            <a:avLst/>
          </a:prstGeom>
          <a:solidFill>
            <a:srgbClr val="CEBBA7"/>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a:p>
        </p:txBody>
      </p:sp>
      <p:graphicFrame>
        <p:nvGraphicFramePr>
          <p:cNvPr id="6" name="Table 5"/>
          <p:cNvGraphicFramePr>
            <a:graphicFrameLocks noGrp="1"/>
          </p:cNvGraphicFramePr>
          <p:nvPr/>
        </p:nvGraphicFramePr>
        <p:xfrm>
          <a:off x="640080" y="1554480"/>
          <a:ext cx="10911534" cy="3657600"/>
        </p:xfrm>
        <a:graphic>
          <a:graphicData uri="http://schemas.openxmlformats.org/drawingml/2006/table">
            <a:tbl>
              <a:tblPr firstRow="1" bandRow="1">
                <a:tableStyleId>{5C22544A-7EE6-4342-B048-85BDC9FD1C3A}</a:tableStyleId>
              </a:tblPr>
              <a:tblGrid>
                <a:gridCol w="1818589">
                  <a:extLst>
                    <a:ext uri="{9D8B030D-6E8A-4147-A177-3AD203B41FA5}">
                      <a16:colId xmlns:a16="http://schemas.microsoft.com/office/drawing/2014/main" val="20000"/>
                    </a:ext>
                  </a:extLst>
                </a:gridCol>
                <a:gridCol w="1818589">
                  <a:extLst>
                    <a:ext uri="{9D8B030D-6E8A-4147-A177-3AD203B41FA5}">
                      <a16:colId xmlns:a16="http://schemas.microsoft.com/office/drawing/2014/main" val="20001"/>
                    </a:ext>
                  </a:extLst>
                </a:gridCol>
                <a:gridCol w="1818589">
                  <a:extLst>
                    <a:ext uri="{9D8B030D-6E8A-4147-A177-3AD203B41FA5}">
                      <a16:colId xmlns:a16="http://schemas.microsoft.com/office/drawing/2014/main" val="20002"/>
                    </a:ext>
                  </a:extLst>
                </a:gridCol>
                <a:gridCol w="1818589">
                  <a:extLst>
                    <a:ext uri="{9D8B030D-6E8A-4147-A177-3AD203B41FA5}">
                      <a16:colId xmlns:a16="http://schemas.microsoft.com/office/drawing/2014/main" val="20003"/>
                    </a:ext>
                  </a:extLst>
                </a:gridCol>
                <a:gridCol w="1818589">
                  <a:extLst>
                    <a:ext uri="{9D8B030D-6E8A-4147-A177-3AD203B41FA5}">
                      <a16:colId xmlns:a16="http://schemas.microsoft.com/office/drawing/2014/main" val="20004"/>
                    </a:ext>
                  </a:extLst>
                </a:gridCol>
                <a:gridCol w="1818589">
                  <a:extLst>
                    <a:ext uri="{9D8B030D-6E8A-4147-A177-3AD203B41FA5}">
                      <a16:colId xmlns:a16="http://schemas.microsoft.com/office/drawing/2014/main" val="20005"/>
                    </a:ext>
                  </a:extLst>
                </a:gridCol>
              </a:tblGrid>
              <a:tr h="457200">
                <a:tc>
                  <a:txBody>
                    <a:bodyPr/>
                    <a:lstStyle/>
                    <a:p>
                      <a:pPr algn="ctr">
                        <a:defRPr sz="1400" b="1">
                          <a:solidFill>
                            <a:srgbClr val="FFFFFF"/>
                          </a:solidFill>
                          <a:latin typeface="Calibri"/>
                        </a:defRPr>
                      </a:pPr>
                      <a:r>
                        <a:t>Segment</a:t>
                      </a:r>
                    </a:p>
                  </a:txBody>
                  <a:tcPr marL="73152" marR="73152" marT="36576" marB="36576" anchor="ctr">
                    <a:solidFill>
                      <a:srgbClr val="3D414C"/>
                    </a:solidFill>
                  </a:tcPr>
                </a:tc>
                <a:tc>
                  <a:txBody>
                    <a:bodyPr/>
                    <a:lstStyle/>
                    <a:p>
                      <a:pPr algn="ctr">
                        <a:defRPr sz="1400" b="1">
                          <a:solidFill>
                            <a:srgbClr val="FFFFFF"/>
                          </a:solidFill>
                          <a:latin typeface="Calibri"/>
                        </a:defRPr>
                      </a:pPr>
                      <a:r>
                        <a:t>Zubau 2025 (GW)</a:t>
                      </a:r>
                    </a:p>
                  </a:txBody>
                  <a:tcPr marL="73152" marR="73152" marT="36576" marB="36576" anchor="ctr">
                    <a:solidFill>
                      <a:srgbClr val="3D414C"/>
                    </a:solidFill>
                  </a:tcPr>
                </a:tc>
                <a:tc>
                  <a:txBody>
                    <a:bodyPr/>
                    <a:lstStyle/>
                    <a:p>
                      <a:pPr algn="ctr">
                        <a:defRPr sz="1400" b="1">
                          <a:solidFill>
                            <a:srgbClr val="FFFFFF"/>
                          </a:solidFill>
                          <a:latin typeface="Calibri"/>
                        </a:defRPr>
                      </a:pPr>
                      <a:r>
                        <a:t>Anteil</a:t>
                      </a:r>
                    </a:p>
                  </a:txBody>
                  <a:tcPr marL="73152" marR="73152" marT="36576" marB="36576" anchor="ctr">
                    <a:solidFill>
                      <a:srgbClr val="3D414C"/>
                    </a:solidFill>
                  </a:tcPr>
                </a:tc>
                <a:tc>
                  <a:txBody>
                    <a:bodyPr/>
                    <a:lstStyle/>
                    <a:p>
                      <a:pPr algn="ctr">
                        <a:defRPr sz="1400" b="1">
                          <a:solidFill>
                            <a:srgbClr val="FFFFFF"/>
                          </a:solidFill>
                          <a:latin typeface="Calibri"/>
                        </a:defRPr>
                      </a:pPr>
                      <a:r>
                        <a:t>Ø Modulpreis (€/Wp)</a:t>
                      </a:r>
                    </a:p>
                  </a:txBody>
                  <a:tcPr marL="73152" marR="73152" marT="36576" marB="36576" anchor="ctr">
                    <a:solidFill>
                      <a:srgbClr val="3D414C"/>
                    </a:solidFill>
                  </a:tcPr>
                </a:tc>
                <a:tc>
                  <a:txBody>
                    <a:bodyPr/>
                    <a:lstStyle/>
                    <a:p>
                      <a:pPr algn="ctr">
                        <a:defRPr sz="1400" b="1">
                          <a:solidFill>
                            <a:srgbClr val="FFFFFF"/>
                          </a:solidFill>
                          <a:latin typeface="Calibri"/>
                        </a:defRPr>
                      </a:pPr>
                      <a:r>
                        <a:t>LCOE (€/MWh)</a:t>
                      </a:r>
                    </a:p>
                  </a:txBody>
                  <a:tcPr marL="73152" marR="73152" marT="36576" marB="36576" anchor="ctr">
                    <a:solidFill>
                      <a:srgbClr val="3D414C"/>
                    </a:solidFill>
                  </a:tcPr>
                </a:tc>
                <a:tc>
                  <a:txBody>
                    <a:bodyPr/>
                    <a:lstStyle/>
                    <a:p>
                      <a:pPr algn="ctr">
                        <a:defRPr sz="1400" b="1">
                          <a:solidFill>
                            <a:srgbClr val="FFFFFF"/>
                          </a:solidFill>
                          <a:latin typeface="Calibri"/>
                        </a:defRPr>
                      </a:pPr>
                      <a:r>
                        <a:t>Typischer IRR</a:t>
                      </a:r>
                    </a:p>
                  </a:txBody>
                  <a:tcPr marL="73152" marR="73152" marT="36576" marB="36576" anchor="ctr">
                    <a:solidFill>
                      <a:srgbClr val="3D414C"/>
                    </a:solidFill>
                  </a:tcPr>
                </a:tc>
                <a:extLst>
                  <a:ext uri="{0D108BD9-81ED-4DB2-BD59-A6C34878D82A}">
                    <a16:rowId xmlns:a16="http://schemas.microsoft.com/office/drawing/2014/main" val="10000"/>
                  </a:ext>
                </a:extLst>
              </a:tr>
              <a:tr h="457200">
                <a:tc>
                  <a:txBody>
                    <a:bodyPr/>
                    <a:lstStyle/>
                    <a:p>
                      <a:pPr algn="l">
                        <a:defRPr sz="1200" b="0">
                          <a:solidFill>
                            <a:srgbClr val="333333"/>
                          </a:solidFill>
                          <a:latin typeface="Calibri"/>
                        </a:defRPr>
                      </a:pPr>
                      <a:r>
                        <a:t>Freifläche (&lt;1 MWp)</a:t>
                      </a:r>
                    </a:p>
                  </a:txBody>
                  <a:tcPr marL="73152" marR="73152" marT="36576" marB="36576" anchor="ctr">
                    <a:solidFill>
                      <a:srgbClr val="E8EEF4"/>
                    </a:solidFill>
                  </a:tcPr>
                </a:tc>
                <a:tc>
                  <a:txBody>
                    <a:bodyPr/>
                    <a:lstStyle/>
                    <a:p>
                      <a:pPr algn="r">
                        <a:defRPr sz="1200" b="0">
                          <a:solidFill>
                            <a:srgbClr val="333333"/>
                          </a:solidFill>
                          <a:latin typeface="Calibri"/>
                        </a:defRPr>
                      </a:pPr>
                      <a:r>
                        <a:t>1,8</a:t>
                      </a:r>
                    </a:p>
                  </a:txBody>
                  <a:tcPr marL="73152" marR="73152" marT="36576" marB="36576" anchor="ctr">
                    <a:solidFill>
                      <a:srgbClr val="E8EEF4"/>
                    </a:solidFill>
                  </a:tcPr>
                </a:tc>
                <a:tc>
                  <a:txBody>
                    <a:bodyPr/>
                    <a:lstStyle/>
                    <a:p>
                      <a:pPr algn="r">
                        <a:defRPr sz="1200" b="0">
                          <a:solidFill>
                            <a:srgbClr val="333333"/>
                          </a:solidFill>
                          <a:latin typeface="Calibri"/>
                        </a:defRPr>
                      </a:pPr>
                      <a:r>
                        <a:t>11%</a:t>
                      </a:r>
                    </a:p>
                  </a:txBody>
                  <a:tcPr marL="73152" marR="73152" marT="36576" marB="36576" anchor="ctr">
                    <a:solidFill>
                      <a:srgbClr val="E8EEF4"/>
                    </a:solidFill>
                  </a:tcPr>
                </a:tc>
                <a:tc>
                  <a:txBody>
                    <a:bodyPr/>
                    <a:lstStyle/>
                    <a:p>
                      <a:pPr algn="r">
                        <a:defRPr sz="1200" b="0">
                          <a:solidFill>
                            <a:srgbClr val="333333"/>
                          </a:solidFill>
                          <a:latin typeface="Calibri"/>
                        </a:defRPr>
                      </a:pPr>
                      <a:r>
                        <a:t>0,13</a:t>
                      </a:r>
                    </a:p>
                  </a:txBody>
                  <a:tcPr marL="73152" marR="73152" marT="36576" marB="36576" anchor="ctr">
                    <a:solidFill>
                      <a:srgbClr val="E8EEF4"/>
                    </a:solidFill>
                  </a:tcPr>
                </a:tc>
                <a:tc>
                  <a:txBody>
                    <a:bodyPr/>
                    <a:lstStyle/>
                    <a:p>
                      <a:pPr algn="r">
                        <a:defRPr sz="1200" b="0">
                          <a:solidFill>
                            <a:srgbClr val="333333"/>
                          </a:solidFill>
                          <a:latin typeface="Calibri"/>
                        </a:defRPr>
                      </a:pPr>
                      <a:r>
                        <a:t>38,5</a:t>
                      </a:r>
                    </a:p>
                  </a:txBody>
                  <a:tcPr marL="73152" marR="73152" marT="36576" marB="36576" anchor="ctr">
                    <a:solidFill>
                      <a:srgbClr val="E8EEF4"/>
                    </a:solidFill>
                  </a:tcPr>
                </a:tc>
                <a:tc>
                  <a:txBody>
                    <a:bodyPr/>
                    <a:lstStyle/>
                    <a:p>
                      <a:pPr algn="r">
                        <a:defRPr sz="1200" b="0">
                          <a:solidFill>
                            <a:srgbClr val="333333"/>
                          </a:solidFill>
                          <a:latin typeface="Calibri"/>
                        </a:defRPr>
                      </a:pPr>
                      <a:r>
                        <a:t>8,2%</a:t>
                      </a:r>
                    </a:p>
                  </a:txBody>
                  <a:tcPr marL="73152" marR="73152" marT="36576" marB="36576" anchor="ctr">
                    <a:solidFill>
                      <a:srgbClr val="E8EEF4"/>
                    </a:solidFill>
                  </a:tcPr>
                </a:tc>
                <a:extLst>
                  <a:ext uri="{0D108BD9-81ED-4DB2-BD59-A6C34878D82A}">
                    <a16:rowId xmlns:a16="http://schemas.microsoft.com/office/drawing/2014/main" val="10001"/>
                  </a:ext>
                </a:extLst>
              </a:tr>
              <a:tr h="457200">
                <a:tc>
                  <a:txBody>
                    <a:bodyPr/>
                    <a:lstStyle/>
                    <a:p>
                      <a:pPr algn="l">
                        <a:defRPr sz="1200" b="0">
                          <a:solidFill>
                            <a:srgbClr val="333333"/>
                          </a:solidFill>
                          <a:latin typeface="Calibri"/>
                        </a:defRPr>
                      </a:pPr>
                      <a:r>
                        <a:t>Freifläche (1-10 MWp)</a:t>
                      </a:r>
                    </a:p>
                  </a:txBody>
                  <a:tcPr marL="73152" marR="73152" marT="36576" marB="36576" anchor="ctr">
                    <a:solidFill>
                      <a:srgbClr val="FFFFFF"/>
                    </a:solidFill>
                  </a:tcPr>
                </a:tc>
                <a:tc>
                  <a:txBody>
                    <a:bodyPr/>
                    <a:lstStyle/>
                    <a:p>
                      <a:pPr algn="r">
                        <a:defRPr sz="1200" b="0">
                          <a:solidFill>
                            <a:srgbClr val="333333"/>
                          </a:solidFill>
                          <a:latin typeface="Calibri"/>
                        </a:defRPr>
                      </a:pPr>
                      <a:r>
                        <a:t>3,2</a:t>
                      </a:r>
                    </a:p>
                  </a:txBody>
                  <a:tcPr marL="73152" marR="73152" marT="36576" marB="36576" anchor="ctr">
                    <a:solidFill>
                      <a:srgbClr val="FFFFFF"/>
                    </a:solidFill>
                  </a:tcPr>
                </a:tc>
                <a:tc>
                  <a:txBody>
                    <a:bodyPr/>
                    <a:lstStyle/>
                    <a:p>
                      <a:pPr algn="r">
                        <a:defRPr sz="1200" b="0">
                          <a:solidFill>
                            <a:srgbClr val="333333"/>
                          </a:solidFill>
                          <a:latin typeface="Calibri"/>
                        </a:defRPr>
                      </a:pPr>
                      <a:r>
                        <a:t>20%</a:t>
                      </a:r>
                    </a:p>
                  </a:txBody>
                  <a:tcPr marL="73152" marR="73152" marT="36576" marB="36576" anchor="ctr">
                    <a:solidFill>
                      <a:srgbClr val="FFFFFF"/>
                    </a:solidFill>
                  </a:tcPr>
                </a:tc>
                <a:tc>
                  <a:txBody>
                    <a:bodyPr/>
                    <a:lstStyle/>
                    <a:p>
                      <a:pPr algn="r">
                        <a:defRPr sz="1200" b="0">
                          <a:solidFill>
                            <a:srgbClr val="333333"/>
                          </a:solidFill>
                          <a:latin typeface="Calibri"/>
                        </a:defRPr>
                      </a:pPr>
                      <a:r>
                        <a:t>0,12</a:t>
                      </a:r>
                    </a:p>
                  </a:txBody>
                  <a:tcPr marL="73152" marR="73152" marT="36576" marB="36576" anchor="ctr">
                    <a:solidFill>
                      <a:srgbClr val="FFFFFF"/>
                    </a:solidFill>
                  </a:tcPr>
                </a:tc>
                <a:tc>
                  <a:txBody>
                    <a:bodyPr/>
                    <a:lstStyle/>
                    <a:p>
                      <a:pPr algn="r">
                        <a:defRPr sz="1200" b="0">
                          <a:solidFill>
                            <a:srgbClr val="333333"/>
                          </a:solidFill>
                          <a:latin typeface="Calibri"/>
                        </a:defRPr>
                      </a:pPr>
                      <a:r>
                        <a:t>35,2</a:t>
                      </a:r>
                    </a:p>
                  </a:txBody>
                  <a:tcPr marL="73152" marR="73152" marT="36576" marB="36576" anchor="ctr">
                    <a:solidFill>
                      <a:srgbClr val="FFFFFF"/>
                    </a:solidFill>
                  </a:tcPr>
                </a:tc>
                <a:tc>
                  <a:txBody>
                    <a:bodyPr/>
                    <a:lstStyle/>
                    <a:p>
                      <a:pPr algn="r">
                        <a:defRPr sz="1200" b="0">
                          <a:solidFill>
                            <a:srgbClr val="333333"/>
                          </a:solidFill>
                          <a:latin typeface="Calibri"/>
                        </a:defRPr>
                      </a:pPr>
                      <a:r>
                        <a:t>9,5%</a:t>
                      </a:r>
                    </a:p>
                  </a:txBody>
                  <a:tcPr marL="73152" marR="73152" marT="36576" marB="36576" anchor="ctr">
                    <a:solidFill>
                      <a:srgbClr val="FFFFFF"/>
                    </a:solidFill>
                  </a:tcPr>
                </a:tc>
                <a:extLst>
                  <a:ext uri="{0D108BD9-81ED-4DB2-BD59-A6C34878D82A}">
                    <a16:rowId xmlns:a16="http://schemas.microsoft.com/office/drawing/2014/main" val="10002"/>
                  </a:ext>
                </a:extLst>
              </a:tr>
              <a:tr h="457200">
                <a:tc>
                  <a:txBody>
                    <a:bodyPr/>
                    <a:lstStyle/>
                    <a:p>
                      <a:pPr algn="l">
                        <a:defRPr sz="1200" b="0">
                          <a:solidFill>
                            <a:srgbClr val="333333"/>
                          </a:solidFill>
                          <a:latin typeface="Calibri"/>
                        </a:defRPr>
                      </a:pPr>
                      <a:r>
                        <a:t>Freifläche (&gt;10 MWp)</a:t>
                      </a:r>
                    </a:p>
                  </a:txBody>
                  <a:tcPr marL="73152" marR="73152" marT="36576" marB="36576" anchor="ctr">
                    <a:solidFill>
                      <a:srgbClr val="E8EEF4"/>
                    </a:solidFill>
                  </a:tcPr>
                </a:tc>
                <a:tc>
                  <a:txBody>
                    <a:bodyPr/>
                    <a:lstStyle/>
                    <a:p>
                      <a:pPr algn="r">
                        <a:defRPr sz="1200" b="0">
                          <a:solidFill>
                            <a:srgbClr val="333333"/>
                          </a:solidFill>
                          <a:latin typeface="Calibri"/>
                        </a:defRPr>
                      </a:pPr>
                      <a:r>
                        <a:t>1,8</a:t>
                      </a:r>
                    </a:p>
                  </a:txBody>
                  <a:tcPr marL="73152" marR="73152" marT="36576" marB="36576" anchor="ctr">
                    <a:solidFill>
                      <a:srgbClr val="E8EEF4"/>
                    </a:solidFill>
                  </a:tcPr>
                </a:tc>
                <a:tc>
                  <a:txBody>
                    <a:bodyPr/>
                    <a:lstStyle/>
                    <a:p>
                      <a:pPr algn="r">
                        <a:defRPr sz="1200" b="0">
                          <a:solidFill>
                            <a:srgbClr val="333333"/>
                          </a:solidFill>
                          <a:latin typeface="Calibri"/>
                        </a:defRPr>
                      </a:pPr>
                      <a:r>
                        <a:t>11%</a:t>
                      </a:r>
                    </a:p>
                  </a:txBody>
                  <a:tcPr marL="73152" marR="73152" marT="36576" marB="36576" anchor="ctr">
                    <a:solidFill>
                      <a:srgbClr val="E8EEF4"/>
                    </a:solidFill>
                  </a:tcPr>
                </a:tc>
                <a:tc>
                  <a:txBody>
                    <a:bodyPr/>
                    <a:lstStyle/>
                    <a:p>
                      <a:pPr algn="r">
                        <a:defRPr sz="1200" b="0">
                          <a:solidFill>
                            <a:srgbClr val="333333"/>
                          </a:solidFill>
                          <a:latin typeface="Calibri"/>
                        </a:defRPr>
                      </a:pPr>
                      <a:r>
                        <a:t>0,11</a:t>
                      </a:r>
                    </a:p>
                  </a:txBody>
                  <a:tcPr marL="73152" marR="73152" marT="36576" marB="36576" anchor="ctr">
                    <a:solidFill>
                      <a:srgbClr val="E8EEF4"/>
                    </a:solidFill>
                  </a:tcPr>
                </a:tc>
                <a:tc>
                  <a:txBody>
                    <a:bodyPr/>
                    <a:lstStyle/>
                    <a:p>
                      <a:pPr algn="r">
                        <a:defRPr sz="1200" b="0">
                          <a:solidFill>
                            <a:srgbClr val="333333"/>
                          </a:solidFill>
                          <a:latin typeface="Calibri"/>
                        </a:defRPr>
                      </a:pPr>
                      <a:r>
                        <a:t>32,8</a:t>
                      </a:r>
                    </a:p>
                  </a:txBody>
                  <a:tcPr marL="73152" marR="73152" marT="36576" marB="36576" anchor="ctr">
                    <a:solidFill>
                      <a:srgbClr val="E8EEF4"/>
                    </a:solidFill>
                  </a:tcPr>
                </a:tc>
                <a:tc>
                  <a:txBody>
                    <a:bodyPr/>
                    <a:lstStyle/>
                    <a:p>
                      <a:pPr algn="r">
                        <a:defRPr sz="1200" b="0">
                          <a:solidFill>
                            <a:srgbClr val="333333"/>
                          </a:solidFill>
                          <a:latin typeface="Calibri"/>
                        </a:defRPr>
                      </a:pPr>
                      <a:r>
                        <a:t>10,1%</a:t>
                      </a:r>
                    </a:p>
                  </a:txBody>
                  <a:tcPr marL="73152" marR="73152" marT="36576" marB="36576" anchor="ctr">
                    <a:solidFill>
                      <a:srgbClr val="E8EEF4"/>
                    </a:solidFill>
                  </a:tcPr>
                </a:tc>
                <a:extLst>
                  <a:ext uri="{0D108BD9-81ED-4DB2-BD59-A6C34878D82A}">
                    <a16:rowId xmlns:a16="http://schemas.microsoft.com/office/drawing/2014/main" val="10003"/>
                  </a:ext>
                </a:extLst>
              </a:tr>
              <a:tr h="457200">
                <a:tc>
                  <a:txBody>
                    <a:bodyPr/>
                    <a:lstStyle/>
                    <a:p>
                      <a:pPr algn="l">
                        <a:defRPr sz="1200" b="0">
                          <a:solidFill>
                            <a:srgbClr val="333333"/>
                          </a:solidFill>
                          <a:latin typeface="Calibri"/>
                        </a:defRPr>
                      </a:pPr>
                      <a:r>
                        <a:t>Dach Gewerbe (&gt;100 kWp)</a:t>
                      </a:r>
                    </a:p>
                  </a:txBody>
                  <a:tcPr marL="73152" marR="73152" marT="36576" marB="36576" anchor="ctr">
                    <a:solidFill>
                      <a:srgbClr val="FFFFFF"/>
                    </a:solidFill>
                  </a:tcPr>
                </a:tc>
                <a:tc>
                  <a:txBody>
                    <a:bodyPr/>
                    <a:lstStyle/>
                    <a:p>
                      <a:pPr algn="r">
                        <a:defRPr sz="1200" b="0">
                          <a:solidFill>
                            <a:srgbClr val="333333"/>
                          </a:solidFill>
                          <a:latin typeface="Calibri"/>
                        </a:defRPr>
                      </a:pPr>
                      <a:r>
                        <a:t>4,1</a:t>
                      </a:r>
                    </a:p>
                  </a:txBody>
                  <a:tcPr marL="73152" marR="73152" marT="36576" marB="36576" anchor="ctr">
                    <a:solidFill>
                      <a:srgbClr val="FFFFFF"/>
                    </a:solidFill>
                  </a:tcPr>
                </a:tc>
                <a:tc>
                  <a:txBody>
                    <a:bodyPr/>
                    <a:lstStyle/>
                    <a:p>
                      <a:pPr algn="r">
                        <a:defRPr sz="1200" b="0">
                          <a:solidFill>
                            <a:srgbClr val="333333"/>
                          </a:solidFill>
                          <a:latin typeface="Calibri"/>
                        </a:defRPr>
                      </a:pPr>
                      <a:r>
                        <a:t>25%</a:t>
                      </a:r>
                    </a:p>
                  </a:txBody>
                  <a:tcPr marL="73152" marR="73152" marT="36576" marB="36576" anchor="ctr">
                    <a:solidFill>
                      <a:srgbClr val="FFFFFF"/>
                    </a:solidFill>
                  </a:tcPr>
                </a:tc>
                <a:tc>
                  <a:txBody>
                    <a:bodyPr/>
                    <a:lstStyle/>
                    <a:p>
                      <a:pPr algn="r">
                        <a:defRPr sz="1200" b="0">
                          <a:solidFill>
                            <a:srgbClr val="333333"/>
                          </a:solidFill>
                          <a:latin typeface="Calibri"/>
                        </a:defRPr>
                      </a:pPr>
                      <a:r>
                        <a:t>0,15</a:t>
                      </a:r>
                    </a:p>
                  </a:txBody>
                  <a:tcPr marL="73152" marR="73152" marT="36576" marB="36576" anchor="ctr">
                    <a:solidFill>
                      <a:srgbClr val="FFFFFF"/>
                    </a:solidFill>
                  </a:tcPr>
                </a:tc>
                <a:tc>
                  <a:txBody>
                    <a:bodyPr/>
                    <a:lstStyle/>
                    <a:p>
                      <a:pPr algn="r">
                        <a:defRPr sz="1200" b="0">
                          <a:solidFill>
                            <a:srgbClr val="333333"/>
                          </a:solidFill>
                          <a:latin typeface="Calibri"/>
                        </a:defRPr>
                      </a:pPr>
                      <a:r>
                        <a:t>42,1</a:t>
                      </a:r>
                    </a:p>
                  </a:txBody>
                  <a:tcPr marL="73152" marR="73152" marT="36576" marB="36576" anchor="ctr">
                    <a:solidFill>
                      <a:srgbClr val="FFFFFF"/>
                    </a:solidFill>
                  </a:tcPr>
                </a:tc>
                <a:tc>
                  <a:txBody>
                    <a:bodyPr/>
                    <a:lstStyle/>
                    <a:p>
                      <a:pPr algn="r">
                        <a:defRPr sz="1200" b="0">
                          <a:solidFill>
                            <a:srgbClr val="333333"/>
                          </a:solidFill>
                          <a:latin typeface="Calibri"/>
                        </a:defRPr>
                      </a:pPr>
                      <a:r>
                        <a:t>7,8%</a:t>
                      </a:r>
                    </a:p>
                  </a:txBody>
                  <a:tcPr marL="73152" marR="73152" marT="36576" marB="36576" anchor="ctr">
                    <a:solidFill>
                      <a:srgbClr val="FFFFFF"/>
                    </a:solidFill>
                  </a:tcPr>
                </a:tc>
                <a:extLst>
                  <a:ext uri="{0D108BD9-81ED-4DB2-BD59-A6C34878D82A}">
                    <a16:rowId xmlns:a16="http://schemas.microsoft.com/office/drawing/2014/main" val="10004"/>
                  </a:ext>
                </a:extLst>
              </a:tr>
              <a:tr h="457200">
                <a:tc>
                  <a:txBody>
                    <a:bodyPr/>
                    <a:lstStyle/>
                    <a:p>
                      <a:pPr algn="l">
                        <a:defRPr sz="1200" b="0">
                          <a:solidFill>
                            <a:srgbClr val="333333"/>
                          </a:solidFill>
                          <a:latin typeface="Calibri"/>
                        </a:defRPr>
                      </a:pPr>
                      <a:r>
                        <a:t>Dach Gewerbe (&lt;100 kWp)</a:t>
                      </a:r>
                    </a:p>
                  </a:txBody>
                  <a:tcPr marL="73152" marR="73152" marT="36576" marB="36576" anchor="ctr">
                    <a:solidFill>
                      <a:srgbClr val="E8EEF4"/>
                    </a:solidFill>
                  </a:tcPr>
                </a:tc>
                <a:tc>
                  <a:txBody>
                    <a:bodyPr/>
                    <a:lstStyle/>
                    <a:p>
                      <a:pPr algn="r">
                        <a:defRPr sz="1200" b="0">
                          <a:solidFill>
                            <a:srgbClr val="333333"/>
                          </a:solidFill>
                          <a:latin typeface="Calibri"/>
                        </a:defRPr>
                      </a:pPr>
                      <a:r>
                        <a:t>2,8</a:t>
                      </a:r>
                    </a:p>
                  </a:txBody>
                  <a:tcPr marL="73152" marR="73152" marT="36576" marB="36576" anchor="ctr">
                    <a:solidFill>
                      <a:srgbClr val="E8EEF4"/>
                    </a:solidFill>
                  </a:tcPr>
                </a:tc>
                <a:tc>
                  <a:txBody>
                    <a:bodyPr/>
                    <a:lstStyle/>
                    <a:p>
                      <a:pPr algn="r">
                        <a:defRPr sz="1200" b="0">
                          <a:solidFill>
                            <a:srgbClr val="333333"/>
                          </a:solidFill>
                          <a:latin typeface="Calibri"/>
                        </a:defRPr>
                      </a:pPr>
                      <a:r>
                        <a:t>17%</a:t>
                      </a:r>
                    </a:p>
                  </a:txBody>
                  <a:tcPr marL="73152" marR="73152" marT="36576" marB="36576" anchor="ctr">
                    <a:solidFill>
                      <a:srgbClr val="E8EEF4"/>
                    </a:solidFill>
                  </a:tcPr>
                </a:tc>
                <a:tc>
                  <a:txBody>
                    <a:bodyPr/>
                    <a:lstStyle/>
                    <a:p>
                      <a:pPr algn="r">
                        <a:defRPr sz="1200" b="0">
                          <a:solidFill>
                            <a:srgbClr val="333333"/>
                          </a:solidFill>
                          <a:latin typeface="Calibri"/>
                        </a:defRPr>
                      </a:pPr>
                      <a:r>
                        <a:t>0,17</a:t>
                      </a:r>
                    </a:p>
                  </a:txBody>
                  <a:tcPr marL="73152" marR="73152" marT="36576" marB="36576" anchor="ctr">
                    <a:solidFill>
                      <a:srgbClr val="E8EEF4"/>
                    </a:solidFill>
                  </a:tcPr>
                </a:tc>
                <a:tc>
                  <a:txBody>
                    <a:bodyPr/>
                    <a:lstStyle/>
                    <a:p>
                      <a:pPr algn="r">
                        <a:defRPr sz="1200" b="0">
                          <a:solidFill>
                            <a:srgbClr val="333333"/>
                          </a:solidFill>
                          <a:latin typeface="Calibri"/>
                        </a:defRPr>
                      </a:pPr>
                      <a:r>
                        <a:t>48,3</a:t>
                      </a:r>
                    </a:p>
                  </a:txBody>
                  <a:tcPr marL="73152" marR="73152" marT="36576" marB="36576" anchor="ctr">
                    <a:solidFill>
                      <a:srgbClr val="E8EEF4"/>
                    </a:solidFill>
                  </a:tcPr>
                </a:tc>
                <a:tc>
                  <a:txBody>
                    <a:bodyPr/>
                    <a:lstStyle/>
                    <a:p>
                      <a:pPr algn="r">
                        <a:defRPr sz="1200" b="0">
                          <a:solidFill>
                            <a:srgbClr val="333333"/>
                          </a:solidFill>
                          <a:latin typeface="Calibri"/>
                        </a:defRPr>
                      </a:pPr>
                      <a:r>
                        <a:t>6,4%</a:t>
                      </a:r>
                    </a:p>
                  </a:txBody>
                  <a:tcPr marL="73152" marR="73152" marT="36576" marB="36576" anchor="ctr">
                    <a:solidFill>
                      <a:srgbClr val="E8EEF4"/>
                    </a:solidFill>
                  </a:tcPr>
                </a:tc>
                <a:extLst>
                  <a:ext uri="{0D108BD9-81ED-4DB2-BD59-A6C34878D82A}">
                    <a16:rowId xmlns:a16="http://schemas.microsoft.com/office/drawing/2014/main" val="10005"/>
                  </a:ext>
                </a:extLst>
              </a:tr>
              <a:tr h="457200">
                <a:tc>
                  <a:txBody>
                    <a:bodyPr/>
                    <a:lstStyle/>
                    <a:p>
                      <a:pPr algn="l">
                        <a:defRPr sz="1200" b="0">
                          <a:solidFill>
                            <a:srgbClr val="333333"/>
                          </a:solidFill>
                          <a:latin typeface="Calibri"/>
                        </a:defRPr>
                      </a:pPr>
                      <a:r>
                        <a:t>Dach Privat (&lt;30 kWp)</a:t>
                      </a:r>
                    </a:p>
                  </a:txBody>
                  <a:tcPr marL="73152" marR="73152" marT="36576" marB="36576" anchor="ctr">
                    <a:solidFill>
                      <a:srgbClr val="FFFFFF"/>
                    </a:solidFill>
                  </a:tcPr>
                </a:tc>
                <a:tc>
                  <a:txBody>
                    <a:bodyPr/>
                    <a:lstStyle/>
                    <a:p>
                      <a:pPr algn="r">
                        <a:defRPr sz="1200" b="0">
                          <a:solidFill>
                            <a:srgbClr val="333333"/>
                          </a:solidFill>
                          <a:latin typeface="Calibri"/>
                        </a:defRPr>
                      </a:pPr>
                      <a:r>
                        <a:t>2,5</a:t>
                      </a:r>
                    </a:p>
                  </a:txBody>
                  <a:tcPr marL="73152" marR="73152" marT="36576" marB="36576" anchor="ctr">
                    <a:solidFill>
                      <a:srgbClr val="FFFFFF"/>
                    </a:solidFill>
                  </a:tcPr>
                </a:tc>
                <a:tc>
                  <a:txBody>
                    <a:bodyPr/>
                    <a:lstStyle/>
                    <a:p>
                      <a:pPr algn="r">
                        <a:defRPr sz="1200" b="0">
                          <a:solidFill>
                            <a:srgbClr val="333333"/>
                          </a:solidFill>
                          <a:latin typeface="Calibri"/>
                        </a:defRPr>
                      </a:pPr>
                      <a:r>
                        <a:t>16%</a:t>
                      </a:r>
                    </a:p>
                  </a:txBody>
                  <a:tcPr marL="73152" marR="73152" marT="36576" marB="36576" anchor="ctr">
                    <a:solidFill>
                      <a:srgbClr val="FFFFFF"/>
                    </a:solidFill>
                  </a:tcPr>
                </a:tc>
                <a:tc>
                  <a:txBody>
                    <a:bodyPr/>
                    <a:lstStyle/>
                    <a:p>
                      <a:pPr algn="r">
                        <a:defRPr sz="1200" b="0">
                          <a:solidFill>
                            <a:srgbClr val="333333"/>
                          </a:solidFill>
                          <a:latin typeface="Calibri"/>
                        </a:defRPr>
                      </a:pPr>
                      <a:r>
                        <a:t>0,19</a:t>
                      </a:r>
                    </a:p>
                  </a:txBody>
                  <a:tcPr marL="73152" marR="73152" marT="36576" marB="36576" anchor="ctr">
                    <a:solidFill>
                      <a:srgbClr val="FFFFFF"/>
                    </a:solidFill>
                  </a:tcPr>
                </a:tc>
                <a:tc>
                  <a:txBody>
                    <a:bodyPr/>
                    <a:lstStyle/>
                    <a:p>
                      <a:pPr algn="r">
                        <a:defRPr sz="1200" b="0">
                          <a:solidFill>
                            <a:srgbClr val="333333"/>
                          </a:solidFill>
                          <a:latin typeface="Calibri"/>
                        </a:defRPr>
                      </a:pPr>
                      <a:r>
                        <a:t>55,7</a:t>
                      </a:r>
                    </a:p>
                  </a:txBody>
                  <a:tcPr marL="73152" marR="73152" marT="36576" marB="36576" anchor="ctr">
                    <a:solidFill>
                      <a:srgbClr val="FFFFFF"/>
                    </a:solidFill>
                  </a:tcPr>
                </a:tc>
                <a:tc>
                  <a:txBody>
                    <a:bodyPr/>
                    <a:lstStyle/>
                    <a:p>
                      <a:pPr algn="r">
                        <a:defRPr sz="1200" b="0">
                          <a:solidFill>
                            <a:srgbClr val="333333"/>
                          </a:solidFill>
                          <a:latin typeface="Calibri"/>
                        </a:defRPr>
                      </a:pPr>
                      <a:r>
                        <a:t>5,1%</a:t>
                      </a:r>
                    </a:p>
                  </a:txBody>
                  <a:tcPr marL="73152" marR="73152" marT="36576" marB="36576" anchor="ctr">
                    <a:solidFill>
                      <a:srgbClr val="FFFFFF"/>
                    </a:solidFill>
                  </a:tcPr>
                </a:tc>
                <a:extLst>
                  <a:ext uri="{0D108BD9-81ED-4DB2-BD59-A6C34878D82A}">
                    <a16:rowId xmlns:a16="http://schemas.microsoft.com/office/drawing/2014/main" val="10006"/>
                  </a:ext>
                </a:extLst>
              </a:tr>
              <a:tr h="457200">
                <a:tc>
                  <a:txBody>
                    <a:bodyPr/>
                    <a:lstStyle/>
                    <a:p>
                      <a:pPr algn="l">
                        <a:defRPr sz="1200" b="0">
                          <a:solidFill>
                            <a:srgbClr val="333333"/>
                          </a:solidFill>
                          <a:latin typeface="Calibri"/>
                        </a:defRPr>
                      </a:pPr>
                      <a:r>
                        <a:t>Gesamt</a:t>
                      </a:r>
                    </a:p>
                  </a:txBody>
                  <a:tcPr marL="73152" marR="73152" marT="36576" marB="36576" anchor="ctr">
                    <a:solidFill>
                      <a:srgbClr val="E8EEF4"/>
                    </a:solidFill>
                  </a:tcPr>
                </a:tc>
                <a:tc>
                  <a:txBody>
                    <a:bodyPr/>
                    <a:lstStyle/>
                    <a:p>
                      <a:pPr algn="r">
                        <a:defRPr sz="1200" b="0">
                          <a:solidFill>
                            <a:srgbClr val="333333"/>
                          </a:solidFill>
                          <a:latin typeface="Calibri"/>
                        </a:defRPr>
                      </a:pPr>
                      <a:r>
                        <a:t>16,2</a:t>
                      </a:r>
                    </a:p>
                  </a:txBody>
                  <a:tcPr marL="73152" marR="73152" marT="36576" marB="36576" anchor="ctr">
                    <a:solidFill>
                      <a:srgbClr val="E8EEF4"/>
                    </a:solidFill>
                  </a:tcPr>
                </a:tc>
                <a:tc>
                  <a:txBody>
                    <a:bodyPr/>
                    <a:lstStyle/>
                    <a:p>
                      <a:pPr algn="r">
                        <a:defRPr sz="1200" b="0">
                          <a:solidFill>
                            <a:srgbClr val="333333"/>
                          </a:solidFill>
                          <a:latin typeface="Calibri"/>
                        </a:defRPr>
                      </a:pPr>
                      <a:r>
                        <a:t>100%</a:t>
                      </a:r>
                    </a:p>
                  </a:txBody>
                  <a:tcPr marL="73152" marR="73152" marT="36576" marB="36576" anchor="ctr">
                    <a:solidFill>
                      <a:srgbClr val="E8EEF4"/>
                    </a:solidFill>
                  </a:tcPr>
                </a:tc>
                <a:tc>
                  <a:txBody>
                    <a:bodyPr/>
                    <a:lstStyle/>
                    <a:p>
                      <a:pPr algn="r">
                        <a:defRPr sz="1200" b="0">
                          <a:solidFill>
                            <a:srgbClr val="333333"/>
                          </a:solidFill>
                          <a:latin typeface="Calibri"/>
                        </a:defRPr>
                      </a:pPr>
                      <a:r>
                        <a:t>0,14</a:t>
                      </a:r>
                    </a:p>
                  </a:txBody>
                  <a:tcPr marL="73152" marR="73152" marT="36576" marB="36576" anchor="ctr">
                    <a:solidFill>
                      <a:srgbClr val="E8EEF4"/>
                    </a:solidFill>
                  </a:tcPr>
                </a:tc>
                <a:tc>
                  <a:txBody>
                    <a:bodyPr/>
                    <a:lstStyle/>
                    <a:p>
                      <a:pPr algn="r">
                        <a:defRPr sz="1200" b="0">
                          <a:solidFill>
                            <a:srgbClr val="333333"/>
                          </a:solidFill>
                          <a:latin typeface="Calibri"/>
                        </a:defRPr>
                      </a:pPr>
                      <a:r>
                        <a:t>37,3</a:t>
                      </a:r>
                    </a:p>
                  </a:txBody>
                  <a:tcPr marL="73152" marR="73152" marT="36576" marB="36576" anchor="ctr">
                    <a:solidFill>
                      <a:srgbClr val="E8EEF4"/>
                    </a:solidFill>
                  </a:tcPr>
                </a:tc>
                <a:tc>
                  <a:txBody>
                    <a:bodyPr/>
                    <a:lstStyle/>
                    <a:p>
                      <a:pPr algn="r">
                        <a:defRPr sz="1200" b="0">
                          <a:solidFill>
                            <a:srgbClr val="333333"/>
                          </a:solidFill>
                          <a:latin typeface="Calibri"/>
                        </a:defRPr>
                      </a:pPr>
                      <a:r>
                        <a:t>8,4%</a:t>
                      </a:r>
                    </a:p>
                  </a:txBody>
                  <a:tcPr marL="73152" marR="73152" marT="36576" marB="36576" anchor="ctr">
                    <a:solidFill>
                      <a:srgbClr val="E8EEF4"/>
                    </a:solidFill>
                  </a:tcPr>
                </a:tc>
                <a:extLst>
                  <a:ext uri="{0D108BD9-81ED-4DB2-BD59-A6C34878D82A}">
                    <a16:rowId xmlns:a16="http://schemas.microsoft.com/office/drawing/2014/main" val="10007"/>
                  </a:ext>
                </a:extLst>
              </a:tr>
            </a:tbl>
          </a:graphicData>
        </a:graphic>
      </p:graphicFrame>
      <p:sp>
        <p:nvSpPr>
          <p:cNvPr id="7" name="TextBox 6"/>
          <p:cNvSpPr txBox="1"/>
          <p:nvPr/>
        </p:nvSpPr>
        <p:spPr>
          <a:xfrm>
            <a:off x="640080" y="5486400"/>
            <a:ext cx="10911535" cy="1097280"/>
          </a:xfrm>
          <a:prstGeom prst="rect">
            <a:avLst/>
          </a:prstGeom>
          <a:noFill/>
        </p:spPr>
        <p:txBody>
          <a:bodyPr wrap="square">
            <a:spAutoFit/>
          </a:bodyPr>
          <a:lstStyle/>
          <a:p>
            <a:pPr>
              <a:defRPr sz="1300" i="1">
                <a:solidFill>
                  <a:srgbClr val="666666"/>
                </a:solidFill>
                <a:latin typeface="Calibri"/>
              </a:defRPr>
            </a:pPr>
            <a:r>
              <a:t>Quelle: BSW Solar, Fraunhofer ISE. IRR = Internal Rate of Return über 25 Jahre. Die Tabelle zeigt den PV-Zubau nach Segmenten für das Jahr 2025 mit zentralen Kennzahlen zu Kosten und Renditen.</a:t>
            </a:r>
          </a:p>
        </p:txBody>
      </p:sp>
    </p:spTree>
  </p:cSld>
  <p:clrMapOvr>
    <a:masterClrMapping/>
  </p:clrMapOvr>
  <p:transition spd="med">
    <p:zoom/>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3594</Words>
  <Application>Microsoft Office PowerPoint</Application>
  <PresentationFormat>Breitbild</PresentationFormat>
  <Paragraphs>536</Paragraphs>
  <Slides>24</Slides>
  <Notes>21</Notes>
  <HiddenSlides>0</HiddenSlides>
  <MMClips>0</MMClips>
  <ScaleCrop>false</ScaleCrop>
  <HeadingPairs>
    <vt:vector size="6" baseType="variant">
      <vt:variant>
        <vt:lpstr>Verwendete Schriftarten</vt:lpstr>
      </vt:variant>
      <vt:variant>
        <vt:i4>3</vt:i4>
      </vt:variant>
      <vt:variant>
        <vt:lpstr>Design</vt:lpstr>
      </vt:variant>
      <vt:variant>
        <vt:i4>1</vt:i4>
      </vt:variant>
      <vt:variant>
        <vt:lpstr>Folientitel</vt:lpstr>
      </vt:variant>
      <vt:variant>
        <vt:i4>24</vt:i4>
      </vt:variant>
    </vt:vector>
  </HeadingPairs>
  <TitlesOfParts>
    <vt:vector size="28" baseType="lpstr">
      <vt:lpstr>Aptos</vt:lpstr>
      <vt:lpstr>Arial</vt:lpstr>
      <vt:lpstr>Calibri</vt:lpstr>
      <vt:lpstr>Office Theme</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subject/>
  <dc:creator/>
  <cp:keywords/>
  <dc:description>generated using python-pptx</dc:description>
  <cp:lastModifiedBy>Christian Klever</cp:lastModifiedBy>
  <cp:revision>2</cp:revision>
  <dcterms:created xsi:type="dcterms:W3CDTF">2013-01-27T09:14:16Z</dcterms:created>
  <dcterms:modified xsi:type="dcterms:W3CDTF">2026-04-12T14:34:32Z</dcterms:modified>
  <cp:category/>
</cp:coreProperties>
</file>