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notesMaster" Target="notesMasters/notesMaster1.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chart>
    <c:autoTitleDeleted val="0"/>
    <c:plotArea>
      <c:pieChart>
        <c:varyColors val="1"/>
        <c:ser>
          <c:idx val="0"/>
          <c:order val="0"/>
          <c:tx>
            <c:strRef>
              <c:f>Sheet1!$B$1</c:f>
              <c:strCache>
                <c:ptCount val="1"/>
                <c:pt idx="0">
                  <c:v>Anteil</c:v>
                </c:pt>
              </c:strCache>
            </c:strRef>
          </c:tx>
          <c:spPr>
            <a:solidFill>
              <a:srgbClr val="2E75B6"/>
            </a:solidFill>
          </c:spPr>
          <c:dPt>
            <c:idx val="0"/>
            <c:spPr>
              <a:solidFill>
                <a:srgbClr val="2E75B6"/>
              </a:solidFill>
            </c:spPr>
          </c:dPt>
          <c:dPt>
            <c:idx val="1"/>
            <c:spPr>
              <a:solidFill>
                <a:srgbClr val="E06C2E"/>
              </a:solidFill>
            </c:spPr>
          </c:dPt>
          <c:dLbls>
            <c:txPr>
              <a:bodyPr/>
              <a:lstStyle/>
              <a:p>
                <a:pPr>
                  <a:defRPr sz="1000">
                    <a:solidFill>
                      <a:srgbClr val="333333"/>
                    </a:solidFill>
                    <a:latin typeface="Calibri"/>
                  </a:defRPr>
                </a:pPr>
              </a:p>
            </c:txPr>
            <c:showLegendKey val="0"/>
            <c:showVal val="0"/>
            <c:showCatName val="1"/>
            <c:showSerName val="0"/>
            <c:showPercent val="1"/>
            <c:showBubbleSize val="0"/>
            <c:showLeaderLines val="1"/>
          </c:dLbls>
          <c:cat>
            <c:strRef>
              <c:f>Sheet1!$A$2:$A$3</c:f>
              <c:strCache>
                <c:ptCount val="2"/>
                <c:pt idx="0">
                  <c:v>Bedrohte Arten</c:v>
                </c:pt>
                <c:pt idx="1">
                  <c:v>Nicht bedrohte Arten</c:v>
                </c:pt>
              </c:strCache>
            </c:strRef>
          </c:cat>
          <c:val>
            <c:numRef>
              <c:f>Sheet1!$B$2:$B$3</c:f>
              <c:numCache>
                <c:formatCode>General</c:formatCode>
                <c:ptCount val="2"/>
                <c:pt idx="0">
                  <c:v>66.7</c:v>
                </c:pt>
                <c:pt idx="1">
                  <c:v>33.3</c:v>
                </c:pt>
              </c:numCache>
            </c:numRef>
          </c:val>
        </c:ser>
      </c:pieChart>
    </c:plotArea>
    <c:legend>
      <c:legendPos val="b"/>
      <c:overlay val="0"/>
      <c:txPr>
        <a:bodyPr/>
        <a:lstStyle/>
        <a:p>
          <a:pPr>
            <a:defRPr sz="1100">
              <a:latin typeface="Calibri"/>
            </a:defRPr>
          </a:pPr>
        </a:p>
      </c:txPr>
    </c:legend>
    <c:dispBlanksAs val="gap"/>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führt in das Thema ein und zeigt die Dringlichkeit auf. Betonen Sie, dass Überfischung nicht nur ein ökologisches, sondern auch ein sozioökonomisches Problem darstellt. Weisen Sie auf die Verbindung zu Klimawandel und Habitatverlust hin. Leiten Sie zur nächsten Folie über, die die Bedrohungslage im Atlantik vertieft.</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fasst die wichtigsten Erkenntnisse zusammen. Betonen Sie die Dringlichkeit von Maßnahmen und die Verantwortung von Politik, Wirtschaft und Verbrauchern. Weisen Sie auf die Notwendigkeit weiterer Forschung und internationaler Zusammenarbeit hin. Schließen Sie mit einem Appell an das Publikum, sich für den Schutz der Meere einzusetzen.</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Hier wird die Problematik der Datenqualität thematisiert. Erklären Sie, warum die FAO-Daten nicht die Realität abbilden und welche Konsequenzen das für das Fischereimanagement hat. Betonen Sie, dass Beifang und illegale Fänge ein großes Problem darstellen. Leiten Sie zur nächsten Folie über, die die technologischen Ursachen vertieft.</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vertieft die Situation zweier besonders bedrohter Arten. Erklären Sie, warum der Blauflossenthunfisch ein Symbol für Überfischung ist und welche Herausforderungen beim Makohai bestehen. Betonen Sie die Bedeutung eines einheitlichen Fischereimanagements. Leiten Sie zur nächsten Folie über, die politische Entscheidungen thematisiert.</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Hier wird die Diskrepanz zwischen Politik und Wissenschaft aufgezeigt. Betonen Sie, dass politische Entscheidungen oft kurzfristige wirtschaftliche Interessen über ökologische Notwendigkeiten stellen. Weisen Sie auf die Kritik von NGOs hin und leiten Sie zur nächsten Folie über, die Lösungsansätze vorstellt.</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stellt erste Lösungsansätze vor. Erklären Sie die Rolle des MSC und die Bedeutung von Verbraucherentscheidungen. Betonen Sie, dass regulatorische Maßnahmen notwendig sind, um langfristige Veränderungen zu bewirken. Weisen Sie darauf hin, dass die nächste Folie weitere Ansätze behandelt.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ergänzt die Lösungsansätze um Schutzgebiete und Konsumreduktion. Erklären Sie die Bedeutung von Schutzgebieten für die Erholung der Bestände. Betonen Sie, dass Verbraucher durch bewusste Entscheidungen einen Beitrag leisten können. Leiten Sie zur Zusammenfassung über.</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hebt die alarmierende Zahl der bedrohten Arten hervor. Erklären Sie, dass die OSPAR-Kommission bereits vor über 20 Jahren auf das Problem hingewiesen hat. Betonen Sie die geografische Ausdehnung der Bedrohung. Weisen Sie darauf hin, dass die nächsten Folien spezifische Arten und Regionen vertiefen.</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zeigt die technologische Überlegenheit der industriellen Fischerei. Betonen Sie die ökologischen Folgen wie Habitatzerstörung und Beifang. Weisen Sie darauf hin, dass die nächste Folie konkrete Beispiele für bedrohte Arten behandelt.</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visualisiert die alarmierende Bedrohungslage. Erklären Sie, dass zwei Drittel der untersuchten Arten bedroht sind. Betonen Sie, dass dies die Dringlichkeit von Schutzmaßnahmen unterstreicht. Weisen Sie darauf hin, dass die nächste Folie die wichtigsten Erkenntnisse zusammenfasst.</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6.xml"/><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7.xml"/><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 Id="rId5"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chart" Target="../charts/chart1.xml"/><Relationship Id="rId5"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2.xml"/><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4.xml"/><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TextBox 3"/>
          <p:cNvSpPr txBox="1"/>
          <p:nvPr/>
        </p:nvSpPr>
        <p:spPr>
          <a:xfrm>
            <a:off x="640080" y="1828800"/>
            <a:ext cx="10911535" cy="1828800"/>
          </a:xfrm>
          <a:prstGeom prst="rect">
            <a:avLst/>
          </a:prstGeom>
          <a:noFill/>
        </p:spPr>
        <p:txBody>
          <a:bodyPr wrap="square">
            <a:spAutoFit/>
          </a:bodyPr>
          <a:lstStyle/>
          <a:p>
            <a:pPr algn="ctr">
              <a:defRPr sz="4000" b="1">
                <a:solidFill>
                  <a:srgbClr val="073555"/>
                </a:solidFill>
                <a:latin typeface="Calibri"/>
              </a:defRPr>
            </a:pPr>
            <a:r>
              <a:t>Überfischung im Atlantik: Ursachen, Folgen und Lösungsansätze</a:t>
            </a:r>
          </a:p>
        </p:txBody>
      </p:sp>
      <p:sp>
        <p:nvSpPr>
          <p:cNvPr id="5" name="TextBox 4"/>
          <p:cNvSpPr txBox="1"/>
          <p:nvPr/>
        </p:nvSpPr>
        <p:spPr>
          <a:xfrm>
            <a:off x="914400" y="3657600"/>
            <a:ext cx="10362895" cy="914400"/>
          </a:xfrm>
          <a:prstGeom prst="rect">
            <a:avLst/>
          </a:prstGeom>
          <a:noFill/>
        </p:spPr>
        <p:txBody>
          <a:bodyPr wrap="square">
            <a:spAutoFit/>
          </a:bodyPr>
          <a:lstStyle/>
          <a:p>
            <a:pPr algn="ctr">
              <a:defRPr sz="2200">
                <a:solidFill>
                  <a:srgbClr val="666666"/>
                </a:solidFill>
                <a:latin typeface="Calibri"/>
              </a:defRPr>
            </a:pPr>
            <a:r>
              <a:t>Aktuelle Daten, Bedrohungen und Maßnahmen zum Schutz der Fischbestände</a:t>
            </a:r>
          </a:p>
        </p:txBody>
      </p:sp>
      <p:sp>
        <p:nvSpPr>
          <p:cNvPr id="6" name="TextBox 5"/>
          <p:cNvSpPr txBox="1"/>
          <p:nvPr/>
        </p:nvSpPr>
        <p:spPr>
          <a:xfrm>
            <a:off x="914400" y="4572000"/>
            <a:ext cx="10362895" cy="1371600"/>
          </a:xfrm>
          <a:prstGeom prst="rect">
            <a:avLst/>
          </a:prstGeom>
          <a:noFill/>
        </p:spPr>
        <p:txBody>
          <a:bodyPr wrap="square">
            <a:spAutoFit/>
          </a:bodyPr>
          <a:lstStyle/>
          <a:p>
            <a:pPr algn="ctr">
              <a:defRPr sz="1600" i="1">
                <a:solidFill>
                  <a:srgbClr val="073555"/>
                </a:solidFill>
                <a:latin typeface="Calibri"/>
              </a:defRPr>
            </a:pPr>
            <a:r>
              <a:t>„„40 von 60 untersuchten Fischarten im Nordost-Atlantik sind bedroht.“</a:t>
            </a:r>
          </a:p>
          <a:p>
            <a:pPr algn="ctr">
              <a:defRPr sz="1300" i="1">
                <a:solidFill>
                  <a:srgbClr val="666666"/>
                </a:solidFill>
                <a:latin typeface="Calibri"/>
              </a:defRPr>
            </a:pPr>
            <a:r>
              <a:t>— OSPAR (Meeresschutzkommission)</a:t>
            </a:r>
          </a:p>
        </p:txBody>
      </p:sp>
      <p:sp>
        <p:nvSpPr>
          <p:cNvPr id="7" name="TextBox 6"/>
          <p:cNvSpPr txBox="1"/>
          <p:nvPr/>
        </p:nvSpPr>
        <p:spPr>
          <a:xfrm>
            <a:off x="640080" y="5303520"/>
            <a:ext cx="10911535" cy="731520"/>
          </a:xfrm>
          <a:prstGeom prst="rect">
            <a:avLst/>
          </a:prstGeom>
          <a:noFill/>
        </p:spPr>
        <p:txBody>
          <a:bodyPr wrap="square">
            <a:spAutoFit/>
          </a:bodyPr>
          <a:lstStyle/>
          <a:p>
            <a:pPr algn="ctr">
              <a:defRPr sz="1400">
                <a:solidFill>
                  <a:srgbClr val="666666"/>
                </a:solidFill>
                <a:latin typeface="Calibri"/>
              </a:defRPr>
            </a:pPr>
            <a:r>
              <a:t>12.04.2026</a:t>
            </a:r>
          </a:p>
        </p:txBody>
      </p:sp>
    </p:spTree>
  </p:cSld>
  <p:clrMapOvr>
    <a:masterClrMapping/>
  </p:clrMapOvr>
  <p:transition spd="med">
    <p:zoom/>
  </p:transition>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Lösungsansätze (Teil 2) (Part 1/2)</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876678" y="1371600"/>
            <a:ext cx="6827349" cy="5029200"/>
          </a:xfrm>
          <a:prstGeom prst="rect">
            <a:avLst/>
          </a:prstGeom>
          <a:noFill/>
        </p:spPr>
        <p:txBody>
          <a:bodyPr wrap="square">
            <a:normAutofit/>
          </a:bodyPr>
          <a:lstStyle/>
          <a:p>
            <a:pPr>
              <a:spcBef>
                <a:spcPts val="300"/>
              </a:spcBef>
              <a:spcAft>
                <a:spcPts val="800"/>
              </a:spcAft>
              <a:buFont typeface="Arial"/>
              <a:buChar char="•"/>
            </a:pPr>
            <a:r>
              <a:rPr sz="1500" b="1">
                <a:solidFill>
                  <a:srgbClr val="333333"/>
                </a:solidFill>
                <a:latin typeface="Calibri"/>
              </a:rPr>
              <a:t>Schutzgebiete und Habitatmanagement:</a:t>
            </a:r>
          </a:p>
          <a:p>
            <a:pPr>
              <a:spcBef>
                <a:spcPts val="300"/>
              </a:spcBef>
              <a:spcAft>
                <a:spcPts val="800"/>
              </a:spcAft>
              <a:buFont typeface="Arial"/>
              <a:buChar char="•"/>
            </a:pPr>
            <a:r>
              <a:rPr sz="1500" b="0">
                <a:solidFill>
                  <a:srgbClr val="333333"/>
                </a:solidFill>
                <a:latin typeface="Calibri"/>
              </a:rPr>
              <a:t>- Ausweisung von Meeresschutzgebieten im Atlantik und Mittelmeer.</a:t>
            </a:r>
          </a:p>
          <a:p>
            <a:pPr>
              <a:spcBef>
                <a:spcPts val="300"/>
              </a:spcBef>
              <a:spcAft>
                <a:spcPts val="800"/>
              </a:spcAft>
              <a:buFont typeface="Arial"/>
              <a:buChar char="•"/>
            </a:pPr>
            <a:r>
              <a:rPr sz="1500" b="0">
                <a:solidFill>
                  <a:srgbClr val="333333"/>
                </a:solidFill>
                <a:latin typeface="Calibri"/>
              </a:rPr>
              <a:t>- OSPAR und andere Organisationen fordern 30 % Schutzgebiete bis 2030.</a:t>
            </a:r>
          </a:p>
          <a:p>
            <a:pPr>
              <a:spcBef>
                <a:spcPts val="300"/>
              </a:spcBef>
              <a:spcAft>
                <a:spcPts val="800"/>
              </a:spcAft>
              <a:buFont typeface="Arial"/>
              <a:buChar char="•"/>
            </a:pPr>
            <a:r>
              <a:rPr sz="1500" b="0">
                <a:solidFill>
                  <a:srgbClr val="333333"/>
                </a:solidFill>
                <a:latin typeface="Calibri"/>
              </a:rPr>
              <a:t>- Schutzgebiete ermöglichen Erholung der Bestände und Habitate.</a:t>
            </a:r>
          </a:p>
          <a:p>
            <a:pPr>
              <a:spcBef>
                <a:spcPts val="300"/>
              </a:spcBef>
              <a:spcAft>
                <a:spcPts val="800"/>
              </a:spcAft>
              <a:buFont typeface="Arial"/>
              <a:buChar char="•"/>
            </a:pPr>
          </a:p>
          <a:p>
            <a:pPr>
              <a:spcBef>
                <a:spcPts val="300"/>
              </a:spcBef>
              <a:spcAft>
                <a:spcPts val="800"/>
              </a:spcAft>
              <a:buFont typeface="Arial"/>
              <a:buChar char="•"/>
            </a:pPr>
            <a:r>
              <a:rPr sz="1500" b="1">
                <a:solidFill>
                  <a:srgbClr val="333333"/>
                </a:solidFill>
                <a:latin typeface="Calibri"/>
              </a:rPr>
              <a:t>Reduzierung des Fischkonsums:</a:t>
            </a:r>
          </a:p>
          <a:p>
            <a:pPr>
              <a:spcBef>
                <a:spcPts val="300"/>
              </a:spcBef>
              <a:spcAft>
                <a:spcPts val="800"/>
              </a:spcAft>
              <a:buFont typeface="Arial"/>
              <a:buChar char="•"/>
            </a:pPr>
            <a:r>
              <a:rPr sz="1500" b="0">
                <a:solidFill>
                  <a:srgbClr val="333333"/>
                </a:solidFill>
                <a:latin typeface="Calibri"/>
              </a:rPr>
              <a:t>- Vegane und vegetarische Ernährung als Beitrag zum Meeresschutz.</a:t>
            </a:r>
          </a:p>
        </p:txBody>
      </p:sp>
      <p:pic>
        <p:nvPicPr>
          <p:cNvPr id="7" name="Picture 6" descr="image.jpg"/>
          <p:cNvPicPr>
            <a:picLocks noChangeAspect="1"/>
          </p:cNvPicPr>
          <p:nvPr/>
        </p:nvPicPr>
        <p:blipFill>
          <a:blip r:embed="rId5"/>
          <a:stretch>
            <a:fillRect/>
          </a:stretch>
        </p:blipFill>
        <p:spPr>
          <a:xfrm>
            <a:off x="274320" y="1463040"/>
            <a:ext cx="4114800" cy="4526279"/>
          </a:xfrm>
          <a:prstGeom prst="rect">
            <a:avLst/>
          </a:prstGeom>
        </p:spPr>
      </p:pic>
    </p:spTree>
  </p:cSld>
  <p:clrMapOvr>
    <a:masterClrMapping/>
  </p:clrMapOvr>
  <p:transition spd="med">
    <p:zoom/>
  </p:transition>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Lösungsansätze (Teil 2) (Part 2/2)</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876678" y="1371600"/>
            <a:ext cx="6827349"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 Kampagnen wie „Fish Free February“ sensibilisieren Verbraucher.</a:t>
            </a:r>
          </a:p>
          <a:p>
            <a:pPr>
              <a:spcBef>
                <a:spcPts val="300"/>
              </a:spcBef>
              <a:spcAft>
                <a:spcPts val="800"/>
              </a:spcAft>
              <a:buFont typeface="Arial"/>
              <a:buChar char="•"/>
            </a:pPr>
            <a:r>
              <a:rPr sz="1800" b="0">
                <a:solidFill>
                  <a:srgbClr val="333333"/>
                </a:solidFill>
                <a:latin typeface="Calibri"/>
              </a:rPr>
              <a:t>- Forderung: Transparente Kennzeichnung von Fischprodukten.</a:t>
            </a:r>
          </a:p>
        </p:txBody>
      </p:sp>
      <p:pic>
        <p:nvPicPr>
          <p:cNvPr id="7" name="Picture 6" descr="image.jpg"/>
          <p:cNvPicPr>
            <a:picLocks noChangeAspect="1"/>
          </p:cNvPicPr>
          <p:nvPr/>
        </p:nvPicPr>
        <p:blipFill>
          <a:blip r:embed="rId4"/>
          <a:stretch>
            <a:fillRect/>
          </a:stretch>
        </p:blipFill>
        <p:spPr>
          <a:xfrm>
            <a:off x="274320" y="1463040"/>
            <a:ext cx="4114800" cy="4526279"/>
          </a:xfrm>
          <a:prstGeom prst="rect">
            <a:avLst/>
          </a:prstGeom>
        </p:spPr>
      </p:pic>
    </p:spTree>
  </p:cSld>
  <p:clrMapOvr>
    <a:masterClrMapping/>
  </p:clrMapOvr>
  <p:transition spd="med">
    <p:zoom/>
  </p:transition>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Bedrohungslage im Nordost-Atlantik</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914400" y="1645920"/>
            <a:ext cx="10362895" cy="1828800"/>
          </a:xfrm>
          <a:prstGeom prst="rect">
            <a:avLst/>
          </a:prstGeom>
          <a:noFill/>
        </p:spPr>
        <p:txBody>
          <a:bodyPr wrap="square">
            <a:spAutoFit/>
          </a:bodyPr>
          <a:lstStyle/>
          <a:p>
            <a:pPr algn="ctr">
              <a:defRPr sz="6400" b="1">
                <a:solidFill>
                  <a:srgbClr val="073555"/>
                </a:solidFill>
                <a:latin typeface="Calibri"/>
              </a:defRPr>
            </a:pPr>
            <a:r>
              <a:t>40 von 60</a:t>
            </a:r>
          </a:p>
        </p:txBody>
      </p:sp>
      <p:sp>
        <p:nvSpPr>
          <p:cNvPr id="7" name="TextBox 6"/>
          <p:cNvSpPr txBox="1"/>
          <p:nvPr/>
        </p:nvSpPr>
        <p:spPr>
          <a:xfrm>
            <a:off x="914400" y="3291840"/>
            <a:ext cx="7071055" cy="731520"/>
          </a:xfrm>
          <a:prstGeom prst="rect">
            <a:avLst/>
          </a:prstGeom>
          <a:noFill/>
        </p:spPr>
        <p:txBody>
          <a:bodyPr wrap="square">
            <a:spAutoFit/>
          </a:bodyPr>
          <a:lstStyle/>
          <a:p>
            <a:pPr algn="ctr">
              <a:defRPr sz="2000">
                <a:solidFill>
                  <a:srgbClr val="666666"/>
                </a:solidFill>
                <a:latin typeface="Calibri"/>
              </a:defRPr>
            </a:pPr>
            <a:r>
              <a:t>Untersuchte Fischarten zwischen Nordkap und Gibraltar sind bedroht</a:t>
            </a:r>
          </a:p>
        </p:txBody>
      </p:sp>
      <p:sp>
        <p:nvSpPr>
          <p:cNvPr id="8" name="TextBox 7"/>
          <p:cNvSpPr txBox="1"/>
          <p:nvPr/>
        </p:nvSpPr>
        <p:spPr>
          <a:xfrm>
            <a:off x="640080" y="4206240"/>
            <a:ext cx="7345375" cy="2194560"/>
          </a:xfrm>
          <a:prstGeom prst="rect">
            <a:avLst/>
          </a:prstGeom>
          <a:noFill/>
        </p:spPr>
        <p:txBody>
          <a:bodyPr wrap="square">
            <a:normAutofit/>
          </a:bodyPr>
          <a:lstStyle/>
          <a:p>
            <a:pPr>
              <a:spcBef>
                <a:spcPts val="200"/>
              </a:spcBef>
              <a:spcAft>
                <a:spcPts val="600"/>
              </a:spcAft>
              <a:buFont typeface="Arial"/>
              <a:buChar char="•"/>
            </a:pPr>
            <a:r>
              <a:rPr sz="1600" b="0">
                <a:solidFill>
                  <a:srgbClr val="333333"/>
                </a:solidFill>
                <a:latin typeface="Calibri"/>
              </a:rPr>
              <a:t>OSPAR stuft Überfischung als größtes maritimes Umweltproblem ein (seit 2000).</a:t>
            </a:r>
          </a:p>
          <a:p>
            <a:pPr>
              <a:spcBef>
                <a:spcPts val="200"/>
              </a:spcBef>
              <a:spcAft>
                <a:spcPts val="600"/>
              </a:spcAft>
              <a:buFont typeface="Arial"/>
              <a:buChar char="•"/>
            </a:pPr>
            <a:r>
              <a:rPr sz="1600" b="0">
                <a:solidFill>
                  <a:srgbClr val="333333"/>
                </a:solidFill>
                <a:latin typeface="Calibri"/>
              </a:rPr>
              <a:t>Region umfasst Nordost-Atlantik, Nordsee und angrenzende Gewässer.</a:t>
            </a:r>
          </a:p>
          <a:p>
            <a:pPr>
              <a:spcBef>
                <a:spcPts val="200"/>
              </a:spcBef>
              <a:spcAft>
                <a:spcPts val="600"/>
              </a:spcAft>
              <a:buFont typeface="Arial"/>
              <a:buChar char="•"/>
            </a:pPr>
            <a:r>
              <a:rPr sz="1600" b="0">
                <a:solidFill>
                  <a:srgbClr val="333333"/>
                </a:solidFill>
                <a:latin typeface="Calibri"/>
              </a:rPr>
              <a:t>Bedrohte Arten: Kabeljau, Hering, Makohai, Blauflossenthunfisch.</a:t>
            </a:r>
          </a:p>
          <a:p>
            <a:pPr>
              <a:spcBef>
                <a:spcPts val="200"/>
              </a:spcBef>
              <a:spcAft>
                <a:spcPts val="600"/>
              </a:spcAft>
              <a:buFont typeface="Arial"/>
              <a:buChar char="•"/>
            </a:pPr>
            <a:r>
              <a:rPr sz="1600" b="0">
                <a:solidFill>
                  <a:srgbClr val="333333"/>
                </a:solidFill>
                <a:latin typeface="Calibri"/>
              </a:rPr>
              <a:t>Ursachen: Überfischung, unzureichendes Fischereimanagement, Klimawandel.</a:t>
            </a:r>
          </a:p>
        </p:txBody>
      </p:sp>
      <p:pic>
        <p:nvPicPr>
          <p:cNvPr id="9" name="Picture 8" descr="image.jpg"/>
          <p:cNvPicPr>
            <a:picLocks noChangeAspect="1"/>
          </p:cNvPicPr>
          <p:nvPr/>
        </p:nvPicPr>
        <p:blipFill>
          <a:blip r:embed="rId5"/>
          <a:stretch>
            <a:fillRect/>
          </a:stretch>
        </p:blipFill>
        <p:spPr>
          <a:xfrm>
            <a:off x="8259775" y="3886200"/>
            <a:ext cx="3200400" cy="2103120"/>
          </a:xfrm>
          <a:prstGeom prst="rect">
            <a:avLst/>
          </a:prstGeom>
        </p:spPr>
      </p:pic>
    </p:spTree>
  </p:cSld>
  <p:clrMapOvr>
    <a:masterClrMapping/>
  </p:clrMapOvr>
  <p:transition spd="med">
    <p:zoom/>
  </p:transition>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Industrielle Fischerei: Technologie und Ausmaß</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914400" y="1645920"/>
            <a:ext cx="10362895" cy="1828800"/>
          </a:xfrm>
          <a:prstGeom prst="rect">
            <a:avLst/>
          </a:prstGeom>
          <a:noFill/>
        </p:spPr>
        <p:txBody>
          <a:bodyPr wrap="square">
            <a:spAutoFit/>
          </a:bodyPr>
          <a:lstStyle/>
          <a:p>
            <a:pPr algn="ctr">
              <a:defRPr sz="6400" b="1">
                <a:solidFill>
                  <a:srgbClr val="073555"/>
                </a:solidFill>
                <a:latin typeface="Calibri"/>
              </a:defRPr>
            </a:pPr>
            <a:r>
              <a:t>bis zu 150</a:t>
            </a:r>
          </a:p>
        </p:txBody>
      </p:sp>
      <p:sp>
        <p:nvSpPr>
          <p:cNvPr id="7" name="TextBox 6"/>
          <p:cNvSpPr txBox="1"/>
          <p:nvPr/>
        </p:nvSpPr>
        <p:spPr>
          <a:xfrm>
            <a:off x="914400" y="3291840"/>
            <a:ext cx="7071055" cy="731520"/>
          </a:xfrm>
          <a:prstGeom prst="rect">
            <a:avLst/>
          </a:prstGeom>
          <a:noFill/>
        </p:spPr>
        <p:txBody>
          <a:bodyPr wrap="square">
            <a:spAutoFit/>
          </a:bodyPr>
          <a:lstStyle/>
          <a:p>
            <a:pPr algn="ctr">
              <a:defRPr sz="2000">
                <a:solidFill>
                  <a:srgbClr val="666666"/>
                </a:solidFill>
                <a:latin typeface="Calibri"/>
              </a:defRPr>
            </a:pPr>
            <a:r>
              <a:t>Meter Länge der industriellen Fischereischiffe</a:t>
            </a:r>
          </a:p>
        </p:txBody>
      </p:sp>
      <p:sp>
        <p:nvSpPr>
          <p:cNvPr id="8" name="TextBox 7"/>
          <p:cNvSpPr txBox="1"/>
          <p:nvPr/>
        </p:nvSpPr>
        <p:spPr>
          <a:xfrm>
            <a:off x="640080" y="4206240"/>
            <a:ext cx="7345375" cy="2194560"/>
          </a:xfrm>
          <a:prstGeom prst="rect">
            <a:avLst/>
          </a:prstGeom>
          <a:noFill/>
        </p:spPr>
        <p:txBody>
          <a:bodyPr wrap="square">
            <a:normAutofit/>
          </a:bodyPr>
          <a:lstStyle/>
          <a:p>
            <a:pPr>
              <a:spcBef>
                <a:spcPts val="200"/>
              </a:spcBef>
              <a:spcAft>
                <a:spcPts val="600"/>
              </a:spcAft>
              <a:buFont typeface="Arial"/>
              <a:buChar char="•"/>
            </a:pPr>
            <a:r>
              <a:rPr sz="1600" b="0">
                <a:solidFill>
                  <a:srgbClr val="333333"/>
                </a:solidFill>
                <a:latin typeface="Calibri"/>
              </a:rPr>
              <a:t>Moderne Schiffe arbeiten hochtechnisiert und effizient.</a:t>
            </a:r>
          </a:p>
          <a:p>
            <a:pPr>
              <a:spcBef>
                <a:spcPts val="200"/>
              </a:spcBef>
              <a:spcAft>
                <a:spcPts val="600"/>
              </a:spcAft>
              <a:buFont typeface="Arial"/>
              <a:buChar char="•"/>
            </a:pPr>
            <a:r>
              <a:rPr sz="1600" b="0">
                <a:solidFill>
                  <a:srgbClr val="333333"/>
                </a:solidFill>
                <a:latin typeface="Calibri"/>
              </a:rPr>
              <a:t>Fischerei erfolgt mit Grundschleppnetzen, Langleinen und Ringwadennetzen.</a:t>
            </a:r>
          </a:p>
          <a:p>
            <a:pPr>
              <a:spcBef>
                <a:spcPts val="200"/>
              </a:spcBef>
              <a:spcAft>
                <a:spcPts val="600"/>
              </a:spcAft>
              <a:buFont typeface="Arial"/>
              <a:buChar char="•"/>
            </a:pPr>
            <a:r>
              <a:rPr sz="1600" b="0">
                <a:solidFill>
                  <a:srgbClr val="333333"/>
                </a:solidFill>
                <a:latin typeface="Calibri"/>
              </a:rPr>
              <a:t>Folgen: Zerstörung von Habitaten, hoher Beifang, Übernutzung der Bestände.</a:t>
            </a:r>
          </a:p>
          <a:p>
            <a:pPr>
              <a:spcBef>
                <a:spcPts val="200"/>
              </a:spcBef>
              <a:spcAft>
                <a:spcPts val="600"/>
              </a:spcAft>
              <a:buFont typeface="Arial"/>
              <a:buChar char="•"/>
            </a:pPr>
            <a:r>
              <a:rPr sz="1600" b="0">
                <a:solidFill>
                  <a:srgbClr val="333333"/>
                </a:solidFill>
                <a:latin typeface="Calibri"/>
              </a:rPr>
              <a:t>Industrieflotten dominieren die Fischerei im Atlantik und Nordsee.</a:t>
            </a:r>
          </a:p>
          <a:p>
            <a:pPr>
              <a:spcBef>
                <a:spcPts val="200"/>
              </a:spcBef>
              <a:spcAft>
                <a:spcPts val="600"/>
              </a:spcAft>
              <a:buFont typeface="Arial"/>
              <a:buChar char="•"/>
            </a:pPr>
            <a:r>
              <a:rPr sz="1600" b="0">
                <a:solidFill>
                  <a:srgbClr val="333333"/>
                </a:solidFill>
                <a:latin typeface="Calibri"/>
              </a:rPr>
              <a:t>Kleinere Fischereibetriebe können nicht mithalten.</a:t>
            </a:r>
          </a:p>
        </p:txBody>
      </p:sp>
      <p:pic>
        <p:nvPicPr>
          <p:cNvPr id="9" name="Picture 8" descr="image.jpg"/>
          <p:cNvPicPr>
            <a:picLocks noChangeAspect="1"/>
          </p:cNvPicPr>
          <p:nvPr/>
        </p:nvPicPr>
        <p:blipFill>
          <a:blip r:embed="rId5"/>
          <a:stretch>
            <a:fillRect/>
          </a:stretch>
        </p:blipFill>
        <p:spPr>
          <a:xfrm>
            <a:off x="8259775" y="3886200"/>
            <a:ext cx="3200400" cy="2103120"/>
          </a:xfrm>
          <a:prstGeom prst="rect">
            <a:avLst/>
          </a:prstGeom>
        </p:spPr>
      </p:pic>
    </p:spTree>
  </p:cSld>
  <p:clrMapOvr>
    <a:masterClrMapping/>
  </p:clrMapOvr>
  <p:transition spd="med">
    <p:zoom/>
  </p:transition>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Anteil bedrohte Fischarten im Nordost-Atlantik</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Chart 5"/>
          <p:cNvGraphicFramePr>
            <a:graphicFrameLocks noGrp="1"/>
          </p:cNvGraphicFramePr>
          <p:nvPr/>
        </p:nvGraphicFramePr>
        <p:xfrm>
          <a:off x="2895447" y="1554480"/>
          <a:ext cx="6400800" cy="3840480"/>
        </p:xfrm>
        <a:graphic>
          <a:graphicData uri="http://schemas.openxmlformats.org/drawingml/2006/chart">
            <c:chart xmlns:c="http://schemas.openxmlformats.org/drawingml/2006/chart" r:id="rId4"/>
          </a:graphicData>
        </a:graphic>
      </p:graphicFrame>
      <p:sp>
        <p:nvSpPr>
          <p:cNvPr id="7" name="TextBox 6"/>
          <p:cNvSpPr txBox="1"/>
          <p:nvPr/>
        </p:nvSpPr>
        <p:spPr>
          <a:xfrm>
            <a:off x="640080" y="5532120"/>
            <a:ext cx="10911535" cy="1097280"/>
          </a:xfrm>
          <a:prstGeom prst="rect">
            <a:avLst/>
          </a:prstGeom>
          <a:noFill/>
        </p:spPr>
        <p:txBody>
          <a:bodyPr wrap="square">
            <a:spAutoFit/>
          </a:bodyPr>
          <a:lstStyle/>
          <a:p>
            <a:pPr>
              <a:defRPr sz="1300" i="1">
                <a:solidFill>
                  <a:srgbClr val="666666"/>
                </a:solidFill>
                <a:latin typeface="Calibri"/>
              </a:defRPr>
            </a:pPr>
            <a:r>
              <a:t>Verteilung der 60 untersuchten Fischarten im Nordost-Atlantik zwischen Nordkap und Gibraltar. Daten basieren auf der OSPAR-Bewertung.</a:t>
            </a:r>
          </a:p>
        </p:txBody>
      </p:sp>
    </p:spTree>
  </p:cSld>
  <p:clrMapOvr>
    <a:masterClrMapping/>
  </p:clrMapOvr>
  <p:transition spd="med">
    <p:zoom/>
  </p:transition>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Zusammenfassung und Ausblick</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554480"/>
            <a:ext cx="10911535" cy="4800600"/>
          </a:xfrm>
          <a:prstGeom prst="rect">
            <a:avLst/>
          </a:prstGeom>
          <a:noFill/>
        </p:spPr>
        <p:txBody>
          <a:bodyPr wrap="square">
            <a:normAutofit/>
          </a:bodyPr>
          <a:lstStyle/>
          <a:p>
            <a:pPr>
              <a:spcBef>
                <a:spcPts val="400"/>
              </a:spcBef>
              <a:spcAft>
                <a:spcPts val="1000"/>
              </a:spcAft>
            </a:pPr>
            <a:r>
              <a:rPr sz="1300" b="0">
                <a:solidFill>
                  <a:srgbClr val="333333"/>
                </a:solidFill>
                <a:latin typeface="Calibri"/>
              </a:rPr>
              <a:t>1.  Überfischung ist eine der größten Bedrohungen für marine Ökosysteme im Atlantik und Mittelmeer.</a:t>
            </a:r>
          </a:p>
          <a:p>
            <a:pPr>
              <a:spcBef>
                <a:spcPts val="400"/>
              </a:spcBef>
              <a:spcAft>
                <a:spcPts val="1000"/>
              </a:spcAft>
            </a:pPr>
            <a:r>
              <a:rPr sz="1300" b="0">
                <a:solidFill>
                  <a:srgbClr val="333333"/>
                </a:solidFill>
                <a:latin typeface="Calibri"/>
              </a:rPr>
              <a:t>2.  40 von 60 Fischarten im Nordost-Atlantik sind bedroht – Tendenz steigend.</a:t>
            </a:r>
          </a:p>
          <a:p>
            <a:pPr>
              <a:spcBef>
                <a:spcPts val="400"/>
              </a:spcBef>
              <a:spcAft>
                <a:spcPts val="1000"/>
              </a:spcAft>
            </a:pPr>
            <a:r>
              <a:rPr sz="1300" b="0">
                <a:solidFill>
                  <a:srgbClr val="333333"/>
                </a:solidFill>
                <a:latin typeface="Calibri"/>
              </a:rPr>
              <a:t>3.  FAO-Daten unterschätzen das Ausmaß der Überfischung um durchschnittlich 53 %.</a:t>
            </a:r>
          </a:p>
          <a:p>
            <a:pPr>
              <a:spcBef>
                <a:spcPts val="400"/>
              </a:spcBef>
              <a:spcAft>
                <a:spcPts val="1000"/>
              </a:spcAft>
            </a:pPr>
            <a:r>
              <a:rPr sz="1300" b="0">
                <a:solidFill>
                  <a:srgbClr val="333333"/>
                </a:solidFill>
                <a:latin typeface="Calibri"/>
              </a:rPr>
              <a:t>4.  Industrielle Fischerei mit hochtechnisierten Schiffen beschleunigt den Rückgang der Bestände.</a:t>
            </a:r>
          </a:p>
          <a:p>
            <a:pPr>
              <a:spcBef>
                <a:spcPts val="400"/>
              </a:spcBef>
              <a:spcAft>
                <a:spcPts val="1000"/>
              </a:spcAft>
            </a:pPr>
            <a:r>
              <a:rPr sz="1300" b="0">
                <a:solidFill>
                  <a:srgbClr val="333333"/>
                </a:solidFill>
                <a:latin typeface="Calibri"/>
              </a:rPr>
              <a:t>5.  Politische Entscheidungen ignorieren oft wissenschaftliche Empfehlungen.</a:t>
            </a:r>
          </a:p>
          <a:p>
            <a:pPr>
              <a:spcBef>
                <a:spcPts val="400"/>
              </a:spcBef>
              <a:spcAft>
                <a:spcPts val="1000"/>
              </a:spcAft>
            </a:pPr>
            <a:r>
              <a:rPr sz="1300" b="0">
                <a:solidFill>
                  <a:srgbClr val="333333"/>
                </a:solidFill>
                <a:latin typeface="Calibri"/>
              </a:rPr>
              <a:t>6.  Lösungsansätze: Nachhaltige Fischerei, Schutzgebiete, reduzierter Fischkonsum und strengere Regulierung.</a:t>
            </a:r>
          </a:p>
          <a:p>
            <a:pPr>
              <a:spcBef>
                <a:spcPts val="400"/>
              </a:spcBef>
              <a:spcAft>
                <a:spcPts val="1000"/>
              </a:spcAft>
            </a:pPr>
            <a:r>
              <a:rPr sz="1300" b="0">
                <a:solidFill>
                  <a:srgbClr val="333333"/>
                </a:solidFill>
                <a:latin typeface="Calibri"/>
              </a:rPr>
              <a:t>7.  Einheitliches Fischereimanagement ist entscheidend für wandernde Arten wie Makohai.</a:t>
            </a:r>
          </a:p>
          <a:p>
            <a:pPr>
              <a:spcBef>
                <a:spcPts val="400"/>
              </a:spcBef>
              <a:spcAft>
                <a:spcPts val="1000"/>
              </a:spcAft>
            </a:pPr>
            <a:r>
              <a:rPr sz="1300" b="0">
                <a:solidFill>
                  <a:srgbClr val="333333"/>
                </a:solidFill>
                <a:latin typeface="Calibri"/>
              </a:rPr>
              <a:t>8.  Verbraucher können durch bewusste Entscheidungen einen Beitrag leisten.</a:t>
            </a:r>
          </a:p>
        </p:txBody>
      </p:sp>
    </p:spTree>
  </p:cSld>
  <p:clrMapOvr>
    <a:masterClrMapping/>
  </p:clrMapOvr>
  <p:transition spd="med">
    <p:zoom/>
  </p:transition>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Quellen</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554480"/>
            <a:ext cx="10911535" cy="4846320"/>
          </a:xfrm>
          <a:prstGeom prst="rect">
            <a:avLst/>
          </a:prstGeom>
          <a:noFill/>
        </p:spPr>
        <p:txBody>
          <a:bodyPr wrap="square">
            <a:normAutofit/>
          </a:bodyPr>
          <a:lstStyle/>
          <a:p>
            <a:pPr>
              <a:spcBef>
                <a:spcPts val="200"/>
              </a:spcBef>
              <a:spcAft>
                <a:spcPts val="600"/>
              </a:spcAft>
              <a:buFont typeface="Arial"/>
              <a:buChar char="•"/>
            </a:pPr>
            <a:r>
              <a:rPr sz="1300" b="0">
                <a:solidFill>
                  <a:srgbClr val="666666"/>
                </a:solidFill>
                <a:latin typeface="Calibri"/>
              </a:rPr>
              <a:t>ZDF heute: „Rettung Blauflossenthunfisch – Nordsee, Überfischung, Forschung“ (2024)</a:t>
            </a:r>
          </a:p>
          <a:p>
            <a:pPr>
              <a:spcBef>
                <a:spcPts val="200"/>
              </a:spcBef>
              <a:spcAft>
                <a:spcPts val="600"/>
              </a:spcAft>
              <a:buFont typeface="Arial"/>
              <a:buChar char="•"/>
            </a:pPr>
            <a:r>
              <a:rPr sz="1300" b="0">
                <a:solidFill>
                  <a:srgbClr val="666666"/>
                </a:solidFill>
                <a:latin typeface="Calibri"/>
              </a:rPr>
              <a:t>Stiftung Meeresschutz: „Letzte Chance für Makohaie“ (2023)</a:t>
            </a:r>
          </a:p>
          <a:p>
            <a:pPr>
              <a:spcBef>
                <a:spcPts val="200"/>
              </a:spcBef>
              <a:spcAft>
                <a:spcPts val="600"/>
              </a:spcAft>
              <a:buFont typeface="Arial"/>
              <a:buChar char="•"/>
            </a:pPr>
            <a:r>
              <a:rPr sz="1300" b="0">
                <a:solidFill>
                  <a:srgbClr val="666666"/>
                </a:solidFill>
                <a:latin typeface="Calibri"/>
              </a:rPr>
              <a:t>Süddeutsche Zeitung: „AAAS – Nordatlantik völlig überfischt“ (2000)</a:t>
            </a:r>
          </a:p>
          <a:p>
            <a:pPr>
              <a:spcBef>
                <a:spcPts val="200"/>
              </a:spcBef>
              <a:spcAft>
                <a:spcPts val="600"/>
              </a:spcAft>
              <a:buFont typeface="Arial"/>
              <a:buChar char="•"/>
            </a:pPr>
            <a:r>
              <a:rPr sz="1300" b="0">
                <a:solidFill>
                  <a:srgbClr val="666666"/>
                </a:solidFill>
                <a:latin typeface="Calibri"/>
              </a:rPr>
              <a:t>Marine Stewardship Council: „Überfischung im Mittelmeer entgegenwirken“ (2023)</a:t>
            </a:r>
          </a:p>
          <a:p>
            <a:pPr>
              <a:spcBef>
                <a:spcPts val="200"/>
              </a:spcBef>
              <a:spcAft>
                <a:spcPts val="600"/>
              </a:spcAft>
              <a:buFont typeface="Arial"/>
              <a:buChar char="•"/>
            </a:pPr>
            <a:r>
              <a:rPr sz="1300" b="0">
                <a:solidFill>
                  <a:srgbClr val="666666"/>
                </a:solidFill>
                <a:latin typeface="Calibri"/>
              </a:rPr>
              <a:t>Vegane Gesellschaft Österreich: „Überfischung der Weltmeere“ (2022)</a:t>
            </a:r>
          </a:p>
          <a:p>
            <a:pPr>
              <a:spcBef>
                <a:spcPts val="200"/>
              </a:spcBef>
              <a:spcAft>
                <a:spcPts val="600"/>
              </a:spcAft>
              <a:buFont typeface="Arial"/>
              <a:buChar char="•"/>
            </a:pPr>
            <a:r>
              <a:rPr sz="1300" b="0">
                <a:solidFill>
                  <a:srgbClr val="666666"/>
                </a:solidFill>
                <a:latin typeface="Calibri"/>
              </a:rPr>
              <a:t>Deutsche Umwelthilfe: „Überfischung in Nordsee und Atlantik geht 2019 weiter“ (2019)</a:t>
            </a:r>
          </a:p>
          <a:p>
            <a:pPr>
              <a:spcBef>
                <a:spcPts val="200"/>
              </a:spcBef>
              <a:spcAft>
                <a:spcPts val="600"/>
              </a:spcAft>
              <a:buFont typeface="Arial"/>
              <a:buChar char="•"/>
            </a:pPr>
            <a:r>
              <a:rPr sz="1300" b="0">
                <a:solidFill>
                  <a:srgbClr val="666666"/>
                </a:solidFill>
                <a:latin typeface="Calibri"/>
              </a:rPr>
              <a:t>Greenpeace: „Überfischung: Ursachen, Folgen &amp; Lösungen“ (2023)</a:t>
            </a:r>
          </a:p>
          <a:p>
            <a:pPr>
              <a:spcBef>
                <a:spcPts val="200"/>
              </a:spcBef>
              <a:spcAft>
                <a:spcPts val="600"/>
              </a:spcAft>
              <a:buFont typeface="Arial"/>
              <a:buChar char="•"/>
            </a:pPr>
            <a:r>
              <a:rPr sz="1300" b="0">
                <a:solidFill>
                  <a:srgbClr val="666666"/>
                </a:solidFill>
                <a:latin typeface="Calibri"/>
              </a:rPr>
              <a:t>Utopia.de: „Überfischung der Meere: Gründe und Auswirkungen“ (2021)</a:t>
            </a:r>
          </a:p>
        </p:txBody>
      </p:sp>
    </p:spTree>
  </p:cSld>
  <p:clrMapOvr>
    <a:masterClrMapping/>
  </p:clrMapOvr>
  <p:transition spd="med">
    <p:zoom/>
  </p:transition>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Inhaltsverzeichnis</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554480"/>
            <a:ext cx="10911535" cy="4846320"/>
          </a:xfrm>
          <a:prstGeom prst="rect">
            <a:avLst/>
          </a:prstGeom>
          <a:noFill/>
        </p:spPr>
        <p:txBody>
          <a:bodyPr wrap="square">
            <a:normAutofit/>
          </a:bodyPr>
          <a:lstStyle/>
          <a:p>
            <a:pPr>
              <a:spcBef>
                <a:spcPts val="300"/>
              </a:spcBef>
              <a:spcAft>
                <a:spcPts val="1000"/>
              </a:spcAft>
            </a:pPr>
            <a:r>
              <a:rPr sz="1600" b="0">
                <a:solidFill>
                  <a:srgbClr val="333333"/>
                </a:solidFill>
                <a:latin typeface="Calibri"/>
              </a:rPr>
              <a:t>1.  Einleitung: Überfischung als globale Herausforderung</a:t>
            </a:r>
          </a:p>
          <a:p>
            <a:pPr>
              <a:spcBef>
                <a:spcPts val="300"/>
              </a:spcBef>
              <a:spcAft>
                <a:spcPts val="1000"/>
              </a:spcAft>
            </a:pPr>
            <a:r>
              <a:rPr sz="1600" b="0">
                <a:solidFill>
                  <a:srgbClr val="333333"/>
                </a:solidFill>
                <a:latin typeface="Calibri"/>
              </a:rPr>
              <a:t>2.  Bedrohungslage im Atlantik und Mittelmeer</a:t>
            </a:r>
          </a:p>
          <a:p>
            <a:pPr>
              <a:spcBef>
                <a:spcPts val="300"/>
              </a:spcBef>
              <a:spcAft>
                <a:spcPts val="1000"/>
              </a:spcAft>
            </a:pPr>
            <a:r>
              <a:rPr sz="1600" b="0">
                <a:solidFill>
                  <a:srgbClr val="333333"/>
                </a:solidFill>
                <a:latin typeface="Calibri"/>
              </a:rPr>
              <a:t>3.  Datenlücken und Untererfassung der FAO</a:t>
            </a:r>
          </a:p>
          <a:p>
            <a:pPr>
              <a:spcBef>
                <a:spcPts val="300"/>
              </a:spcBef>
              <a:spcAft>
                <a:spcPts val="1000"/>
              </a:spcAft>
            </a:pPr>
            <a:r>
              <a:rPr sz="1600" b="0">
                <a:solidFill>
                  <a:srgbClr val="333333"/>
                </a:solidFill>
                <a:latin typeface="Calibri"/>
              </a:rPr>
              <a:t>4.  Industrielle Fischerei: Technologie und Auswirkungen</a:t>
            </a:r>
          </a:p>
          <a:p>
            <a:pPr>
              <a:spcBef>
                <a:spcPts val="300"/>
              </a:spcBef>
              <a:spcAft>
                <a:spcPts val="1000"/>
              </a:spcAft>
            </a:pPr>
            <a:r>
              <a:rPr sz="1600" b="0">
                <a:solidFill>
                  <a:srgbClr val="333333"/>
                </a:solidFill>
                <a:latin typeface="Calibri"/>
              </a:rPr>
              <a:t>5.  Bedrohte Arten: Blauflossenthunfisch und Makohai</a:t>
            </a:r>
          </a:p>
          <a:p>
            <a:pPr>
              <a:spcBef>
                <a:spcPts val="300"/>
              </a:spcBef>
              <a:spcAft>
                <a:spcPts val="1000"/>
              </a:spcAft>
            </a:pPr>
            <a:r>
              <a:rPr sz="1600" b="0">
                <a:solidFill>
                  <a:srgbClr val="333333"/>
                </a:solidFill>
                <a:latin typeface="Calibri"/>
              </a:rPr>
              <a:t>6.  Politische Entscheidungen und wissenschaftliche Empfehlungen</a:t>
            </a:r>
          </a:p>
          <a:p>
            <a:pPr>
              <a:spcBef>
                <a:spcPts val="300"/>
              </a:spcBef>
              <a:spcAft>
                <a:spcPts val="1000"/>
              </a:spcAft>
            </a:pPr>
            <a:r>
              <a:rPr sz="1600" b="0">
                <a:solidFill>
                  <a:srgbClr val="333333"/>
                </a:solidFill>
                <a:latin typeface="Calibri"/>
              </a:rPr>
              <a:t>7.  Lösungsansätze und Schutzmaßnahmen</a:t>
            </a:r>
          </a:p>
          <a:p>
            <a:pPr>
              <a:spcBef>
                <a:spcPts val="300"/>
              </a:spcBef>
              <a:spcAft>
                <a:spcPts val="1000"/>
              </a:spcAft>
            </a:pPr>
            <a:r>
              <a:rPr sz="1600" b="0">
                <a:solidFill>
                  <a:srgbClr val="333333"/>
                </a:solidFill>
                <a:latin typeface="Calibri"/>
              </a:rPr>
              <a:t>8.  Zusammenfassung und Ausblick</a:t>
            </a:r>
          </a:p>
        </p:txBody>
      </p:sp>
    </p:spTree>
  </p:cSld>
  <p:clrMapOvr>
    <a:masterClrMapping/>
  </p:clrMapOvr>
  <p:transition spd="med">
    <p:zoom/>
  </p:transition>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Einleitung: Überfischung als globale Herausforderung</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6827349"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Überfischung zählt zu den größten Bedrohungen für marine Ökosysteme weltweit.</a:t>
            </a:r>
          </a:p>
          <a:p>
            <a:pPr>
              <a:spcBef>
                <a:spcPts val="300"/>
              </a:spcBef>
              <a:spcAft>
                <a:spcPts val="800"/>
              </a:spcAft>
              <a:buFont typeface="Arial"/>
              <a:buChar char="•"/>
            </a:pPr>
            <a:r>
              <a:rPr sz="1800" b="0">
                <a:solidFill>
                  <a:srgbClr val="333333"/>
                </a:solidFill>
                <a:latin typeface="Calibri"/>
              </a:rPr>
              <a:t>Klimawandel und Küstenbebauung verschärfen den Druck auf Fischbestände.</a:t>
            </a:r>
          </a:p>
          <a:p>
            <a:pPr>
              <a:spcBef>
                <a:spcPts val="300"/>
              </a:spcBef>
              <a:spcAft>
                <a:spcPts val="800"/>
              </a:spcAft>
              <a:buFont typeface="Arial"/>
              <a:buChar char="•"/>
            </a:pPr>
            <a:r>
              <a:rPr sz="1800" b="0">
                <a:solidFill>
                  <a:srgbClr val="333333"/>
                </a:solidFill>
                <a:latin typeface="Calibri"/>
              </a:rPr>
              <a:t>Europa sucht nach Lösungen, um Bestände zu schonen und nachhaltig zu nutzen.</a:t>
            </a:r>
          </a:p>
          <a:p>
            <a:pPr>
              <a:spcBef>
                <a:spcPts val="300"/>
              </a:spcBef>
              <a:spcAft>
                <a:spcPts val="800"/>
              </a:spcAft>
              <a:buFont typeface="Arial"/>
              <a:buChar char="•"/>
            </a:pPr>
            <a:r>
              <a:rPr sz="1800" b="0">
                <a:solidFill>
                  <a:srgbClr val="333333"/>
                </a:solidFill>
                <a:latin typeface="Calibri"/>
              </a:rPr>
              <a:t>Besonders betroffen: Atlantik, Nordsee und Mittelmeer.</a:t>
            </a:r>
          </a:p>
          <a:p>
            <a:pPr>
              <a:spcBef>
                <a:spcPts val="300"/>
              </a:spcBef>
              <a:spcAft>
                <a:spcPts val="800"/>
              </a:spcAft>
              <a:buFont typeface="Arial"/>
              <a:buChar char="•"/>
            </a:pPr>
            <a:r>
              <a:rPr sz="1800" b="0">
                <a:solidFill>
                  <a:srgbClr val="333333"/>
                </a:solidFill>
                <a:latin typeface="Calibri"/>
              </a:rPr>
              <a:t>Industrielle Fischerei mit hochtechnisierten Schiffen beschleunigt den Rückgang.</a:t>
            </a:r>
          </a:p>
        </p:txBody>
      </p:sp>
      <p:pic>
        <p:nvPicPr>
          <p:cNvPr id="7" name="Picture 6" descr="image.jpg"/>
          <p:cNvPicPr>
            <a:picLocks noChangeAspect="1"/>
          </p:cNvPicPr>
          <p:nvPr/>
        </p:nvPicPr>
        <p:blipFill>
          <a:blip r:embed="rId5"/>
          <a:stretch>
            <a:fillRect/>
          </a:stretch>
        </p:blipFill>
        <p:spPr>
          <a:xfrm>
            <a:off x="7802575" y="1463040"/>
            <a:ext cx="4114800" cy="4526279"/>
          </a:xfrm>
          <a:prstGeom prst="rect">
            <a:avLst/>
          </a:prstGeom>
        </p:spPr>
      </p:pic>
    </p:spTree>
  </p:cSld>
  <p:clrMapOvr>
    <a:masterClrMapping/>
  </p:clrMapOvr>
  <p:transition spd="med">
    <p:zoom/>
  </p:transition>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Datenlücken: Untererfassung durch die FAO</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876678" y="1371600"/>
            <a:ext cx="6827349"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FAO-Daten zu Fischbeständen sind systematisch zu niedrig angesetzt.</a:t>
            </a:r>
          </a:p>
          <a:p>
            <a:pPr>
              <a:spcBef>
                <a:spcPts val="300"/>
              </a:spcBef>
              <a:spcAft>
                <a:spcPts val="800"/>
              </a:spcAft>
              <a:buFont typeface="Arial"/>
              <a:buChar char="•"/>
            </a:pPr>
            <a:r>
              <a:rPr sz="1800" b="0">
                <a:solidFill>
                  <a:srgbClr val="333333"/>
                </a:solidFill>
                <a:latin typeface="Calibri"/>
              </a:rPr>
              <a:t>Recherchen zeigen: Werte liegen im Schnitt 53 % höher als FAO-Angaben.</a:t>
            </a:r>
          </a:p>
          <a:p>
            <a:pPr>
              <a:spcBef>
                <a:spcPts val="300"/>
              </a:spcBef>
              <a:spcAft>
                <a:spcPts val="800"/>
              </a:spcAft>
              <a:buFont typeface="Arial"/>
              <a:buChar char="•"/>
            </a:pPr>
            <a:r>
              <a:rPr sz="1800" b="0">
                <a:solidFill>
                  <a:srgbClr val="333333"/>
                </a:solidFill>
                <a:latin typeface="Calibri"/>
              </a:rPr>
              <a:t>Grund: FAO erfasst nur Anlandungen (an Land gebrachter Fisch).</a:t>
            </a:r>
          </a:p>
          <a:p>
            <a:pPr>
              <a:spcBef>
                <a:spcPts val="300"/>
              </a:spcBef>
              <a:spcAft>
                <a:spcPts val="800"/>
              </a:spcAft>
              <a:buFont typeface="Arial"/>
              <a:buChar char="•"/>
            </a:pPr>
            <a:r>
              <a:rPr sz="1800" b="0">
                <a:solidFill>
                  <a:srgbClr val="333333"/>
                </a:solidFill>
                <a:latin typeface="Calibri"/>
              </a:rPr>
              <a:t>Beifang, illegale Fänge und Rückwürfe bleiben unberücksichtigt.</a:t>
            </a:r>
          </a:p>
          <a:p>
            <a:pPr>
              <a:spcBef>
                <a:spcPts val="300"/>
              </a:spcBef>
              <a:spcAft>
                <a:spcPts val="800"/>
              </a:spcAft>
              <a:buFont typeface="Arial"/>
              <a:buChar char="•"/>
            </a:pPr>
            <a:r>
              <a:rPr sz="1800" b="0">
                <a:solidFill>
                  <a:srgbClr val="333333"/>
                </a:solidFill>
                <a:latin typeface="Calibri"/>
              </a:rPr>
              <a:t>Folge: Politische Entscheidungen basieren auf unvollständigen Daten.</a:t>
            </a:r>
          </a:p>
        </p:txBody>
      </p:sp>
      <p:pic>
        <p:nvPicPr>
          <p:cNvPr id="7" name="Picture 6" descr="image.jpg"/>
          <p:cNvPicPr>
            <a:picLocks noChangeAspect="1"/>
          </p:cNvPicPr>
          <p:nvPr/>
        </p:nvPicPr>
        <p:blipFill>
          <a:blip r:embed="rId5"/>
          <a:stretch>
            <a:fillRect/>
          </a:stretch>
        </p:blipFill>
        <p:spPr>
          <a:xfrm>
            <a:off x="274320" y="1463040"/>
            <a:ext cx="4114800" cy="4526279"/>
          </a:xfrm>
          <a:prstGeom prst="rect">
            <a:avLst/>
          </a:prstGeom>
        </p:spPr>
      </p:pic>
    </p:spTree>
  </p:cSld>
  <p:clrMapOvr>
    <a:masterClrMapping/>
  </p:clrMapOvr>
  <p:transition spd="med">
    <p:zoom/>
  </p:transition>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Bedrohte Arten: Blauflossenthunfisch und Makohai (Part 1/2)</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10911535" cy="5029200"/>
          </a:xfrm>
          <a:prstGeom prst="rect">
            <a:avLst/>
          </a:prstGeom>
          <a:noFill/>
        </p:spPr>
        <p:txBody>
          <a:bodyPr wrap="square">
            <a:normAutofit/>
          </a:bodyPr>
          <a:lstStyle/>
          <a:p>
            <a:pPr>
              <a:spcBef>
                <a:spcPts val="300"/>
              </a:spcBef>
              <a:spcAft>
                <a:spcPts val="800"/>
              </a:spcAft>
              <a:buFont typeface="Arial"/>
              <a:buChar char="•"/>
            </a:pPr>
            <a:r>
              <a:rPr sz="1500" b="1">
                <a:solidFill>
                  <a:srgbClr val="333333"/>
                </a:solidFill>
                <a:latin typeface="Calibri"/>
              </a:rPr>
              <a:t>Blauflossenthunfisch (Nordsee und Atlantik):</a:t>
            </a:r>
          </a:p>
          <a:p>
            <a:pPr>
              <a:spcBef>
                <a:spcPts val="300"/>
              </a:spcBef>
              <a:spcAft>
                <a:spcPts val="800"/>
              </a:spcAft>
              <a:buFont typeface="Arial"/>
              <a:buChar char="•"/>
            </a:pPr>
            <a:r>
              <a:rPr sz="1500" b="0">
                <a:solidFill>
                  <a:srgbClr val="333333"/>
                </a:solidFill>
                <a:latin typeface="Calibri"/>
              </a:rPr>
              <a:t>- Rückkehr in die Nordsee nach Jahren der Überfischung.</a:t>
            </a:r>
          </a:p>
          <a:p>
            <a:pPr>
              <a:spcBef>
                <a:spcPts val="300"/>
              </a:spcBef>
              <a:spcAft>
                <a:spcPts val="800"/>
              </a:spcAft>
              <a:buFont typeface="Arial"/>
              <a:buChar char="•"/>
            </a:pPr>
            <a:r>
              <a:rPr sz="1500" b="0">
                <a:solidFill>
                  <a:srgbClr val="333333"/>
                </a:solidFill>
                <a:latin typeface="Calibri"/>
              </a:rPr>
              <a:t>- Bestände erholen sich langsam, aber weiterhin gefährdet.</a:t>
            </a:r>
          </a:p>
          <a:p>
            <a:pPr>
              <a:spcBef>
                <a:spcPts val="300"/>
              </a:spcBef>
              <a:spcAft>
                <a:spcPts val="800"/>
              </a:spcAft>
              <a:buFont typeface="Arial"/>
              <a:buChar char="•"/>
            </a:pPr>
            <a:r>
              <a:rPr sz="1500" b="0">
                <a:solidFill>
                  <a:srgbClr val="333333"/>
                </a:solidFill>
                <a:latin typeface="Calibri"/>
              </a:rPr>
              <a:t>- Fangquoten werden oft ignoriert, illegale Fänge sind verbreitet.</a:t>
            </a:r>
          </a:p>
          <a:p>
            <a:pPr>
              <a:spcBef>
                <a:spcPts val="300"/>
              </a:spcBef>
              <a:spcAft>
                <a:spcPts val="800"/>
              </a:spcAft>
              <a:buFont typeface="Arial"/>
              <a:buChar char="•"/>
            </a:pPr>
          </a:p>
          <a:p>
            <a:pPr>
              <a:spcBef>
                <a:spcPts val="300"/>
              </a:spcBef>
              <a:spcAft>
                <a:spcPts val="800"/>
              </a:spcAft>
              <a:buFont typeface="Arial"/>
              <a:buChar char="•"/>
            </a:pPr>
            <a:r>
              <a:rPr sz="1500" b="1">
                <a:solidFill>
                  <a:srgbClr val="333333"/>
                </a:solidFill>
                <a:latin typeface="Calibri"/>
              </a:rPr>
              <a:t>Makohai (Atlantik und Mittelmeer):</a:t>
            </a:r>
          </a:p>
          <a:p>
            <a:pPr>
              <a:spcBef>
                <a:spcPts val="300"/>
              </a:spcBef>
              <a:spcAft>
                <a:spcPts val="800"/>
              </a:spcAft>
              <a:buFont typeface="Arial"/>
              <a:buChar char="•"/>
            </a:pPr>
            <a:r>
              <a:rPr sz="1500" b="0">
                <a:solidFill>
                  <a:srgbClr val="333333"/>
                </a:solidFill>
                <a:latin typeface="Calibri"/>
              </a:rPr>
              <a:t>- Fast ausgerottet im Mittelmeer, Bestände im Atlantik stark dezimiert.</a:t>
            </a:r>
          </a:p>
        </p:txBody>
      </p:sp>
    </p:spTree>
  </p:cSld>
  <p:clrMapOvr>
    <a:masterClrMapping/>
  </p:clrMapOvr>
  <p:transition spd="med">
    <p:zoom/>
  </p:transition>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Bedrohte Arten: Blauflossenthunfisch und Makohai (Part 2/2)</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10911535"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 Unterschiedliche Fischereiregeln im Nord- und Südatlantik behindern Schutz.</a:t>
            </a:r>
          </a:p>
          <a:p>
            <a:pPr>
              <a:spcBef>
                <a:spcPts val="300"/>
              </a:spcBef>
              <a:spcAft>
                <a:spcPts val="800"/>
              </a:spcAft>
              <a:buFont typeface="Arial"/>
              <a:buChar char="•"/>
            </a:pPr>
            <a:r>
              <a:rPr sz="1800" b="0">
                <a:solidFill>
                  <a:srgbClr val="333333"/>
                </a:solidFill>
                <a:latin typeface="Calibri"/>
              </a:rPr>
              <a:t>- Einheitliches Management im gesamten Lebensraum erforderlich.</a:t>
            </a:r>
          </a:p>
          <a:p>
            <a:pPr>
              <a:spcBef>
                <a:spcPts val="300"/>
              </a:spcBef>
              <a:spcAft>
                <a:spcPts val="800"/>
              </a:spcAft>
              <a:buFont typeface="Arial"/>
              <a:buChar char="•"/>
            </a:pPr>
            <a:r>
              <a:rPr sz="1800" b="0">
                <a:solidFill>
                  <a:srgbClr val="333333"/>
                </a:solidFill>
                <a:latin typeface="Calibri"/>
              </a:rPr>
              <a:t>- Art gilt als besonders gefährdet durch Beifang und gezielte Befischung.</a:t>
            </a:r>
          </a:p>
        </p:txBody>
      </p:sp>
    </p:spTree>
  </p:cSld>
  <p:clrMapOvr>
    <a:masterClrMapping/>
  </p:clrMapOvr>
  <p:transition spd="med">
    <p:zoom/>
  </p:transition>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Politische Entscheidungen vs. wissenschaftliche Empfehlungen</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6827349"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EU-Fischereirat beschließt jährlich Fangquoten für Atlantik und Nordsee.</a:t>
            </a:r>
          </a:p>
          <a:p>
            <a:pPr>
              <a:spcBef>
                <a:spcPts val="300"/>
              </a:spcBef>
              <a:spcAft>
                <a:spcPts val="800"/>
              </a:spcAft>
              <a:buFont typeface="Arial"/>
              <a:buChar char="•"/>
            </a:pPr>
            <a:r>
              <a:rPr sz="1800" b="0">
                <a:solidFill>
                  <a:srgbClr val="333333"/>
                </a:solidFill>
                <a:latin typeface="Calibri"/>
              </a:rPr>
              <a:t>Wissenschaftliche Empfehlungen werden regelmäßig ignoriert.</a:t>
            </a:r>
          </a:p>
          <a:p>
            <a:pPr>
              <a:spcBef>
                <a:spcPts val="300"/>
              </a:spcBef>
              <a:spcAft>
                <a:spcPts val="800"/>
              </a:spcAft>
              <a:buFont typeface="Arial"/>
              <a:buChar char="•"/>
            </a:pPr>
            <a:r>
              <a:rPr sz="1800" b="0">
                <a:solidFill>
                  <a:srgbClr val="333333"/>
                </a:solidFill>
                <a:latin typeface="Calibri"/>
              </a:rPr>
              <a:t>Beispiel 2019: Kabeljau und Hering in der Nordsee wurden überfischt.</a:t>
            </a:r>
          </a:p>
          <a:p>
            <a:pPr>
              <a:spcBef>
                <a:spcPts val="300"/>
              </a:spcBef>
              <a:spcAft>
                <a:spcPts val="800"/>
              </a:spcAft>
              <a:buFont typeface="Arial"/>
              <a:buChar char="•"/>
            </a:pPr>
            <a:r>
              <a:rPr sz="1800" b="0">
                <a:solidFill>
                  <a:srgbClr val="333333"/>
                </a:solidFill>
                <a:latin typeface="Calibri"/>
              </a:rPr>
              <a:t>Folgen: Bestände erholen sich nicht, ökologische und wirtschaftliche Schäden.</a:t>
            </a:r>
          </a:p>
          <a:p>
            <a:pPr>
              <a:spcBef>
                <a:spcPts val="300"/>
              </a:spcBef>
              <a:spcAft>
                <a:spcPts val="800"/>
              </a:spcAft>
              <a:buFont typeface="Arial"/>
              <a:buChar char="•"/>
            </a:pPr>
            <a:r>
              <a:rPr sz="1800" b="0">
                <a:solidFill>
                  <a:srgbClr val="333333"/>
                </a:solidFill>
                <a:latin typeface="Calibri"/>
              </a:rPr>
              <a:t>NGOs wie Deutsche Umwelthilfe und Our Fish kritisieren mangelnde Umsetzung.</a:t>
            </a:r>
          </a:p>
          <a:p>
            <a:pPr>
              <a:spcBef>
                <a:spcPts val="300"/>
              </a:spcBef>
              <a:spcAft>
                <a:spcPts val="800"/>
              </a:spcAft>
              <a:buFont typeface="Arial"/>
              <a:buChar char="•"/>
            </a:pPr>
            <a:r>
              <a:rPr sz="1800" b="0">
                <a:solidFill>
                  <a:srgbClr val="333333"/>
                </a:solidFill>
                <a:latin typeface="Calibri"/>
              </a:rPr>
              <a:t>Forderung: Fangquoten müssen sich an wissenschaftlichen Daten orientieren.</a:t>
            </a:r>
          </a:p>
        </p:txBody>
      </p:sp>
      <p:pic>
        <p:nvPicPr>
          <p:cNvPr id="7" name="Picture 6" descr="image.jpg"/>
          <p:cNvPicPr>
            <a:picLocks noChangeAspect="1"/>
          </p:cNvPicPr>
          <p:nvPr/>
        </p:nvPicPr>
        <p:blipFill>
          <a:blip r:embed="rId5"/>
          <a:stretch>
            <a:fillRect/>
          </a:stretch>
        </p:blipFill>
        <p:spPr>
          <a:xfrm>
            <a:off x="7802575" y="1463040"/>
            <a:ext cx="4114800" cy="4526279"/>
          </a:xfrm>
          <a:prstGeom prst="rect">
            <a:avLst/>
          </a:prstGeom>
        </p:spPr>
      </p:pic>
    </p:spTree>
  </p:cSld>
  <p:clrMapOvr>
    <a:masterClrMapping/>
  </p:clrMapOvr>
  <p:transition spd="med">
    <p:zoom/>
  </p:transition>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Lösungsansätze (Teil 1) (Part 1/2)</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10911535" cy="5029200"/>
          </a:xfrm>
          <a:prstGeom prst="rect">
            <a:avLst/>
          </a:prstGeom>
          <a:noFill/>
        </p:spPr>
        <p:txBody>
          <a:bodyPr wrap="square">
            <a:normAutofit/>
          </a:bodyPr>
          <a:lstStyle/>
          <a:p>
            <a:pPr>
              <a:spcBef>
                <a:spcPts val="300"/>
              </a:spcBef>
              <a:spcAft>
                <a:spcPts val="800"/>
              </a:spcAft>
              <a:buFont typeface="Arial"/>
              <a:buChar char="•"/>
            </a:pPr>
            <a:r>
              <a:rPr sz="1500" b="1">
                <a:solidFill>
                  <a:srgbClr val="333333"/>
                </a:solidFill>
                <a:latin typeface="Calibri"/>
              </a:rPr>
              <a:t>Nachhaltige Fischerei und Zertifizierung:</a:t>
            </a:r>
          </a:p>
          <a:p>
            <a:pPr>
              <a:spcBef>
                <a:spcPts val="300"/>
              </a:spcBef>
              <a:spcAft>
                <a:spcPts val="800"/>
              </a:spcAft>
              <a:buFont typeface="Arial"/>
              <a:buChar char="•"/>
            </a:pPr>
            <a:r>
              <a:rPr sz="1500" b="0">
                <a:solidFill>
                  <a:srgbClr val="333333"/>
                </a:solidFill>
                <a:latin typeface="Calibri"/>
              </a:rPr>
              <a:t>- Marine Stewardship Council (MSC) zertifiziert nachhaltige Fischereien.</a:t>
            </a:r>
          </a:p>
          <a:p>
            <a:pPr>
              <a:spcBef>
                <a:spcPts val="300"/>
              </a:spcBef>
              <a:spcAft>
                <a:spcPts val="800"/>
              </a:spcAft>
              <a:buFont typeface="Arial"/>
              <a:buChar char="•"/>
            </a:pPr>
            <a:r>
              <a:rPr sz="1500" b="0">
                <a:solidFill>
                  <a:srgbClr val="333333"/>
                </a:solidFill>
                <a:latin typeface="Calibri"/>
              </a:rPr>
              <a:t>- Verbraucher können durch bewussten Konsum Druck ausüben.</a:t>
            </a:r>
          </a:p>
          <a:p>
            <a:pPr>
              <a:spcBef>
                <a:spcPts val="300"/>
              </a:spcBef>
              <a:spcAft>
                <a:spcPts val="800"/>
              </a:spcAft>
              <a:buFont typeface="Arial"/>
              <a:buChar char="•"/>
            </a:pPr>
            <a:r>
              <a:rPr sz="1500" b="0">
                <a:solidFill>
                  <a:srgbClr val="333333"/>
                </a:solidFill>
                <a:latin typeface="Calibri"/>
              </a:rPr>
              <a:t>- Forderung: Ausweitung der Zertifizierung auf mehr Arten und Regionen.</a:t>
            </a:r>
          </a:p>
          <a:p>
            <a:pPr>
              <a:spcBef>
                <a:spcPts val="300"/>
              </a:spcBef>
              <a:spcAft>
                <a:spcPts val="800"/>
              </a:spcAft>
              <a:buFont typeface="Arial"/>
              <a:buChar char="•"/>
            </a:pPr>
          </a:p>
          <a:p>
            <a:pPr>
              <a:spcBef>
                <a:spcPts val="300"/>
              </a:spcBef>
              <a:spcAft>
                <a:spcPts val="800"/>
              </a:spcAft>
              <a:buFont typeface="Arial"/>
              <a:buChar char="•"/>
            </a:pPr>
            <a:r>
              <a:rPr sz="1500" b="1">
                <a:solidFill>
                  <a:srgbClr val="333333"/>
                </a:solidFill>
                <a:latin typeface="Calibri"/>
              </a:rPr>
              <a:t>Regulatorische Maßnahmen:</a:t>
            </a:r>
          </a:p>
          <a:p>
            <a:pPr>
              <a:spcBef>
                <a:spcPts val="300"/>
              </a:spcBef>
              <a:spcAft>
                <a:spcPts val="800"/>
              </a:spcAft>
              <a:buFont typeface="Arial"/>
              <a:buChar char="•"/>
            </a:pPr>
            <a:r>
              <a:rPr sz="1500" b="0">
                <a:solidFill>
                  <a:srgbClr val="333333"/>
                </a:solidFill>
                <a:latin typeface="Calibri"/>
              </a:rPr>
              <a:t>- Strengere Fangquoten basierend auf wissenschaftlichen Empfehlungen.</a:t>
            </a:r>
          </a:p>
        </p:txBody>
      </p:sp>
    </p:spTree>
  </p:cSld>
  <p:clrMapOvr>
    <a:masterClrMapping/>
  </p:clrMapOvr>
  <p:transition spd="med">
    <p:zoom/>
  </p:transition>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073555"/>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Lösungsansätze (Teil 1) (Part 2/2)</a:t>
            </a:r>
          </a:p>
        </p:txBody>
      </p:sp>
      <p:sp>
        <p:nvSpPr>
          <p:cNvPr id="5" name="Rectangle 4"/>
          <p:cNvSpPr/>
          <p:nvPr/>
        </p:nvSpPr>
        <p:spPr>
          <a:xfrm>
            <a:off x="0" y="1005840"/>
            <a:ext cx="12191695" cy="38100"/>
          </a:xfrm>
          <a:prstGeom prst="rect">
            <a:avLst/>
          </a:prstGeom>
          <a:solidFill>
            <a:srgbClr val="F0B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10911535"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 Einheitliche Fischereiregeln für wandernde Arten (z. B. Makohai).</a:t>
            </a:r>
          </a:p>
          <a:p>
            <a:pPr>
              <a:spcBef>
                <a:spcPts val="300"/>
              </a:spcBef>
              <a:spcAft>
                <a:spcPts val="800"/>
              </a:spcAft>
              <a:buFont typeface="Arial"/>
              <a:buChar char="•"/>
            </a:pPr>
            <a:r>
              <a:rPr sz="1800" b="0">
                <a:solidFill>
                  <a:srgbClr val="333333"/>
                </a:solidFill>
                <a:latin typeface="Calibri"/>
              </a:rPr>
              <a:t>- Verbot von Grundschleppnetzen in sensiblen Gebieten.</a:t>
            </a:r>
          </a:p>
        </p:txBody>
      </p:sp>
    </p:spTree>
  </p:cSld>
  <p:clrMapOvr>
    <a:masterClrMapping/>
  </p:clrMapOvr>
  <p:transition spd="med">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