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225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11829"/>
            <a:ext cx="12191695" cy="62542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0080" y="1828800"/>
            <a:ext cx="10911535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  <a:latin typeface="Calibri"/>
              </a:defRPr>
            </a:pPr>
            <a:r>
              <a:rPr dirty="0" err="1">
                <a:effectLst>
                  <a:outerShdw blurRad="63500" dist="50800" dir="2700000" algn="tl" rotWithShape="0">
                    <a:srgbClr val="000000">
                      <a:alpha val="75000"/>
                    </a:srgbClr>
                  </a:outerShdw>
                </a:effectLst>
              </a:rPr>
              <a:t>Vergleich</a:t>
            </a:r>
            <a:r>
              <a:rPr dirty="0">
                <a:effectLst>
                  <a:outerShdw blurRad="63500" dist="50800" dir="2700000" algn="tl" rotWithShape="0">
                    <a:srgbClr val="000000">
                      <a:alpha val="75000"/>
                    </a:srgbClr>
                  </a:outerShdw>
                </a:effectLst>
              </a:rPr>
              <a:t> Doc 1 (</a:t>
            </a:r>
            <a:r>
              <a:rPr dirty="0" err="1">
                <a:effectLst>
                  <a:outerShdw blurRad="63500" dist="50800" dir="2700000" algn="tl" rotWithShape="0">
                    <a:srgbClr val="000000">
                      <a:alpha val="75000"/>
                    </a:srgbClr>
                  </a:outerShdw>
                </a:effectLst>
              </a:rPr>
              <a:t>Gletscherrueckgang</a:t>
            </a:r>
            <a:r>
              <a:rPr dirty="0">
                <a:effectLst>
                  <a:outerShdw blurRad="63500" dist="50800" dir="2700000" algn="tl" rotWithShape="0">
                    <a:srgbClr val="000000">
                      <a:alpha val="75000"/>
                    </a:srgbClr>
                  </a:outerShdw>
                </a:effectLst>
              </a:rPr>
              <a:t> </a:t>
            </a:r>
            <a:r>
              <a:rPr dirty="0" err="1">
                <a:effectLst>
                  <a:outerShdw blurRad="63500" dist="50800" dir="2700000" algn="tl" rotWithShape="0">
                    <a:srgbClr val="000000">
                      <a:alpha val="75000"/>
                    </a:srgbClr>
                  </a:outerShdw>
                </a:effectLst>
              </a:rPr>
              <a:t>Arktis</a:t>
            </a:r>
            <a:r>
              <a:rPr dirty="0">
                <a:effectLst>
                  <a:outerShdw blurRad="63500" dist="50800" dir="2700000" algn="tl" rotWithShape="0">
                    <a:srgbClr val="000000">
                      <a:alpha val="75000"/>
                    </a:srgbClr>
                  </a:outerShdw>
                </a:effectLst>
              </a:rPr>
              <a:t> </a:t>
            </a:r>
            <a:r>
              <a:rPr dirty="0" err="1">
                <a:effectLst>
                  <a:outerShdw blurRad="63500" dist="50800" dir="2700000" algn="tl" rotWithShape="0">
                    <a:srgbClr val="000000">
                      <a:alpha val="75000"/>
                    </a:srgbClr>
                  </a:outerShdw>
                </a:effectLst>
              </a:rPr>
              <a:t>Jahresbericht</a:t>
            </a:r>
            <a:r>
              <a:rPr dirty="0">
                <a:effectLst>
                  <a:outerShdw blurRad="63500" dist="50800" dir="2700000" algn="tl" rotWithShape="0">
                    <a:srgbClr val="000000">
                      <a:alpha val="75000"/>
                    </a:srgbClr>
                  </a:outerShdw>
                </a:effectLst>
              </a:rPr>
              <a:t> 2025) vs Doc 2 (</a:t>
            </a:r>
            <a:r>
              <a:rPr dirty="0" err="1">
                <a:effectLst>
                  <a:outerShdw blurRad="63500" dist="50800" dir="2700000" algn="tl" rotWithShape="0">
                    <a:srgbClr val="000000">
                      <a:alpha val="75000"/>
                    </a:srgbClr>
                  </a:outerShdw>
                </a:effectLst>
              </a:rPr>
              <a:t>Gletscherrueckgang</a:t>
            </a:r>
            <a:r>
              <a:rPr dirty="0">
                <a:effectLst>
                  <a:outerShdw blurRad="63500" dist="50800" dir="2700000" algn="tl" rotWithShape="0">
                    <a:srgbClr val="000000">
                      <a:alpha val="75000"/>
                    </a:srgbClr>
                  </a:outerShdw>
                </a:effectLst>
              </a:rPr>
              <a:t> </a:t>
            </a:r>
            <a:r>
              <a:rPr dirty="0" err="1">
                <a:effectLst>
                  <a:outerShdw blurRad="63500" dist="50800" dir="2700000" algn="tl" rotWithShape="0">
                    <a:srgbClr val="000000">
                      <a:alpha val="75000"/>
                    </a:srgbClr>
                  </a:outerShdw>
                </a:effectLst>
              </a:rPr>
              <a:t>Arktis</a:t>
            </a:r>
            <a:r>
              <a:rPr dirty="0">
                <a:effectLst>
                  <a:outerShdw blurRad="63500" dist="50800" dir="2700000" algn="tl" rotWithShape="0">
                    <a:srgbClr val="000000">
                      <a:alpha val="75000"/>
                    </a:srgbClr>
                  </a:outerShdw>
                </a:effectLst>
              </a:rPr>
              <a:t> </a:t>
            </a:r>
            <a:r>
              <a:rPr dirty="0" err="1">
                <a:effectLst>
                  <a:outerShdw blurRad="63500" dist="50800" dir="2700000" algn="tl" rotWithShape="0">
                    <a:srgbClr val="000000">
                      <a:alpha val="75000"/>
                    </a:srgbClr>
                  </a:outerShdw>
                </a:effectLst>
              </a:rPr>
              <a:t>Jahresbericht</a:t>
            </a:r>
            <a:r>
              <a:rPr dirty="0">
                <a:effectLst>
                  <a:outerShdw blurRad="63500" dist="50800" dir="2700000" algn="tl" rotWithShape="0">
                    <a:srgbClr val="000000">
                      <a:alpha val="75000"/>
                    </a:srgbClr>
                  </a:outerShdw>
                </a:effectLst>
              </a:rPr>
              <a:t> 2024)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657600"/>
            <a:ext cx="103628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>
                <a:solidFill>
                  <a:srgbClr val="FFFFFF"/>
                </a:solidFill>
                <a:latin typeface="Calibri"/>
              </a:defRPr>
            </a:pPr>
            <a:r>
              <a:rPr>
                <a:effectLst>
                  <a:outerShdw blurRad="50800" dist="38100" dir="2700000" algn="tl" rotWithShape="0">
                    <a:srgbClr val="000000">
                      <a:alpha val="60000"/>
                    </a:srgbClr>
                  </a:outerShdw>
                </a:effectLst>
              </a:rPr>
              <a:t>Vergleich der Gletscherrückgangs- und Klimadaten zwischen 2024 und 2025 in der Arktis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5303520"/>
            <a:ext cx="1091153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>
                <a:solidFill>
                  <a:srgbClr val="FFFFFF"/>
                </a:solidFill>
                <a:latin typeface="Calibri"/>
              </a:defRPr>
            </a:pPr>
            <a:r>
              <a:rPr>
                <a:effectLst>
                  <a:outerShdw blurRad="50800" dist="38100" dir="2700000" algn="tl" rotWithShape="0">
                    <a:srgbClr val="000000">
                      <a:alpha val="60000"/>
                    </a:srgbClr>
                  </a:outerShdw>
                </a:effectLst>
              </a:rPr>
              <a:t>2023-11-01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72200"/>
            <a:ext cx="12191695" cy="685800"/>
          </a:xfrm>
          <a:prstGeom prst="rect">
            <a:avLst/>
          </a:prstGeom>
        </p:spPr>
      </p:pic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1695" cy="1028700"/>
          </a:xfrm>
          <a:prstGeom prst="rect">
            <a:avLst/>
          </a:prstGeom>
        </p:spPr>
      </p:pic>
    </p:spTree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200"/>
            <a:ext cx="12191695" cy="685800"/>
          </a:xfrm>
          <a:prstGeom prst="rect">
            <a:avLst/>
          </a:prstGeom>
        </p:spPr>
      </p:pic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1695" cy="10287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66A6C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40080" tIns="182880" rtlCol="0" anchor="ctr"/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Inhaltsverzeichnis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005840"/>
            <a:ext cx="12191695" cy="38100"/>
          </a:xfrm>
          <a:prstGeom prst="rect">
            <a:avLst/>
          </a:prstGeom>
          <a:solidFill>
            <a:srgbClr val="DBF0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1554480"/>
            <a:ext cx="10911535" cy="4846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>
              <a:spcBef>
                <a:spcPts val="300"/>
              </a:spcBef>
              <a:spcAft>
                <a:spcPts val="1000"/>
              </a:spcAft>
            </a:pPr>
            <a:r>
              <a:rPr sz="2000" b="0">
                <a:solidFill>
                  <a:srgbClr val="333333"/>
                </a:solidFill>
                <a:latin typeface="Calibri"/>
              </a:rPr>
              <a:t>1.  Einleitung</a:t>
            </a:r>
          </a:p>
          <a:p>
            <a:pPr>
              <a:spcBef>
                <a:spcPts val="300"/>
              </a:spcBef>
              <a:spcAft>
                <a:spcPts val="1000"/>
              </a:spcAft>
            </a:pPr>
            <a:r>
              <a:rPr sz="2000" b="0">
                <a:solidFill>
                  <a:srgbClr val="333333"/>
                </a:solidFill>
                <a:latin typeface="Calibri"/>
              </a:rPr>
              <a:t>2.  Kennzahlen im Vergleich: Eisflächen und Rückgangsraten</a:t>
            </a:r>
          </a:p>
          <a:p>
            <a:pPr>
              <a:spcBef>
                <a:spcPts val="300"/>
              </a:spcBef>
              <a:spcAft>
                <a:spcPts val="1000"/>
              </a:spcAft>
            </a:pPr>
            <a:r>
              <a:rPr sz="2000" b="0">
                <a:solidFill>
                  <a:srgbClr val="333333"/>
                </a:solidFill>
                <a:latin typeface="Calibri"/>
              </a:rPr>
              <a:t>3.  Kennzahlen im Vergleich: Massenbilanz</a:t>
            </a:r>
          </a:p>
          <a:p>
            <a:pPr>
              <a:spcBef>
                <a:spcPts val="300"/>
              </a:spcBef>
              <a:spcAft>
                <a:spcPts val="1000"/>
              </a:spcAft>
            </a:pPr>
            <a:r>
              <a:rPr sz="2000" b="0">
                <a:solidFill>
                  <a:srgbClr val="333333"/>
                </a:solidFill>
                <a:latin typeface="Calibri"/>
              </a:rPr>
              <a:t>4.  Kennzahlen im Vergleich: Klimadaten</a:t>
            </a:r>
          </a:p>
          <a:p>
            <a:pPr>
              <a:spcBef>
                <a:spcPts val="300"/>
              </a:spcBef>
              <a:spcAft>
                <a:spcPts val="1000"/>
              </a:spcAft>
            </a:pPr>
            <a:r>
              <a:rPr sz="2000" b="0">
                <a:solidFill>
                  <a:srgbClr val="333333"/>
                </a:solidFill>
                <a:latin typeface="Calibri"/>
              </a:rPr>
              <a:t>5.  Bewertung</a:t>
            </a:r>
          </a:p>
        </p:txBody>
      </p:sp>
    </p:spTree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200"/>
            <a:ext cx="12191695" cy="685800"/>
          </a:xfrm>
          <a:prstGeom prst="rect">
            <a:avLst/>
          </a:prstGeom>
        </p:spPr>
      </p:pic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1695" cy="10287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66A6C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40080" tIns="182880" rtlCol="0" anchor="ctr"/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Einleitung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005840"/>
            <a:ext cx="12191695" cy="38100"/>
          </a:xfrm>
          <a:prstGeom prst="rect">
            <a:avLst/>
          </a:prstGeom>
          <a:solidFill>
            <a:srgbClr val="DBF0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6827349" cy="502920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>
              <a:spcBef>
                <a:spcPts val="300"/>
              </a:spcBef>
              <a:spcAft>
                <a:spcPts val="800"/>
              </a:spcAft>
              <a:buFont typeface="Arial"/>
              <a:buChar char="•"/>
            </a:pPr>
            <a:r>
              <a:rPr sz="1800" b="0">
                <a:solidFill>
                  <a:srgbClr val="333333"/>
                </a:solidFill>
                <a:latin typeface="Calibri"/>
              </a:rPr>
              <a:t>Doc 1: Jahresbericht 2025 des Alfred-Wegener-Instituts mit Fokus auf beschleunigten Gletscherrückgang, Massenbilanz und Klimadaten.</a:t>
            </a:r>
          </a:p>
          <a:p>
            <a:pPr>
              <a:spcBef>
                <a:spcPts val="300"/>
              </a:spcBef>
              <a:spcAft>
                <a:spcPts val="800"/>
              </a:spcAft>
              <a:buFont typeface="Arial"/>
              <a:buChar char="•"/>
            </a:pPr>
            <a:r>
              <a:rPr sz="1800" b="0">
                <a:solidFill>
                  <a:srgbClr val="333333"/>
                </a:solidFill>
                <a:latin typeface="Calibri"/>
              </a:rPr>
              <a:t>Doc 2: Jahresbericht 2024 mit Vergleichsdaten zu Eisflächen, Massenbilanz und Klimastationen des Vorjahres.</a:t>
            </a:r>
          </a:p>
          <a:p>
            <a:pPr>
              <a:spcBef>
                <a:spcPts val="300"/>
              </a:spcBef>
              <a:spcAft>
                <a:spcPts val="800"/>
              </a:spcAft>
              <a:buFont typeface="Arial"/>
              <a:buChar char="•"/>
            </a:pPr>
            <a:r>
              <a:rPr sz="1800" b="0">
                <a:solidFill>
                  <a:srgbClr val="333333"/>
                </a:solidFill>
                <a:latin typeface="Calibri"/>
              </a:rPr>
              <a:t>Hauptunterschiede in Kürze: Deutliche Zunahme des Eisverlusts, höhere Temperaturabweichungen und stärkere negative Massenbilanz 2025.</a:t>
            </a:r>
          </a:p>
        </p:txBody>
      </p:sp>
      <p:pic>
        <p:nvPicPr>
          <p:cNvPr id="7" name="Picture 6" descr="imag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02575" y="1463040"/>
            <a:ext cx="4114800" cy="4526279"/>
          </a:xfrm>
          <a:prstGeom prst="rect">
            <a:avLst/>
          </a:prstGeom>
        </p:spPr>
      </p:pic>
    </p:spTree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200"/>
            <a:ext cx="12191695" cy="685800"/>
          </a:xfrm>
          <a:prstGeom prst="rect">
            <a:avLst/>
          </a:prstGeom>
        </p:spPr>
      </p:pic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1695" cy="10287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66A6C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40080" tIns="182880" rtlCol="0" anchor="ctr"/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Kennzahlen im Vergleich: Eisflächen und Rückgangsraten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005840"/>
            <a:ext cx="12191695" cy="38100"/>
          </a:xfrm>
          <a:prstGeom prst="rect">
            <a:avLst/>
          </a:prstGeom>
          <a:solidFill>
            <a:srgbClr val="DBF0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554480"/>
          <a:ext cx="10911532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78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7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78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27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Metrik</a:t>
                      </a:r>
                    </a:p>
                  </a:txBody>
                  <a:tcPr marL="73152" marR="73152" marT="36576" marB="36576" anchor="ctr">
                    <a:solidFill>
                      <a:srgbClr val="66A6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Doc 2 (2024)</a:t>
                      </a:r>
                    </a:p>
                  </a:txBody>
                  <a:tcPr marL="73152" marR="73152" marT="36576" marB="36576" anchor="ctr">
                    <a:solidFill>
                      <a:srgbClr val="66A6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Doc 1 (2025)</a:t>
                      </a:r>
                    </a:p>
                  </a:txBody>
                  <a:tcPr marL="73152" marR="73152" marT="36576" marB="36576" anchor="ctr">
                    <a:solidFill>
                      <a:srgbClr val="66A6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Δ</a:t>
                      </a:r>
                    </a:p>
                  </a:txBody>
                  <a:tcPr marL="73152" marR="73152" marT="36576" marB="36576" anchor="ctr">
                    <a:solidFill>
                      <a:srgbClr val="66A6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Gesamteisfläche (km²)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27.483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26.359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1">
                          <a:solidFill>
                            <a:srgbClr val="B71C1C"/>
                          </a:solidFill>
                          <a:latin typeface="Calibri"/>
                        </a:defRPr>
                      </a:pPr>
                      <a:r>
                        <a:t>-1.124 km² (-4,1%)</a:t>
                      </a:r>
                    </a:p>
                  </a:txBody>
                  <a:tcPr marL="73152" marR="73152" marT="36576" marB="36576" anchor="ctr">
                    <a:solidFill>
                      <a:srgbClr val="FDEC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Gesamtverlust (km²)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847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1.124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1">
                          <a:solidFill>
                            <a:srgbClr val="1B5E20"/>
                          </a:solidFill>
                          <a:latin typeface="Calibri"/>
                        </a:defRPr>
                      </a:pPr>
                      <a:r>
                        <a:t>+277 km² (+32,7%)</a:t>
                      </a:r>
                    </a:p>
                  </a:txBody>
                  <a:tcPr marL="73152" marR="73152" marT="36576" marB="36576" anchor="ctr">
                    <a:solidFill>
                      <a:srgbClr val="E6F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Rückgangsrate Gesamt (%)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3,0%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4,1%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1">
                          <a:solidFill>
                            <a:srgbClr val="1B5E20"/>
                          </a:solidFill>
                          <a:latin typeface="Calibri"/>
                        </a:defRPr>
                      </a:pPr>
                      <a:r>
                        <a:t>+1,1 Prozentpunkte (+36,7%)</a:t>
                      </a:r>
                    </a:p>
                  </a:txBody>
                  <a:tcPr marL="73152" marR="73152" marT="36576" marB="36576" anchor="ctr">
                    <a:solidFill>
                      <a:srgbClr val="E6F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Svalbard (Gesamt) Eisfläche (km²)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15.870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15.140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1">
                          <a:solidFill>
                            <a:srgbClr val="B71C1C"/>
                          </a:solidFill>
                          <a:latin typeface="Calibri"/>
                        </a:defRPr>
                      </a:pPr>
                      <a:r>
                        <a:t>-730 km² (-4,6%)</a:t>
                      </a:r>
                    </a:p>
                  </a:txBody>
                  <a:tcPr marL="73152" marR="73152" marT="36576" marB="36576" anchor="ctr">
                    <a:solidFill>
                      <a:srgbClr val="FDEC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Vatnajökull Eisfläche (km²)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7.490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7.240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1">
                          <a:solidFill>
                            <a:srgbClr val="B71C1C"/>
                          </a:solidFill>
                          <a:latin typeface="Calibri"/>
                        </a:defRPr>
                      </a:pPr>
                      <a:r>
                        <a:t>-250 km² (-3,3%)</a:t>
                      </a:r>
                    </a:p>
                  </a:txBody>
                  <a:tcPr marL="73152" marR="73152" marT="36576" marB="36576" anchor="ctr">
                    <a:solidFill>
                      <a:srgbClr val="FDEC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Nordskandinavien Eisfläche (km²)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1.310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1.218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1">
                          <a:solidFill>
                            <a:srgbClr val="B71C1C"/>
                          </a:solidFill>
                          <a:latin typeface="Calibri"/>
                        </a:defRPr>
                      </a:pPr>
                      <a:r>
                        <a:t>-92 km² (-7,0%)</a:t>
                      </a:r>
                    </a:p>
                  </a:txBody>
                  <a:tcPr marL="73152" marR="73152" marT="36576" marB="36576" anchor="ctr">
                    <a:solidFill>
                      <a:srgbClr val="FDEC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Nowaja Semlja Eisfläche (km²)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2.813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2.761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1">
                          <a:solidFill>
                            <a:srgbClr val="B71C1C"/>
                          </a:solidFill>
                          <a:latin typeface="Calibri"/>
                        </a:defRPr>
                      </a:pPr>
                      <a:r>
                        <a:t>-52 km² (-1,8%)</a:t>
                      </a:r>
                    </a:p>
                  </a:txBody>
                  <a:tcPr marL="73152" marR="73152" marT="36576" marB="36576" anchor="ctr">
                    <a:solidFill>
                      <a:srgbClr val="FDEC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0080" y="5486400"/>
            <a:ext cx="1091153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i="1">
                <a:solidFill>
                  <a:srgbClr val="666666"/>
                </a:solidFill>
                <a:latin typeface="Calibri"/>
              </a:defRPr>
            </a:pPr>
            <a:r>
              <a:t>Vergleich der Eisflächen und Rückgangsraten zwischen 2024 und 2025.</a:t>
            </a:r>
          </a:p>
        </p:txBody>
      </p:sp>
    </p:spTree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200"/>
            <a:ext cx="12191695" cy="685800"/>
          </a:xfrm>
          <a:prstGeom prst="rect">
            <a:avLst/>
          </a:prstGeom>
        </p:spPr>
      </p:pic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1695" cy="10287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66A6C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40080" tIns="182880" rtlCol="0" anchor="ctr"/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Kennzahlen im Vergleich: Massenbilanz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005840"/>
            <a:ext cx="12191695" cy="38100"/>
          </a:xfrm>
          <a:prstGeom prst="rect">
            <a:avLst/>
          </a:prstGeom>
          <a:solidFill>
            <a:srgbClr val="DBF0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554480"/>
          <a:ext cx="1091153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78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7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78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27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Metrik</a:t>
                      </a:r>
                    </a:p>
                  </a:txBody>
                  <a:tcPr marL="73152" marR="73152" marT="36576" marB="36576" anchor="ctr">
                    <a:solidFill>
                      <a:srgbClr val="66A6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Doc 2 (2024)</a:t>
                      </a:r>
                    </a:p>
                  </a:txBody>
                  <a:tcPr marL="73152" marR="73152" marT="36576" marB="36576" anchor="ctr">
                    <a:solidFill>
                      <a:srgbClr val="66A6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Doc 1 (2025)</a:t>
                      </a:r>
                    </a:p>
                  </a:txBody>
                  <a:tcPr marL="73152" marR="73152" marT="36576" marB="36576" anchor="ctr">
                    <a:solidFill>
                      <a:srgbClr val="66A6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Δ</a:t>
                      </a:r>
                    </a:p>
                  </a:txBody>
                  <a:tcPr marL="73152" marR="73152" marT="36576" marB="36576" anchor="ctr">
                    <a:solidFill>
                      <a:srgbClr val="66A6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Austfonna Netto-Bilanz (m w.e.)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-1,12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-1,61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1">
                          <a:solidFill>
                            <a:srgbClr val="B71C1C"/>
                          </a:solidFill>
                          <a:latin typeface="Calibri"/>
                        </a:defRPr>
                      </a:pPr>
                      <a:r>
                        <a:t>-0,49 (-43,8%)</a:t>
                      </a:r>
                    </a:p>
                  </a:txBody>
                  <a:tcPr marL="73152" marR="73152" marT="36576" marB="36576" anchor="ctr">
                    <a:solidFill>
                      <a:srgbClr val="FDEC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Austfonna Volumenverlust (km³)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14,8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19,2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1">
                          <a:solidFill>
                            <a:srgbClr val="1B5E20"/>
                          </a:solidFill>
                          <a:latin typeface="Calibri"/>
                        </a:defRPr>
                      </a:pPr>
                      <a:r>
                        <a:t>+4,4 km³ (+29,7%)</a:t>
                      </a:r>
                    </a:p>
                  </a:txBody>
                  <a:tcPr marL="73152" marR="73152" marT="36576" marB="36576" anchor="ctr">
                    <a:solidFill>
                      <a:srgbClr val="E6F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Vatnajökull Netto-Bilanz (m w.e.)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-0,93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-1,46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1">
                          <a:solidFill>
                            <a:srgbClr val="B71C1C"/>
                          </a:solidFill>
                          <a:latin typeface="Calibri"/>
                        </a:defRPr>
                      </a:pPr>
                      <a:r>
                        <a:t>-0,53 (-57,0%)</a:t>
                      </a:r>
                    </a:p>
                  </a:txBody>
                  <a:tcPr marL="73152" marR="73152" marT="36576" marB="36576" anchor="ctr">
                    <a:solidFill>
                      <a:srgbClr val="FDEC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Vatnajökull Volumenverlust (km³)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8,2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11,8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1">
                          <a:solidFill>
                            <a:srgbClr val="1B5E20"/>
                          </a:solidFill>
                          <a:latin typeface="Calibri"/>
                        </a:defRPr>
                      </a:pPr>
                      <a:r>
                        <a:t>+3,6 km³ (+43,9%)</a:t>
                      </a:r>
                    </a:p>
                  </a:txBody>
                  <a:tcPr marL="73152" marR="73152" marT="36576" marB="36576" anchor="ctr">
                    <a:solidFill>
                      <a:srgbClr val="E6F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Nordenskiöld Land Netto-Bilanz (m w.e.)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-1,19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-1,57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1">
                          <a:solidFill>
                            <a:srgbClr val="B71C1C"/>
                          </a:solidFill>
                          <a:latin typeface="Calibri"/>
                        </a:defRPr>
                      </a:pPr>
                      <a:r>
                        <a:t>-0,38 (-31,9%)</a:t>
                      </a:r>
                    </a:p>
                  </a:txBody>
                  <a:tcPr marL="73152" marR="73152" marT="36576" marB="36576" anchor="ctr">
                    <a:solidFill>
                      <a:srgbClr val="FDEC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Storglaciären Netto-Bilanz (m w.e.)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-0,53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-0,91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1">
                          <a:solidFill>
                            <a:srgbClr val="B71C1C"/>
                          </a:solidFill>
                          <a:latin typeface="Calibri"/>
                        </a:defRPr>
                      </a:pPr>
                      <a:r>
                        <a:t>-0,38 (-71,7%)</a:t>
                      </a:r>
                    </a:p>
                  </a:txBody>
                  <a:tcPr marL="73152" marR="73152" marT="36576" marB="36576" anchor="ctr">
                    <a:solidFill>
                      <a:srgbClr val="FDEC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0080" y="5029200"/>
            <a:ext cx="1091153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i="1">
                <a:solidFill>
                  <a:srgbClr val="666666"/>
                </a:solidFill>
                <a:latin typeface="Calibri"/>
              </a:defRPr>
            </a:pPr>
            <a:r>
              <a:t>Vergleich der Massenbilanz und Volumenverluste ausgewählter Gletscher.</a:t>
            </a:r>
          </a:p>
        </p:txBody>
      </p:sp>
    </p:spTree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200"/>
            <a:ext cx="12191695" cy="685800"/>
          </a:xfrm>
          <a:prstGeom prst="rect">
            <a:avLst/>
          </a:prstGeom>
        </p:spPr>
      </p:pic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1695" cy="10287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66A6C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40080" tIns="182880" rtlCol="0" anchor="ctr"/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Kennzahlen im Vergleich: Klimadaten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005840"/>
            <a:ext cx="12191695" cy="38100"/>
          </a:xfrm>
          <a:prstGeom prst="rect">
            <a:avLst/>
          </a:prstGeom>
          <a:solidFill>
            <a:srgbClr val="DBF0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554480"/>
          <a:ext cx="10911532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78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7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78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27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Metrik</a:t>
                      </a:r>
                    </a:p>
                  </a:txBody>
                  <a:tcPr marL="73152" marR="73152" marT="36576" marB="36576" anchor="ctr">
                    <a:solidFill>
                      <a:srgbClr val="66A6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Doc 2 (2024)</a:t>
                      </a:r>
                    </a:p>
                  </a:txBody>
                  <a:tcPr marL="73152" marR="73152" marT="36576" marB="36576" anchor="ctr">
                    <a:solidFill>
                      <a:srgbClr val="66A6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Doc 1 (2025)</a:t>
                      </a:r>
                    </a:p>
                  </a:txBody>
                  <a:tcPr marL="73152" marR="73152" marT="36576" marB="36576" anchor="ctr">
                    <a:solidFill>
                      <a:srgbClr val="66A6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Δ</a:t>
                      </a:r>
                    </a:p>
                  </a:txBody>
                  <a:tcPr marL="73152" marR="73152" marT="36576" marB="36576" anchor="ctr">
                    <a:solidFill>
                      <a:srgbClr val="66A6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Ny-Ålesund Jahresmittel (°C)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-3,2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-1,8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1">
                          <a:solidFill>
                            <a:srgbClr val="1B5E20"/>
                          </a:solidFill>
                          <a:latin typeface="Calibri"/>
                        </a:defRPr>
                      </a:pPr>
                      <a:r>
                        <a:t>+1,4°C</a:t>
                      </a:r>
                    </a:p>
                  </a:txBody>
                  <a:tcPr marL="73152" marR="73152" marT="36576" marB="36576" anchor="ctr">
                    <a:solidFill>
                      <a:srgbClr val="E6F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Ny-Ålesund Abweichung (°C)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+2,4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+3,8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1">
                          <a:solidFill>
                            <a:srgbClr val="1B5E20"/>
                          </a:solidFill>
                          <a:latin typeface="Calibri"/>
                        </a:defRPr>
                      </a:pPr>
                      <a:r>
                        <a:t>+1,4°C</a:t>
                      </a:r>
                    </a:p>
                  </a:txBody>
                  <a:tcPr marL="73152" marR="73152" marT="36576" marB="36576" anchor="ctr">
                    <a:solidFill>
                      <a:srgbClr val="E6F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Ny-Ålesund Niederschlag (mm)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485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520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1">
                          <a:solidFill>
                            <a:srgbClr val="1B5E20"/>
                          </a:solidFill>
                          <a:latin typeface="Calibri"/>
                        </a:defRPr>
                      </a:pPr>
                      <a:r>
                        <a:t>+35 mm (+7,2%)</a:t>
                      </a:r>
                    </a:p>
                  </a:txBody>
                  <a:tcPr marL="73152" marR="73152" marT="36576" marB="36576" anchor="ctr">
                    <a:solidFill>
                      <a:srgbClr val="E6F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Longyearbyen Jahresmittel (°C)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-2,8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-1,4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1">
                          <a:solidFill>
                            <a:srgbClr val="1B5E20"/>
                          </a:solidFill>
                          <a:latin typeface="Calibri"/>
                        </a:defRPr>
                      </a:pPr>
                      <a:r>
                        <a:t>+1,4°C</a:t>
                      </a:r>
                    </a:p>
                  </a:txBody>
                  <a:tcPr marL="73152" marR="73152" marT="36576" marB="36576" anchor="ctr">
                    <a:solidFill>
                      <a:srgbClr val="E6F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Longyearbyen Abweichung (°C)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+2,1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+3,5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1">
                          <a:solidFill>
                            <a:srgbClr val="1B5E20"/>
                          </a:solidFill>
                          <a:latin typeface="Calibri"/>
                        </a:defRPr>
                      </a:pPr>
                      <a:r>
                        <a:t>+1,4°C</a:t>
                      </a:r>
                    </a:p>
                  </a:txBody>
                  <a:tcPr marL="73152" marR="73152" marT="36576" marB="36576" anchor="ctr">
                    <a:solidFill>
                      <a:srgbClr val="E6F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Barentsburg Abweichung (°C)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+2,8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+4,4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1">
                          <a:solidFill>
                            <a:srgbClr val="1B5E20"/>
                          </a:solidFill>
                          <a:latin typeface="Calibri"/>
                        </a:defRPr>
                      </a:pPr>
                      <a:r>
                        <a:t>+1,6°C</a:t>
                      </a:r>
                    </a:p>
                  </a:txBody>
                  <a:tcPr marL="73152" marR="73152" marT="36576" marB="36576" anchor="ctr">
                    <a:solidFill>
                      <a:srgbClr val="E6F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Stykkishólmur Abweichung (°C)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+1,2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+1,9</a:t>
                      </a:r>
                    </a:p>
                  </a:txBody>
                  <a:tcPr marL="73152" marR="73152" marT="36576" marB="36576" anchor="ctr"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1">
                          <a:solidFill>
                            <a:srgbClr val="1B5E20"/>
                          </a:solidFill>
                          <a:latin typeface="Calibri"/>
                        </a:defRPr>
                      </a:pPr>
                      <a:r>
                        <a:t>+0,7°C</a:t>
                      </a:r>
                    </a:p>
                  </a:txBody>
                  <a:tcPr marL="73152" marR="73152" marT="36576" marB="36576" anchor="ctr">
                    <a:solidFill>
                      <a:srgbClr val="E6F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Tromsø Abweichung (°C)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+1,5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0">
                          <a:solidFill>
                            <a:srgbClr val="333333"/>
                          </a:solidFill>
                          <a:latin typeface="Calibri"/>
                        </a:defRPr>
                      </a:pPr>
                      <a:r>
                        <a:t>+2,3</a:t>
                      </a:r>
                    </a:p>
                  </a:txBody>
                  <a:tcPr marL="73152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200" b="1">
                          <a:solidFill>
                            <a:srgbClr val="1B5E20"/>
                          </a:solidFill>
                          <a:latin typeface="Calibri"/>
                        </a:defRPr>
                      </a:pPr>
                      <a:r>
                        <a:t>+0,8°C</a:t>
                      </a:r>
                    </a:p>
                  </a:txBody>
                  <a:tcPr marL="73152" marR="73152" marT="36576" marB="36576" anchor="ctr">
                    <a:solidFill>
                      <a:srgbClr val="E6F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0080" y="5943600"/>
            <a:ext cx="1091153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i="1">
                <a:solidFill>
                  <a:srgbClr val="666666"/>
                </a:solidFill>
                <a:latin typeface="Calibri"/>
              </a:defRPr>
            </a:pPr>
            <a:r>
              <a:t>Vergleich der Klimadaten an ausgewählten Messstationen.</a:t>
            </a:r>
          </a:p>
        </p:txBody>
      </p:sp>
    </p:spTree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200"/>
            <a:ext cx="12191695" cy="685800"/>
          </a:xfrm>
          <a:prstGeom prst="rect">
            <a:avLst/>
          </a:prstGeom>
        </p:spPr>
      </p:pic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1695" cy="10287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66A6C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40080" tIns="182880" rtlCol="0" anchor="ctr"/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Bewertung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005840"/>
            <a:ext cx="12191695" cy="38100"/>
          </a:xfrm>
          <a:prstGeom prst="rect">
            <a:avLst/>
          </a:prstGeom>
          <a:solidFill>
            <a:srgbClr val="DBF0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6827349" cy="502920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>
              <a:spcBef>
                <a:spcPts val="300"/>
              </a:spcBef>
              <a:spcAft>
                <a:spcPts val="800"/>
              </a:spcAft>
              <a:buFont typeface="Arial"/>
              <a:buChar char="•"/>
            </a:pPr>
            <a:r>
              <a:rPr sz="1800" b="0">
                <a:solidFill>
                  <a:srgbClr val="333333"/>
                </a:solidFill>
                <a:latin typeface="Calibri"/>
              </a:rPr>
              <a:t>Deutliche Beschleunigung des Gletscherrückgangs 2025: Eisverlust um 32,7% höher als 2024.</a:t>
            </a:r>
          </a:p>
          <a:p>
            <a:pPr>
              <a:spcBef>
                <a:spcPts val="300"/>
              </a:spcBef>
              <a:spcAft>
                <a:spcPts val="800"/>
              </a:spcAft>
              <a:buFont typeface="Arial"/>
              <a:buChar char="•"/>
            </a:pPr>
            <a:r>
              <a:rPr sz="1800" b="0">
                <a:solidFill>
                  <a:srgbClr val="333333"/>
                </a:solidFill>
                <a:latin typeface="Calibri"/>
              </a:rPr>
              <a:t>Massenbilanz aller Gletscher deutlich negativer, besonders bei Vatnajökull (+44% Verschlechterung).</a:t>
            </a:r>
          </a:p>
          <a:p>
            <a:pPr>
              <a:spcBef>
                <a:spcPts val="300"/>
              </a:spcBef>
              <a:spcAft>
                <a:spcPts val="800"/>
              </a:spcAft>
              <a:buFont typeface="Arial"/>
              <a:buChar char="•"/>
            </a:pPr>
            <a:r>
              <a:rPr sz="1800" b="0">
                <a:solidFill>
                  <a:srgbClr val="333333"/>
                </a:solidFill>
                <a:latin typeface="Calibri"/>
              </a:rPr>
              <a:t>Temperaturabweichungen erreichen Rekordwerte, z.B. Barentsburg mit +4,4°C über Referenzzeitraum.</a:t>
            </a:r>
          </a:p>
          <a:p>
            <a:pPr>
              <a:spcBef>
                <a:spcPts val="300"/>
              </a:spcBef>
              <a:spcAft>
                <a:spcPts val="800"/>
              </a:spcAft>
              <a:buFont typeface="Arial"/>
              <a:buChar char="•"/>
            </a:pPr>
            <a:r>
              <a:rPr sz="1800" b="0">
                <a:solidFill>
                  <a:srgbClr val="333333"/>
                </a:solidFill>
                <a:latin typeface="Calibri"/>
              </a:rPr>
              <a:t>Niederschlagsmengen steigen, was zu verstärkter Oberflächenablation führt.</a:t>
            </a:r>
          </a:p>
          <a:p>
            <a:pPr>
              <a:spcBef>
                <a:spcPts val="300"/>
              </a:spcBef>
              <a:spcAft>
                <a:spcPts val="800"/>
              </a:spcAft>
              <a:buFont typeface="Arial"/>
              <a:buChar char="•"/>
            </a:pPr>
            <a:r>
              <a:rPr sz="1800" b="0">
                <a:solidFill>
                  <a:srgbClr val="333333"/>
                </a:solidFill>
                <a:latin typeface="Calibri"/>
              </a:rPr>
              <a:t>Prognosen für das Verschwinden von Gletschern (z.B. Nordskandinavien) wurden nach vorne korrigiert.</a:t>
            </a:r>
          </a:p>
        </p:txBody>
      </p:sp>
      <p:pic>
        <p:nvPicPr>
          <p:cNvPr id="7" name="Picture 6" descr="imag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02575" y="1463040"/>
            <a:ext cx="4114800" cy="4526279"/>
          </a:xfrm>
          <a:prstGeom prst="rect">
            <a:avLst/>
          </a:prstGeom>
        </p:spPr>
      </p:pic>
    </p:spTree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200"/>
            <a:ext cx="12191695" cy="685800"/>
          </a:xfrm>
          <a:prstGeom prst="rect">
            <a:avLst/>
          </a:prstGeom>
        </p:spPr>
      </p:pic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1695" cy="10287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66A6C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40080" tIns="182880" rtlCol="0" anchor="ctr"/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Fazit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005840"/>
            <a:ext cx="12191695" cy="38100"/>
          </a:xfrm>
          <a:prstGeom prst="rect">
            <a:avLst/>
          </a:prstGeom>
          <a:solidFill>
            <a:srgbClr val="DBF0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1554480"/>
            <a:ext cx="10911535" cy="480060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>
              <a:spcBef>
                <a:spcPts val="400"/>
              </a:spcBef>
              <a:spcAft>
                <a:spcPts val="1000"/>
              </a:spcAft>
            </a:pPr>
            <a:r>
              <a:rPr sz="1800" b="0">
                <a:solidFill>
                  <a:srgbClr val="333333"/>
                </a:solidFill>
                <a:latin typeface="Calibri"/>
              </a:rPr>
              <a:t>1.  Gesamtbewertung: Der Gletscherrückgang in der Arktis hat sich 2025 dramatisch beschleunigt, getrieben durch Rekordtemperaturen und veränderte Niederschlagsmuster.</a:t>
            </a:r>
          </a:p>
          <a:p>
            <a:pPr>
              <a:spcBef>
                <a:spcPts val="400"/>
              </a:spcBef>
              <a:spcAft>
                <a:spcPts val="1000"/>
              </a:spcAft>
            </a:pPr>
            <a:r>
              <a:rPr sz="1800" b="0">
                <a:solidFill>
                  <a:srgbClr val="333333"/>
                </a:solidFill>
                <a:latin typeface="Calibri"/>
              </a:rPr>
              <a:t>2.  Wichtigste Veränderung: Der Eisverlust stieg um 32,7% gegenüber 2024, begleitet von einer stark negativen Massenbilanz.</a:t>
            </a:r>
          </a:p>
          <a:p>
            <a:pPr>
              <a:spcBef>
                <a:spcPts val="400"/>
              </a:spcBef>
              <a:spcAft>
                <a:spcPts val="1000"/>
              </a:spcAft>
            </a:pPr>
            <a:r>
              <a:rPr sz="1800" b="0">
                <a:solidFill>
                  <a:srgbClr val="333333"/>
                </a:solidFill>
                <a:latin typeface="Calibri"/>
              </a:rPr>
              <a:t>3.  Empfehlung: Dringende Aufstockung der Forschungsmittel (empfohlen: +40%) und Verdichtung des Messnetzes, um die Dynamik des Rückgangs besser zu verstehen und Anpassungsstrategien zu entwickeln.</a:t>
            </a:r>
          </a:p>
        </p:txBody>
      </p:sp>
    </p:spTree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200"/>
            <a:ext cx="12191695" cy="685800"/>
          </a:xfrm>
          <a:prstGeom prst="rect">
            <a:avLst/>
          </a:prstGeom>
        </p:spPr>
      </p:pic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1695" cy="10287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66A6C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40080" tIns="182880" rtlCol="0" anchor="ctr"/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Quellen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005840"/>
            <a:ext cx="12191695" cy="38100"/>
          </a:xfrm>
          <a:prstGeom prst="rect">
            <a:avLst/>
          </a:prstGeom>
          <a:solidFill>
            <a:srgbClr val="DBF0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1554480"/>
            <a:ext cx="10911535" cy="4846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>
              <a:spcBef>
                <a:spcPts val="200"/>
              </a:spcBef>
              <a:spcAft>
                <a:spcPts val="600"/>
              </a:spcAft>
              <a:buFont typeface="Arial"/>
              <a:buChar char="•"/>
            </a:pPr>
            <a:r>
              <a:rPr sz="1300" b="0">
                <a:solidFill>
                  <a:srgbClr val="666666"/>
                </a:solidFill>
                <a:latin typeface="Calibri"/>
              </a:rPr>
              <a:t>Gletscherrueckgang_Arktis_Jahresbericht_2025.pdf</a:t>
            </a:r>
          </a:p>
          <a:p>
            <a:pPr>
              <a:spcBef>
                <a:spcPts val="200"/>
              </a:spcBef>
              <a:spcAft>
                <a:spcPts val="600"/>
              </a:spcAft>
              <a:buFont typeface="Arial"/>
              <a:buChar char="•"/>
            </a:pPr>
            <a:r>
              <a:rPr sz="1300" b="0">
                <a:solidFill>
                  <a:srgbClr val="666666"/>
                </a:solidFill>
                <a:latin typeface="Calibri"/>
              </a:rPr>
              <a:t>Gletscherrueckgang_Arktis_Jahresbericht_2024.pdf</a:t>
            </a:r>
          </a:p>
        </p:txBody>
      </p:sp>
    </p:spTree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650</Words>
  <Application>Microsoft Office PowerPoint</Application>
  <PresentationFormat>Breitbild</PresentationFormat>
  <Paragraphs>128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Christian Klever</dc:creator>
  <cp:keywords/>
  <dc:description>generated using python-pptx</dc:description>
  <cp:lastModifiedBy>Christian Klever</cp:lastModifiedBy>
  <cp:revision>2</cp:revision>
  <dcterms:created xsi:type="dcterms:W3CDTF">2013-01-27T09:14:16Z</dcterms:created>
  <dcterms:modified xsi:type="dcterms:W3CDTF">2026-04-16T16:23:36Z</dcterms:modified>
  <cp:category/>
</cp:coreProperties>
</file>