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1"/>
    <p:sldId id="260" r:id="rId12"/>
    <p:sldId id="261" r:id="rId13"/>
    <p:sldId id="262" r:id="rId14"/>
    <p:sldId id="263" r:id="rId15"/>
    <p:sldId id="264" r:id="rId16"/>
    <p:sldId id="265" r:id="rId17"/>
    <p:sldId id="266" r:id="rId18"/>
    <p:sldId id="267" r:id="rId19"/>
    <p:sldId id="268" r:id="rId2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notesMaster" Target="notesMasters/notesMaster1.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chart>
    <c:autoTitleDeleted val="0"/>
    <c:plotArea>
      <c:barChart>
        <c:barDir val="col"/>
        <c:grouping val="clustered"/>
        <c:ser>
          <c:idx val="0"/>
          <c:order val="0"/>
          <c:tx>
            <c:strRef>
              <c:f>Sheet1!$B$1</c:f>
              <c:strCache>
                <c:ptCount val="1"/>
                <c:pt idx="0">
                  <c:v>Ice Area 2024 (km²)</c:v>
                </c:pt>
              </c:strCache>
            </c:strRef>
          </c:tx>
          <c:spPr>
            <a:solidFill>
              <a:srgbClr val="2E75B6"/>
            </a:solidFill>
          </c:spPr>
          <c:invertIfNegative val="0"/>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Sheet1!$A$2:$A$7</c:f>
              <c:strCache>
                <c:ptCount val="6"/>
                <c:pt idx="0">
                  <c:v>Svalbard (Total)</c:v>
                </c:pt>
                <c:pt idx="1">
                  <c:v>Austfonna</c:v>
                </c:pt>
                <c:pt idx="2">
                  <c:v>Nordenskiöld</c:v>
                </c:pt>
                <c:pt idx="3">
                  <c:v>Vatnajökull</c:v>
                </c:pt>
                <c:pt idx="4">
                  <c:v>Northern Scandinavia</c:v>
                </c:pt>
                <c:pt idx="5">
                  <c:v>Novaya Zemlya</c:v>
                </c:pt>
              </c:strCache>
            </c:strRef>
          </c:cat>
          <c:val>
            <c:numRef>
              <c:f>Sheet1!$B$2:$B$7</c:f>
              <c:numCache>
                <c:formatCode>General</c:formatCode>
                <c:ptCount val="6"/>
                <c:pt idx="0">
                  <c:v>15870.0</c:v>
                </c:pt>
                <c:pt idx="1">
                  <c:v>7840.0</c:v>
                </c:pt>
                <c:pt idx="2">
                  <c:v>2260.0</c:v>
                </c:pt>
                <c:pt idx="3">
                  <c:v>7490.0</c:v>
                </c:pt>
                <c:pt idx="4">
                  <c:v>1310.0</c:v>
                </c:pt>
                <c:pt idx="5">
                  <c:v>2813.0</c:v>
                </c:pt>
              </c:numCache>
            </c:numRef>
          </c:val>
        </c:ser>
        <c:ser>
          <c:idx val="1"/>
          <c:order val="1"/>
          <c:tx>
            <c:strRef>
              <c:f>Sheet1!$C$1</c:f>
              <c:strCache>
                <c:ptCount val="1"/>
                <c:pt idx="0">
                  <c:v>Ice Area 2025 (km²)</c:v>
                </c:pt>
              </c:strCache>
            </c:strRef>
          </c:tx>
          <c:spPr>
            <a:solidFill>
              <a:srgbClr val="E06C2E"/>
            </a:solidFill>
          </c:spPr>
          <c:invertIfNegative val="0"/>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Sheet1!$A$2:$A$7</c:f>
              <c:strCache>
                <c:ptCount val="6"/>
                <c:pt idx="0">
                  <c:v>Svalbard (Total)</c:v>
                </c:pt>
                <c:pt idx="1">
                  <c:v>Austfonna</c:v>
                </c:pt>
                <c:pt idx="2">
                  <c:v>Nordenskiöld</c:v>
                </c:pt>
                <c:pt idx="3">
                  <c:v>Vatnajökull</c:v>
                </c:pt>
                <c:pt idx="4">
                  <c:v>Northern Scandinavia</c:v>
                </c:pt>
                <c:pt idx="5">
                  <c:v>Novaya Zemlya</c:v>
                </c:pt>
              </c:strCache>
            </c:strRef>
          </c:cat>
          <c:val>
            <c:numRef>
              <c:f>Sheet1!$C$2:$C$7</c:f>
              <c:numCache>
                <c:formatCode>General</c:formatCode>
                <c:ptCount val="6"/>
                <c:pt idx="0">
                  <c:v>15140.0</c:v>
                </c:pt>
                <c:pt idx="1">
                  <c:v>7460.0</c:v>
                </c:pt>
                <c:pt idx="2">
                  <c:v>2150.0</c:v>
                </c:pt>
                <c:pt idx="3">
                  <c:v>7240.0</c:v>
                </c:pt>
                <c:pt idx="4">
                  <c:v>1218.0</c:v>
                </c:pt>
                <c:pt idx="5">
                  <c:v>2761.0</c:v>
                </c:pt>
              </c:numCache>
            </c:numRef>
          </c:val>
        </c:ser>
        <c:axId val="-2068027336"/>
        <c:axId val="-2113994440"/>
      </c:barChart>
      <c:catAx>
        <c:axId val="-2068027336"/>
        <c:scaling>
          <c:orientation val="minMax"/>
        </c:scaling>
        <c:delete val="0"/>
        <c:axPos val="b"/>
        <c:majorTickMark val="out"/>
        <c:minorTickMark val="none"/>
        <c:tickLblPos val="nextTo"/>
        <c:txPr>
          <a:bodyPr/>
          <a:lstStyle/>
          <a:p>
            <a:pPr>
              <a:defRPr sz="1100">
                <a:solidFill>
                  <a:srgbClr val="333333"/>
                </a:solidFill>
                <a:latin typeface="Calibri"/>
              </a:defRPr>
            </a:pPr>
          </a:p>
        </c:txPr>
        <c:crossAx val="-2113994440"/>
        <c:crosses val="autoZero"/>
        <c:auto val="1"/>
        <c:lblAlgn val="ctr"/>
        <c:lblOffset val="100"/>
        <c:noMultiLvlLbl val="0"/>
      </c:catAx>
      <c:valAx>
        <c:axId val="-2113994440"/>
        <c:scaling/>
        <c:delete val="0"/>
        <c:axPos val="l"/>
        <c:majorGridlines>
          <c:spPr>
            <a:ln w="6350">
              <a:solidFill>
                <a:srgbClr val="D0D0D0"/>
              </a:solidFill>
            </a:ln>
          </c:spPr>
        </c:majorGridlines>
        <c:majorTickMark val="out"/>
        <c:minorTickMark val="none"/>
        <c:tickLblPos val="nextTo"/>
        <c:txPr>
          <a:bodyPr/>
          <a:lstStyle/>
          <a:p>
            <a:pPr>
              <a:defRPr sz="1000">
                <a:solidFill>
                  <a:srgbClr val="666666"/>
                </a:solidFill>
                <a:latin typeface="Calibri"/>
              </a:defRPr>
            </a:pPr>
          </a:p>
        </c:txPr>
        <c:crossAx val="-2068027336"/>
        <c:crosses val="autoZero"/>
      </c:valAx>
    </c:plotArea>
    <c:legend>
      <c:legendPos val="b"/>
      <c:overlay val="0"/>
      <c:txPr>
        <a:bodyPr/>
        <a:lstStyle/>
        <a:p>
          <a:pPr>
            <a:defRPr sz="1100">
              <a:latin typeface="Calibri"/>
            </a:defRPr>
          </a:pPr>
        </a:p>
      </c:txPr>
    </c:legend>
    <c:dispBlanksAs val="gap"/>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chart>
    <c:autoTitleDeleted val="0"/>
    <c:plotArea>
      <c:barChart>
        <c:barDir val="col"/>
        <c:grouping val="clustered"/>
        <c:ser>
          <c:idx val="0"/>
          <c:order val="0"/>
          <c:tx>
            <c:strRef>
              <c:f>Sheet1!$B$1</c:f>
              <c:strCache>
                <c:ptCount val="1"/>
                <c:pt idx="0">
                  <c:v>Accumulation (m w.e.)</c:v>
                </c:pt>
              </c:strCache>
            </c:strRef>
          </c:tx>
          <c:spPr>
            <a:solidFill>
              <a:srgbClr val="2E75B6"/>
            </a:solidFill>
          </c:spPr>
          <c:invertIfNegative val="0"/>
          <c:dPt>
            <c:idx val="0"/>
            <c:spPr>
              <a:solidFill>
                <a:srgbClr val="27AE60"/>
              </a:solidFill>
            </c:spPr>
          </c:dPt>
          <c:dPt>
            <c:idx val="1"/>
            <c:spPr>
              <a:solidFill>
                <a:srgbClr val="27AE60"/>
              </a:solidFill>
            </c:spPr>
          </c:dPt>
          <c:dPt>
            <c:idx val="2"/>
            <c:spPr>
              <a:solidFill>
                <a:srgbClr val="27AE60"/>
              </a:solidFill>
            </c:spPr>
          </c:dPt>
          <c:dPt>
            <c:idx val="3"/>
            <c:spPr>
              <a:solidFill>
                <a:srgbClr val="27AE60"/>
              </a:solidFill>
            </c:spPr>
          </c:dPt>
          <c:dPt>
            <c:idx val="4"/>
            <c:spPr>
              <a:solidFill>
                <a:srgbClr val="27AE60"/>
              </a:solidFill>
            </c:spPr>
          </c:dPt>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Sheet1!$A$2:$A$6</c:f>
              <c:strCache>
                <c:ptCount val="5"/>
                <c:pt idx="0">
                  <c:v>Austfonna</c:v>
                </c:pt>
                <c:pt idx="1">
                  <c:v>Vatnajökull</c:v>
                </c:pt>
                <c:pt idx="2">
                  <c:v>Nordenskiöld Land</c:v>
                </c:pt>
                <c:pt idx="3">
                  <c:v>Storglaciären</c:v>
                </c:pt>
                <c:pt idx="4">
                  <c:v>Central Arctic</c:v>
                </c:pt>
              </c:strCache>
            </c:strRef>
          </c:cat>
          <c:val>
            <c:numRef>
              <c:f>Sheet1!$B$2:$B$6</c:f>
              <c:numCache>
                <c:formatCode>General</c:formatCode>
                <c:ptCount val="5"/>
                <c:pt idx="0">
                  <c:v>0.74</c:v>
                </c:pt>
                <c:pt idx="1">
                  <c:v>1.32</c:v>
                </c:pt>
                <c:pt idx="2">
                  <c:v>0.55</c:v>
                </c:pt>
                <c:pt idx="3">
                  <c:v>0.98</c:v>
                </c:pt>
                <c:pt idx="4">
                  <c:v>0.78</c:v>
                </c:pt>
              </c:numCache>
            </c:numRef>
          </c:val>
        </c:ser>
        <c:ser>
          <c:idx val="1"/>
          <c:order val="1"/>
          <c:tx>
            <c:strRef>
              <c:f>Sheet1!$C$1</c:f>
              <c:strCache>
                <c:ptCount val="1"/>
                <c:pt idx="0">
                  <c:v>Ablation (m w.e.)</c:v>
                </c:pt>
              </c:strCache>
            </c:strRef>
          </c:tx>
          <c:spPr>
            <a:solidFill>
              <a:srgbClr val="E06C2E"/>
            </a:solidFill>
          </c:spPr>
          <c:invertIfNegative val="0"/>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Sheet1!$A$2:$A$6</c:f>
              <c:strCache>
                <c:ptCount val="5"/>
                <c:pt idx="0">
                  <c:v>Austfonna</c:v>
                </c:pt>
                <c:pt idx="1">
                  <c:v>Vatnajökull</c:v>
                </c:pt>
                <c:pt idx="2">
                  <c:v>Nordenskiöld Land</c:v>
                </c:pt>
                <c:pt idx="3">
                  <c:v>Storglaciären</c:v>
                </c:pt>
                <c:pt idx="4">
                  <c:v>Central Arctic</c:v>
                </c:pt>
              </c:strCache>
            </c:strRef>
          </c:cat>
          <c:val>
            <c:numRef>
              <c:f>Sheet1!$C$2:$C$6</c:f>
              <c:numCache>
                <c:formatCode>General</c:formatCode>
                <c:ptCount val="5"/>
                <c:pt idx="0">
                  <c:v>-2.35</c:v>
                </c:pt>
                <c:pt idx="1">
                  <c:v>-2.78</c:v>
                </c:pt>
                <c:pt idx="2">
                  <c:v>-2.12</c:v>
                </c:pt>
                <c:pt idx="3">
                  <c:v>-1.89</c:v>
                </c:pt>
                <c:pt idx="4">
                  <c:v>-2.31</c:v>
                </c:pt>
              </c:numCache>
            </c:numRef>
          </c:val>
        </c:ser>
        <c:axId val="-2068027336"/>
        <c:axId val="-2113994440"/>
      </c:barChart>
      <c:catAx>
        <c:axId val="-2068027336"/>
        <c:scaling>
          <c:orientation val="minMax"/>
        </c:scaling>
        <c:delete val="0"/>
        <c:axPos val="b"/>
        <c:majorTickMark val="out"/>
        <c:minorTickMark val="none"/>
        <c:tickLblPos val="nextTo"/>
        <c:txPr>
          <a:bodyPr/>
          <a:lstStyle/>
          <a:p>
            <a:pPr>
              <a:defRPr sz="1100">
                <a:solidFill>
                  <a:srgbClr val="333333"/>
                </a:solidFill>
                <a:latin typeface="Calibri"/>
              </a:defRPr>
            </a:pPr>
          </a:p>
        </c:txPr>
        <c:crossAx val="-2113994440"/>
        <c:crosses val="autoZero"/>
        <c:auto val="1"/>
        <c:lblAlgn val="ctr"/>
        <c:lblOffset val="100"/>
        <c:noMultiLvlLbl val="0"/>
      </c:catAx>
      <c:valAx>
        <c:axId val="-2113994440"/>
        <c:scaling/>
        <c:delete val="0"/>
        <c:axPos val="l"/>
        <c:majorGridlines>
          <c:spPr>
            <a:ln w="6350">
              <a:solidFill>
                <a:srgbClr val="D0D0D0"/>
              </a:solidFill>
            </a:ln>
          </c:spPr>
        </c:majorGridlines>
        <c:majorTickMark val="out"/>
        <c:minorTickMark val="none"/>
        <c:tickLblPos val="nextTo"/>
        <c:txPr>
          <a:bodyPr/>
          <a:lstStyle/>
          <a:p>
            <a:pPr>
              <a:defRPr sz="1000">
                <a:solidFill>
                  <a:srgbClr val="666666"/>
                </a:solidFill>
                <a:latin typeface="Calibri"/>
              </a:defRPr>
            </a:pPr>
          </a:p>
        </c:txPr>
        <c:crossAx val="-2068027336"/>
        <c:crosses val="autoZero"/>
      </c:valAx>
    </c:plotArea>
    <c:legend>
      <c:legendPos val="b"/>
      <c:overlay val="0"/>
      <c:txPr>
        <a:bodyPr/>
        <a:lstStyle/>
        <a:p>
          <a:pPr>
            <a:defRPr sz="1100">
              <a:latin typeface="Calibri"/>
            </a:defRPr>
          </a:pPr>
        </a:p>
      </c:txPr>
    </c:legend>
    <c:dispBlanksAs val="gap"/>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chart>
    <c:autoTitleDeleted val="0"/>
    <c:plotArea>
      <c:lineChart>
        <c:grouping val="standard"/>
        <c:varyColors val="0"/>
        <c:ser>
          <c:idx val="0"/>
          <c:order val="0"/>
          <c:tx>
            <c:strRef>
              <c:f>Sheet1!$B$1</c:f>
              <c:strCache>
                <c:ptCount val="1"/>
                <c:pt idx="0">
                  <c:v>Temperature Anomaly (°C)</c:v>
                </c:pt>
              </c:strCache>
            </c:strRef>
          </c:tx>
          <c:spPr>
            <a:solidFill>
              <a:srgbClr val="2E75B6"/>
            </a:solidFill>
            <a:ln w="31750">
              <a:solidFill>
                <a:srgbClr val="2E75B6"/>
              </a:solidFill>
            </a:ln>
          </c:spPr>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Sheet1!$A$2:$A$6</c:f>
              <c:strCache>
                <c:ptCount val="5"/>
                <c:pt idx="0">
                  <c:v>Ny-Ålesund</c:v>
                </c:pt>
                <c:pt idx="1">
                  <c:v>Longyearbyen</c:v>
                </c:pt>
                <c:pt idx="2">
                  <c:v>Stykkishólmur</c:v>
                </c:pt>
                <c:pt idx="3">
                  <c:v>Tromsø</c:v>
                </c:pt>
                <c:pt idx="4">
                  <c:v>Barentsburg</c:v>
                </c:pt>
              </c:strCache>
            </c:strRef>
          </c:cat>
          <c:val>
            <c:numRef>
              <c:f>Sheet1!$B$2:$B$6</c:f>
              <c:numCache>
                <c:formatCode>General</c:formatCode>
                <c:ptCount val="5"/>
                <c:pt idx="0">
                  <c:v>3.8</c:v>
                </c:pt>
                <c:pt idx="1">
                  <c:v>3.5</c:v>
                </c:pt>
                <c:pt idx="2">
                  <c:v>1.9</c:v>
                </c:pt>
                <c:pt idx="3">
                  <c:v>2.3</c:v>
                </c:pt>
                <c:pt idx="4">
                  <c:v>4.4</c:v>
                </c:pt>
              </c:numCache>
            </c:numRef>
          </c:val>
          <c:smooth val="0"/>
        </c:ser>
        <c:ser>
          <c:idx val="1"/>
          <c:order val="1"/>
          <c:tx>
            <c:strRef>
              <c:f>Sheet1!$C$1</c:f>
              <c:strCache>
                <c:ptCount val="1"/>
                <c:pt idx="0">
                  <c:v>Precipitation Anomaly (%)</c:v>
                </c:pt>
              </c:strCache>
            </c:strRef>
          </c:tx>
          <c:spPr>
            <a:solidFill>
              <a:srgbClr val="E06C2E"/>
            </a:solidFill>
            <a:ln w="31750">
              <a:solidFill>
                <a:srgbClr val="E06C2E"/>
              </a:solidFill>
            </a:ln>
          </c:spPr>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Sheet1!$A$2:$A$6</c:f>
              <c:strCache>
                <c:ptCount val="5"/>
                <c:pt idx="0">
                  <c:v>Ny-Ålesund</c:v>
                </c:pt>
                <c:pt idx="1">
                  <c:v>Longyearbyen</c:v>
                </c:pt>
                <c:pt idx="2">
                  <c:v>Stykkishólmur</c:v>
                </c:pt>
                <c:pt idx="3">
                  <c:v>Tromsø</c:v>
                </c:pt>
                <c:pt idx="4">
                  <c:v>Barentsburg</c:v>
                </c:pt>
              </c:strCache>
            </c:strRef>
          </c:cat>
          <c:val>
            <c:numRef>
              <c:f>Sheet1!$C$2:$C$6</c:f>
              <c:numCache>
                <c:formatCode>General</c:formatCode>
                <c:ptCount val="5"/>
                <c:pt idx="0">
                  <c:v>19.0</c:v>
                </c:pt>
                <c:pt idx="1">
                  <c:v>15.0</c:v>
                </c:pt>
                <c:pt idx="2">
                  <c:v>14.0</c:v>
                </c:pt>
                <c:pt idx="3">
                  <c:v>9.0</c:v>
                </c:pt>
                <c:pt idx="4">
                  <c:v>24.0</c:v>
                </c:pt>
              </c:numCache>
            </c:numRef>
          </c:val>
          <c:smooth val="0"/>
        </c:ser>
        <c:marker val="1"/>
        <c:smooth val="0"/>
        <c:axId val="2118791784"/>
        <c:axId val="2140495176"/>
      </c:lineChart>
      <c:catAx>
        <c:axId val="2118791784"/>
        <c:scaling>
          <c:orientation val="minMax"/>
        </c:scaling>
        <c:delete val="0"/>
        <c:axPos val="b"/>
        <c:majorTickMark val="out"/>
        <c:minorTickMark val="none"/>
        <c:tickLblPos val="nextTo"/>
        <c:txPr>
          <a:bodyPr/>
          <a:lstStyle/>
          <a:p>
            <a:pPr>
              <a:defRPr sz="1100">
                <a:solidFill>
                  <a:srgbClr val="333333"/>
                </a:solidFill>
                <a:latin typeface="Calibri"/>
              </a:defRPr>
            </a:pPr>
          </a:p>
        </c:txPr>
        <c:crossAx val="2140495176"/>
        <c:crosses val="autoZero"/>
        <c:auto val="1"/>
        <c:lblAlgn val="ctr"/>
        <c:lblOffset val="100"/>
        <c:noMultiLvlLbl val="0"/>
      </c:catAx>
      <c:valAx>
        <c:axId val="2140495176"/>
        <c:scaling/>
        <c:delete val="0"/>
        <c:axPos val="l"/>
        <c:majorGridlines>
          <c:spPr>
            <a:ln w="6350">
              <a:solidFill>
                <a:srgbClr val="D0D0D0"/>
              </a:solidFill>
            </a:ln>
          </c:spPr>
        </c:majorGridlines>
        <c:majorTickMark val="out"/>
        <c:minorTickMark val="none"/>
        <c:tickLblPos val="nextTo"/>
        <c:txPr>
          <a:bodyPr/>
          <a:lstStyle/>
          <a:p>
            <a:pPr>
              <a:defRPr sz="1000">
                <a:solidFill>
                  <a:srgbClr val="666666"/>
                </a:solidFill>
                <a:latin typeface="Calibri"/>
              </a:defRPr>
            </a:pPr>
          </a:p>
        </c:txPr>
        <c:crossAx val="2118791784"/>
        <c:crosses val="autoZero"/>
      </c:valAx>
    </c:plotArea>
    <c:legend>
      <c:legendPos val="b"/>
      <c:layout/>
      <c:overlay val="0"/>
      <c:txPr>
        <a:bodyPr/>
        <a:lstStyle/>
        <a:p>
          <a:pPr>
            <a:defRPr sz="1100">
              <a:latin typeface="Calibri"/>
            </a:defRPr>
          </a:pPr>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sets the stage for the presentation by highlighting the most alarming findings from the 2025 monitoring report. Emphasize the unprecedented nature of the ice loss and temperature anomalies. Transition to the methodology by noting that these findings are backed by rigorous, high-resolution data collection techniques.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summary slide reinforces the key takeaways from the presentation. Emphasize the urgency of the situation and the need for immediate action. Highlight the role of the audience in advocating for policy changes and supporting scientific research. End with a call to action, urging collaboration to address the accelerating glacier retreat and its global implications.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Explain the significance of the methodological improvements, particularly the shift to drone-based photogrammetry. Highlight how the enhanced resolution allows for more accurate monitoring of rapid changes. Mention that this innovation is critical for detecting events like the Kronebreen calving and rainfall at high altitudes.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table provides a detailed breakdown of ice area loss across key regions. Highlight the total loss of 1,124 km² and the 33% acceleration compared to 2024. Point out that Northern Scandinavia experienced the highest percentage loss (7.0%), while Svalbard’s sub-regions (Austfonna and Nordenskiöld) saw the most significant acceleration (+36% and +38%, respectively).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this chart to visually emphasize the widespread nature of ice loss. Note that while all regions show declines, Northern Scandinavia and Svalbard’s sub-regions are particularly affected. Transition to the next slide by mentioning that ice area loss is only part of the story — mass balance data reveals even more concerning trends.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table reveals the stark negative mass balances across all monitored glaciers. Emphasize that Vatnajökull’s volume loss increased by 44%, the highest among all glaciers. Note that even smaller glaciers like Storglaciären experienced a 50% increase in net loss. Highlight the implications for sea-level rise and ecosystem stability.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chart visually demonstrates the imbalance between accumulation and ablation. Point out that all glaciers are far below the equilibrium line (net balance = 0), indicating unsustainable losses. Highlight Vatnajökull’s high ablation rate and Storglaciären’s relatively low accumulation. Transition to climate data by noting that these trends are driven by record-breaking temperatures.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table underscores the extreme climatic conditions of 2025. Highlight Barentsburg’s +4.4°C anomaly as the most extreme temperature deviation. Note the increased precipitation across all stations, which may contribute to surface melt through rain-on-snow events. Emphasize that these anomalies are consistent with the accelerated glacier retreat observed.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this chart to illustrate the correlation between temperature anomalies and precipitation changes. Point out that Barentsburg’s +4.4°C anomaly is an outlier, but all stations show significant warming. Note that increased precipitation, particularly as rain, exacerbates glacier melt. Transition to the next slide by mentioning that these climatic extremes led to unprecedented events in 2025.</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key statistic slide delivers a stark warning about the future. Emphasize the revised projection for Northern Scandinavian glaciers and the implications of losing these ice masses seven years earlier than expected. Highlight that this acceleration is outpacing even the worst-case climate scenarios.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chart" Target="../charts/chart3.xml"/><Relationship Id="rId5"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9.xml"/><Relationship Id="rId5" Type="http://schemas.openxmlformats.org/officeDocument/2006/relationships/image" Target="../media/image5.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xml"/><Relationship Id="rId5"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xml"/><Relationship Id="rId5"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chart" Target="../charts/chart1.xml"/><Relationship Id="rId5"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chart" Target="../charts/chart2.xml"/><Relationship Id="rId5"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TextBox 3"/>
          <p:cNvSpPr txBox="1"/>
          <p:nvPr/>
        </p:nvSpPr>
        <p:spPr>
          <a:xfrm>
            <a:off x="640080" y="1828800"/>
            <a:ext cx="10911535" cy="1828800"/>
          </a:xfrm>
          <a:prstGeom prst="rect">
            <a:avLst/>
          </a:prstGeom>
          <a:noFill/>
        </p:spPr>
        <p:txBody>
          <a:bodyPr wrap="square">
            <a:spAutoFit/>
          </a:bodyPr>
          <a:lstStyle/>
          <a:p>
            <a:pPr algn="ctr">
              <a:defRPr sz="4000" b="1">
                <a:solidFill>
                  <a:srgbClr val="4C8DC7"/>
                </a:solidFill>
                <a:latin typeface="Calibri"/>
              </a:defRPr>
            </a:pPr>
            <a:r>
              <a:t>Accelerated Glacier Retreat in the Arctic — Annual Monitoring Report 2025</a:t>
            </a:r>
          </a:p>
        </p:txBody>
      </p:sp>
      <p:sp>
        <p:nvSpPr>
          <p:cNvPr id="5" name="TextBox 4"/>
          <p:cNvSpPr txBox="1"/>
          <p:nvPr/>
        </p:nvSpPr>
        <p:spPr>
          <a:xfrm>
            <a:off x="914400" y="3657600"/>
            <a:ext cx="10362895" cy="914400"/>
          </a:xfrm>
          <a:prstGeom prst="rect">
            <a:avLst/>
          </a:prstGeom>
          <a:noFill/>
        </p:spPr>
        <p:txBody>
          <a:bodyPr wrap="square">
            <a:spAutoFit/>
          </a:bodyPr>
          <a:lstStyle/>
          <a:p>
            <a:pPr algn="ctr">
              <a:defRPr sz="2200">
                <a:solidFill>
                  <a:srgbClr val="666666"/>
                </a:solidFill>
                <a:latin typeface="Calibri"/>
              </a:defRPr>
            </a:pPr>
            <a:r>
              <a:t>Unprecedented ice loss, record-breaking climate anomalies, and urgent calls for action.</a:t>
            </a:r>
          </a:p>
        </p:txBody>
      </p:sp>
      <p:sp>
        <p:nvSpPr>
          <p:cNvPr id="6" name="TextBox 5"/>
          <p:cNvSpPr txBox="1"/>
          <p:nvPr/>
        </p:nvSpPr>
        <p:spPr>
          <a:xfrm>
            <a:off x="914400" y="4572000"/>
            <a:ext cx="10362895" cy="1371600"/>
          </a:xfrm>
          <a:prstGeom prst="rect">
            <a:avLst/>
          </a:prstGeom>
          <a:noFill/>
        </p:spPr>
        <p:txBody>
          <a:bodyPr wrap="square">
            <a:spAutoFit/>
          </a:bodyPr>
          <a:lstStyle/>
          <a:p>
            <a:pPr algn="ctr">
              <a:defRPr sz="1600" i="1">
                <a:solidFill>
                  <a:srgbClr val="4C8DC7"/>
                </a:solidFill>
                <a:latin typeface="Calibri"/>
              </a:defRPr>
            </a:pPr>
            <a:r>
              <a:t>„The summer of 2025 was the warmest on record, with glaciers in freefall beyond even the most pessimistic model predictions.</a:t>
            </a:r>
          </a:p>
          <a:p>
            <a:pPr algn="ctr">
              <a:defRPr sz="1300" i="1">
                <a:solidFill>
                  <a:srgbClr val="666666"/>
                </a:solidFill>
                <a:latin typeface="Calibri"/>
              </a:defRPr>
            </a:pPr>
            <a:r>
              <a:t>— Prof. Dr. Erik Johansson</a:t>
            </a:r>
          </a:p>
        </p:txBody>
      </p:sp>
      <p:sp>
        <p:nvSpPr>
          <p:cNvPr id="7" name="TextBox 6"/>
          <p:cNvSpPr txBox="1"/>
          <p:nvPr/>
        </p:nvSpPr>
        <p:spPr>
          <a:xfrm>
            <a:off x="640080" y="5303520"/>
            <a:ext cx="10911535" cy="731520"/>
          </a:xfrm>
          <a:prstGeom prst="rect">
            <a:avLst/>
          </a:prstGeom>
          <a:noFill/>
        </p:spPr>
        <p:txBody>
          <a:bodyPr wrap="square">
            <a:spAutoFit/>
          </a:bodyPr>
          <a:lstStyle/>
          <a:p>
            <a:pPr algn="ctr">
              <a:defRPr sz="1400">
                <a:solidFill>
                  <a:srgbClr val="666666"/>
                </a:solidFill>
                <a:latin typeface="Calibri"/>
              </a:defRPr>
            </a:pPr>
            <a:r>
              <a:t>Prof. Dr. Erik Johansson  |  February 2026</a:t>
            </a:r>
          </a:p>
        </p:txBody>
      </p:sp>
    </p:spTree>
  </p:cSld>
  <p:clrMapOvr>
    <a:masterClrMapping/>
  </p:clrMapOvr>
  <p:transition spd="med">
    <p:zoom/>
  </p:transition>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Temperature and Precipitation Anomalies 2025</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r:id="rId4"/>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Line chart showing temperature and precipitation anomalies for 2025 across monitoring stations. Barentsburg exhibits the highest temperature anomaly.</a:t>
            </a:r>
          </a:p>
        </p:txBody>
      </p:sp>
    </p:spTree>
  </p:cSld>
  <p:clrMapOvr>
    <a:masterClrMapping/>
  </p:clrMapOvr>
  <p:transition spd="med">
    <p:zoom/>
  </p:transition>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Projections: A Dire Outlook</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1645920"/>
            <a:ext cx="10362895" cy="1828800"/>
          </a:xfrm>
          <a:prstGeom prst="rect">
            <a:avLst/>
          </a:prstGeom>
          <a:noFill/>
        </p:spPr>
        <p:txBody>
          <a:bodyPr wrap="square">
            <a:spAutoFit/>
          </a:bodyPr>
          <a:lstStyle/>
          <a:p>
            <a:pPr algn="ctr">
              <a:defRPr sz="6400" b="1">
                <a:solidFill>
                  <a:srgbClr val="4C8DC7"/>
                </a:solidFill>
                <a:latin typeface="Calibri"/>
              </a:defRPr>
            </a:pPr>
            <a:r>
              <a:t>2038</a:t>
            </a:r>
          </a:p>
        </p:txBody>
      </p:sp>
      <p:sp>
        <p:nvSpPr>
          <p:cNvPr id="7" name="TextBox 6"/>
          <p:cNvSpPr txBox="1"/>
          <p:nvPr/>
        </p:nvSpPr>
        <p:spPr>
          <a:xfrm>
            <a:off x="914400" y="3291840"/>
            <a:ext cx="7071055" cy="731520"/>
          </a:xfrm>
          <a:prstGeom prst="rect">
            <a:avLst/>
          </a:prstGeom>
          <a:noFill/>
        </p:spPr>
        <p:txBody>
          <a:bodyPr wrap="square">
            <a:spAutoFit/>
          </a:bodyPr>
          <a:lstStyle/>
          <a:p>
            <a:pPr algn="ctr">
              <a:defRPr sz="2000">
                <a:solidFill>
                  <a:srgbClr val="666666"/>
                </a:solidFill>
                <a:latin typeface="Calibri"/>
              </a:defRPr>
            </a:pPr>
            <a:r>
              <a:t>Projected disappearance of Northern Scandinavian glaciers (previously 2045)</a:t>
            </a:r>
          </a:p>
        </p:txBody>
      </p:sp>
      <p:sp>
        <p:nvSpPr>
          <p:cNvPr id="8" name="TextBox 7"/>
          <p:cNvSpPr txBox="1"/>
          <p:nvPr/>
        </p:nvSpPr>
        <p:spPr>
          <a:xfrm>
            <a:off x="640080" y="4206240"/>
            <a:ext cx="7345375" cy="2194560"/>
          </a:xfrm>
          <a:prstGeom prst="rect">
            <a:avLst/>
          </a:prstGeom>
          <a:noFill/>
        </p:spPr>
        <p:txBody>
          <a:bodyPr wrap="square">
            <a:normAutofit/>
          </a:bodyPr>
          <a:lstStyle/>
          <a:p>
            <a:pPr>
              <a:spcBef>
                <a:spcPts val="200"/>
              </a:spcBef>
              <a:spcAft>
                <a:spcPts val="600"/>
              </a:spcAft>
              <a:buFont typeface="Arial"/>
              <a:buChar char="•"/>
            </a:pPr>
            <a:r>
              <a:rPr sz="1600" b="0">
                <a:solidFill>
                  <a:srgbClr val="333333"/>
                </a:solidFill>
                <a:latin typeface="Calibri"/>
              </a:rPr>
              <a:t>The 33% acceleration in glacier retreat exceeds even the most pessimistic model predictions (RCP 8.5).</a:t>
            </a:r>
          </a:p>
          <a:p>
            <a:pPr>
              <a:spcBef>
                <a:spcPts val="200"/>
              </a:spcBef>
              <a:spcAft>
                <a:spcPts val="600"/>
              </a:spcAft>
              <a:buFont typeface="Arial"/>
              <a:buChar char="•"/>
            </a:pPr>
            <a:r>
              <a:rPr sz="1600" b="0">
                <a:solidFill>
                  <a:srgbClr val="333333"/>
                </a:solidFill>
                <a:latin typeface="Calibri"/>
              </a:rPr>
              <a:t>Northern Scandinavian glaciers are now projected to disappear by </a:t>
            </a:r>
            <a:r>
              <a:rPr sz="1600" b="1">
                <a:solidFill>
                  <a:srgbClr val="333333"/>
                </a:solidFill>
                <a:latin typeface="Calibri"/>
              </a:rPr>
              <a:t>2038</a:t>
            </a:r>
            <a:r>
              <a:rPr sz="1600" b="0">
                <a:solidFill>
                  <a:srgbClr val="333333"/>
                </a:solidFill>
                <a:latin typeface="Calibri"/>
              </a:rPr>
              <a:t>, seven years earlier than previously forecast.</a:t>
            </a:r>
          </a:p>
          <a:p>
            <a:pPr>
              <a:spcBef>
                <a:spcPts val="200"/>
              </a:spcBef>
              <a:spcAft>
                <a:spcPts val="600"/>
              </a:spcAft>
              <a:buFont typeface="Arial"/>
              <a:buChar char="•"/>
            </a:pPr>
            <a:r>
              <a:rPr sz="1600" b="0">
                <a:solidFill>
                  <a:srgbClr val="333333"/>
                </a:solidFill>
                <a:latin typeface="Calibri"/>
              </a:rPr>
              <a:t>This trend, if unchecked, will have cascading effects on freshwater availability, sea-level rise, and Arctic ecosystems.</a:t>
            </a:r>
          </a:p>
        </p:txBody>
      </p:sp>
      <p:pic>
        <p:nvPicPr>
          <p:cNvPr id="9" name="Picture 8" descr="image.jpg"/>
          <p:cNvPicPr>
            <a:picLocks noChangeAspect="1"/>
          </p:cNvPicPr>
          <p:nvPr/>
        </p:nvPicPr>
        <p:blipFill>
          <a:blip r:embed="rId5"/>
          <a:stretch>
            <a:fillRect/>
          </a:stretch>
        </p:blipFill>
        <p:spPr>
          <a:xfrm>
            <a:off x="8259775" y="3886200"/>
            <a:ext cx="3200400" cy="2103120"/>
          </a:xfrm>
          <a:prstGeom prst="rect">
            <a:avLst/>
          </a:prstGeom>
        </p:spPr>
      </p:pic>
    </p:spTree>
  </p:cSld>
  <p:clrMapOvr>
    <a:masterClrMapping/>
  </p:clrMapOvr>
  <p:transition spd="med">
    <p:zoom/>
  </p:transition>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Summary: A Call to Action</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554480"/>
            <a:ext cx="10911535" cy="4800600"/>
          </a:xfrm>
          <a:prstGeom prst="rect">
            <a:avLst/>
          </a:prstGeom>
          <a:noFill/>
        </p:spPr>
        <p:txBody>
          <a:bodyPr wrap="square">
            <a:normAutofit/>
          </a:bodyPr>
          <a:lstStyle/>
          <a:p>
            <a:pPr>
              <a:spcBef>
                <a:spcPts val="400"/>
              </a:spcBef>
              <a:spcAft>
                <a:spcPts val="1000"/>
              </a:spcAft>
            </a:pPr>
            <a:r>
              <a:rPr sz="1500" b="0">
                <a:solidFill>
                  <a:srgbClr val="333333"/>
                </a:solidFill>
                <a:latin typeface="Calibri"/>
              </a:rPr>
              <a:t>1.  2025 marked a record-breaking year for glacier retreat in the European Arctic, with a </a:t>
            </a:r>
            <a:r>
              <a:rPr sz="1500" b="1">
                <a:solidFill>
                  <a:srgbClr val="333333"/>
                </a:solidFill>
                <a:latin typeface="Calibri"/>
              </a:rPr>
              <a:t>33% acceleration</a:t>
            </a:r>
            <a:r>
              <a:rPr sz="1500" b="0">
                <a:solidFill>
                  <a:srgbClr val="333333"/>
                </a:solidFill>
                <a:latin typeface="Calibri"/>
              </a:rPr>
              <a:t> in ice loss compared to 2024.</a:t>
            </a:r>
          </a:p>
          <a:p>
            <a:pPr>
              <a:spcBef>
                <a:spcPts val="400"/>
              </a:spcBef>
              <a:spcAft>
                <a:spcPts val="1000"/>
              </a:spcAft>
            </a:pPr>
            <a:r>
              <a:rPr sz="1500" b="0">
                <a:solidFill>
                  <a:srgbClr val="333333"/>
                </a:solidFill>
                <a:latin typeface="Calibri"/>
              </a:rPr>
              <a:t>2.  Total ice area decreased by </a:t>
            </a:r>
            <a:r>
              <a:rPr sz="1500" b="1">
                <a:solidFill>
                  <a:srgbClr val="333333"/>
                </a:solidFill>
                <a:latin typeface="Calibri"/>
              </a:rPr>
              <a:t>1,124 km²</a:t>
            </a:r>
            <a:r>
              <a:rPr sz="1500" b="0">
                <a:solidFill>
                  <a:srgbClr val="333333"/>
                </a:solidFill>
                <a:latin typeface="Calibri"/>
              </a:rPr>
              <a:t>, driven by unprecedented temperature anomalies (+3.1°C) and extreme events like rainfall at 1,500 m.</a:t>
            </a:r>
          </a:p>
          <a:p>
            <a:pPr>
              <a:spcBef>
                <a:spcPts val="400"/>
              </a:spcBef>
              <a:spcAft>
                <a:spcPts val="1000"/>
              </a:spcAft>
            </a:pPr>
            <a:r>
              <a:rPr sz="1500" b="0">
                <a:solidFill>
                  <a:srgbClr val="333333"/>
                </a:solidFill>
                <a:latin typeface="Calibri"/>
              </a:rPr>
              <a:t>3.  Mass balance data reveals unsustainable losses, with Vatnajökull’s volume loss increasing by </a:t>
            </a:r>
            <a:r>
              <a:rPr sz="1500" b="1">
                <a:solidFill>
                  <a:srgbClr val="333333"/>
                </a:solidFill>
                <a:latin typeface="Calibri"/>
              </a:rPr>
              <a:t>44%</a:t>
            </a:r>
            <a:r>
              <a:rPr sz="1500" b="0">
                <a:solidFill>
                  <a:srgbClr val="333333"/>
                </a:solidFill>
                <a:latin typeface="Calibri"/>
              </a:rPr>
              <a:t>.</a:t>
            </a:r>
          </a:p>
          <a:p>
            <a:pPr>
              <a:spcBef>
                <a:spcPts val="400"/>
              </a:spcBef>
              <a:spcAft>
                <a:spcPts val="1000"/>
              </a:spcAft>
            </a:pPr>
            <a:r>
              <a:rPr sz="1500" b="0">
                <a:solidFill>
                  <a:srgbClr val="333333"/>
                </a:solidFill>
                <a:latin typeface="Calibri"/>
              </a:rPr>
              <a:t>4.  Climate data shows record-breaking anomalies, including a </a:t>
            </a:r>
            <a:r>
              <a:rPr sz="1500" b="1">
                <a:solidFill>
                  <a:srgbClr val="333333"/>
                </a:solidFill>
                <a:latin typeface="Calibri"/>
              </a:rPr>
              <a:t>+4.4°C</a:t>
            </a:r>
            <a:r>
              <a:rPr sz="1500" b="0">
                <a:solidFill>
                  <a:srgbClr val="333333"/>
                </a:solidFill>
                <a:latin typeface="Calibri"/>
              </a:rPr>
              <a:t> deviation in Barentsburg.</a:t>
            </a:r>
          </a:p>
          <a:p>
            <a:pPr>
              <a:spcBef>
                <a:spcPts val="400"/>
              </a:spcBef>
              <a:spcAft>
                <a:spcPts val="1000"/>
              </a:spcAft>
            </a:pPr>
            <a:r>
              <a:rPr sz="1500" b="0">
                <a:solidFill>
                  <a:srgbClr val="333333"/>
                </a:solidFill>
                <a:latin typeface="Calibri"/>
              </a:rPr>
              <a:t>5.  Projections now forecast the disappearance of Northern Scandinavian glaciers by </a:t>
            </a:r>
            <a:r>
              <a:rPr sz="1500" b="1">
                <a:solidFill>
                  <a:srgbClr val="333333"/>
                </a:solidFill>
                <a:latin typeface="Calibri"/>
              </a:rPr>
              <a:t>2038</a:t>
            </a:r>
            <a:r>
              <a:rPr sz="1500" b="0">
                <a:solidFill>
                  <a:srgbClr val="333333"/>
                </a:solidFill>
                <a:latin typeface="Calibri"/>
              </a:rPr>
              <a:t>, seven years earlier than previously expected.</a:t>
            </a:r>
          </a:p>
          <a:p>
            <a:pPr>
              <a:spcBef>
                <a:spcPts val="400"/>
              </a:spcBef>
              <a:spcAft>
                <a:spcPts val="1000"/>
              </a:spcAft>
            </a:pPr>
            <a:r>
              <a:rPr sz="1500" b="0">
                <a:solidFill>
                  <a:srgbClr val="333333"/>
                </a:solidFill>
                <a:latin typeface="Calibri"/>
              </a:rPr>
              <a:t>6.  Urgent actions are required: establish an early warning system, increase research funding by </a:t>
            </a:r>
            <a:r>
              <a:rPr sz="1500" b="1">
                <a:solidFill>
                  <a:srgbClr val="333333"/>
                </a:solidFill>
                <a:latin typeface="Calibri"/>
              </a:rPr>
              <a:t>40%</a:t>
            </a:r>
            <a:r>
              <a:rPr sz="1500" b="0">
                <a:solidFill>
                  <a:srgbClr val="333333"/>
                </a:solidFill>
                <a:latin typeface="Calibri"/>
              </a:rPr>
              <a:t>, and strengthen climate policies.</a:t>
            </a:r>
          </a:p>
        </p:txBody>
      </p:sp>
    </p:spTree>
  </p:cSld>
  <p:clrMapOvr>
    <a:masterClrMapping/>
  </p:clrMapOvr>
  <p:transition spd="med">
    <p:zoom/>
  </p:transition>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Sources</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554480"/>
            <a:ext cx="10911535" cy="4846320"/>
          </a:xfrm>
          <a:prstGeom prst="rect">
            <a:avLst/>
          </a:prstGeom>
          <a:noFill/>
        </p:spPr>
        <p:txBody>
          <a:bodyPr wrap="square">
            <a:normAutofit/>
          </a:bodyPr>
          <a:lstStyle/>
          <a:p>
            <a:pPr>
              <a:spcBef>
                <a:spcPts val="200"/>
              </a:spcBef>
              <a:spcAft>
                <a:spcPts val="600"/>
              </a:spcAft>
              <a:buFont typeface="Arial"/>
              <a:buChar char="•"/>
            </a:pPr>
            <a:r>
              <a:rPr sz="1300" b="0">
                <a:solidFill>
                  <a:srgbClr val="666666"/>
                </a:solidFill>
                <a:latin typeface="Calibri"/>
              </a:rPr>
              <a:t>Möller, M. et al. (2024): Svalbard glacier mass loss accelerating beyond model predictions. The Cryosphere 18, 2847-2865.</a:t>
            </a:r>
          </a:p>
          <a:p>
            <a:pPr>
              <a:spcBef>
                <a:spcPts val="200"/>
              </a:spcBef>
              <a:spcAft>
                <a:spcPts val="600"/>
              </a:spcAft>
              <a:buFont typeface="Arial"/>
              <a:buChar char="•"/>
            </a:pPr>
            <a:r>
              <a:rPr sz="1300" b="0">
                <a:solidFill>
                  <a:srgbClr val="666666"/>
                </a:solidFill>
                <a:latin typeface="Calibri"/>
              </a:rPr>
              <a:t>Johansson, E. et al. (2025): Record summer 2025 — Arctic glaciers in freefall. Nature Climate Change 15(8), 612-618.</a:t>
            </a:r>
          </a:p>
          <a:p>
            <a:pPr>
              <a:spcBef>
                <a:spcPts val="200"/>
              </a:spcBef>
              <a:spcAft>
                <a:spcPts val="600"/>
              </a:spcAft>
              <a:buFont typeface="Arial"/>
              <a:buChar char="•"/>
            </a:pPr>
            <a:r>
              <a:rPr sz="1300" b="0">
                <a:solidFill>
                  <a:srgbClr val="666666"/>
                </a:solidFill>
                <a:latin typeface="Calibri"/>
              </a:rPr>
              <a:t>IPCC (2025): Special Report on the Cryosphere — Updated Projections. AR7 Supplementary Material.</a:t>
            </a:r>
          </a:p>
        </p:txBody>
      </p:sp>
    </p:spTree>
  </p:cSld>
  <p:clrMapOvr>
    <a:masterClrMapping/>
  </p:clrMapOvr>
  <p:transition spd="med">
    <p:zoom/>
  </p:transition>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Table of Contents</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554480"/>
            <a:ext cx="10911535" cy="4846320"/>
          </a:xfrm>
          <a:prstGeom prst="rect">
            <a:avLst/>
          </a:prstGeom>
          <a:noFill/>
        </p:spPr>
        <p:txBody>
          <a:bodyPr wrap="square">
            <a:normAutofit/>
          </a:bodyPr>
          <a:lstStyle/>
          <a:p>
            <a:pPr>
              <a:spcBef>
                <a:spcPts val="300"/>
              </a:spcBef>
              <a:spcAft>
                <a:spcPts val="1000"/>
              </a:spcAft>
            </a:pPr>
            <a:r>
              <a:rPr sz="1600" b="0">
                <a:solidFill>
                  <a:srgbClr val="333333"/>
                </a:solidFill>
                <a:latin typeface="Calibri"/>
              </a:rPr>
              <a:t>1.  Key Findings</a:t>
            </a:r>
          </a:p>
          <a:p>
            <a:pPr>
              <a:spcBef>
                <a:spcPts val="300"/>
              </a:spcBef>
              <a:spcAft>
                <a:spcPts val="1000"/>
              </a:spcAft>
            </a:pPr>
            <a:r>
              <a:rPr sz="1600" b="0">
                <a:solidFill>
                  <a:srgbClr val="333333"/>
                </a:solidFill>
                <a:latin typeface="Calibri"/>
              </a:rPr>
              <a:t>2.  Methodology</a:t>
            </a:r>
          </a:p>
          <a:p>
            <a:pPr>
              <a:spcBef>
                <a:spcPts val="300"/>
              </a:spcBef>
              <a:spcAft>
                <a:spcPts val="1000"/>
              </a:spcAft>
            </a:pPr>
            <a:r>
              <a:rPr sz="1600" b="0">
                <a:solidFill>
                  <a:srgbClr val="333333"/>
                </a:solidFill>
                <a:latin typeface="Calibri"/>
              </a:rPr>
              <a:t>3.  Ice Area Loss by Region</a:t>
            </a:r>
          </a:p>
          <a:p>
            <a:pPr>
              <a:spcBef>
                <a:spcPts val="300"/>
              </a:spcBef>
              <a:spcAft>
                <a:spcPts val="1000"/>
              </a:spcAft>
            </a:pPr>
            <a:r>
              <a:rPr sz="1600" b="0">
                <a:solidFill>
                  <a:srgbClr val="333333"/>
                </a:solidFill>
                <a:latin typeface="Calibri"/>
              </a:rPr>
              <a:t>4.  Mass Balance and Volume Loss</a:t>
            </a:r>
          </a:p>
          <a:p>
            <a:pPr>
              <a:spcBef>
                <a:spcPts val="300"/>
              </a:spcBef>
              <a:spcAft>
                <a:spcPts val="1000"/>
              </a:spcAft>
            </a:pPr>
            <a:r>
              <a:rPr sz="1600" b="0">
                <a:solidFill>
                  <a:srgbClr val="333333"/>
                </a:solidFill>
                <a:latin typeface="Calibri"/>
              </a:rPr>
              <a:t>5.  Climate Data 2025</a:t>
            </a:r>
          </a:p>
          <a:p>
            <a:pPr>
              <a:spcBef>
                <a:spcPts val="300"/>
              </a:spcBef>
              <a:spcAft>
                <a:spcPts val="1000"/>
              </a:spcAft>
            </a:pPr>
            <a:r>
              <a:rPr sz="1600" b="0">
                <a:solidFill>
                  <a:srgbClr val="333333"/>
                </a:solidFill>
                <a:latin typeface="Calibri"/>
              </a:rPr>
              <a:t>6.  Extreme Events of 2025</a:t>
            </a:r>
          </a:p>
          <a:p>
            <a:pPr>
              <a:spcBef>
                <a:spcPts val="300"/>
              </a:spcBef>
              <a:spcAft>
                <a:spcPts val="1000"/>
              </a:spcAft>
            </a:pPr>
            <a:r>
              <a:rPr sz="1600" b="0">
                <a:solidFill>
                  <a:srgbClr val="333333"/>
                </a:solidFill>
                <a:latin typeface="Calibri"/>
              </a:rPr>
              <a:t>7.  Projections and Recommendations</a:t>
            </a:r>
          </a:p>
          <a:p>
            <a:pPr>
              <a:spcBef>
                <a:spcPts val="300"/>
              </a:spcBef>
              <a:spcAft>
                <a:spcPts val="1000"/>
              </a:spcAft>
            </a:pPr>
            <a:r>
              <a:rPr sz="1600" b="0">
                <a:solidFill>
                  <a:srgbClr val="333333"/>
                </a:solidFill>
                <a:latin typeface="Calibri"/>
              </a:rPr>
              <a:t>8.  Summary</a:t>
            </a:r>
          </a:p>
        </p:txBody>
      </p:sp>
    </p:spTree>
  </p:cSld>
  <p:clrMapOvr>
    <a:masterClrMapping/>
  </p:clrMapOvr>
  <p:transition spd="med">
    <p:zoom/>
  </p:transition>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Key Findings: A Year of Records and Alarms</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371600"/>
            <a:ext cx="6827349" cy="5029200"/>
          </a:xfrm>
          <a:prstGeom prst="rect">
            <a:avLst/>
          </a:prstGeom>
          <a:noFill/>
        </p:spPr>
        <p:txBody>
          <a:bodyPr wrap="square">
            <a:normAutofit/>
          </a:bodyPr>
          <a:lstStyle/>
          <a:p>
            <a:pPr>
              <a:spcBef>
                <a:spcPts val="300"/>
              </a:spcBef>
              <a:spcAft>
                <a:spcPts val="800"/>
              </a:spcAft>
              <a:buFont typeface="Arial"/>
              <a:buChar char="•"/>
            </a:pPr>
            <a:r>
              <a:rPr sz="1800" b="0">
                <a:solidFill>
                  <a:srgbClr val="333333"/>
                </a:solidFill>
                <a:latin typeface="Calibri"/>
              </a:rPr>
              <a:t>Dramatic acceleration of glacier retreat in the European Arctic in 2025.</a:t>
            </a:r>
          </a:p>
          <a:p>
            <a:pPr>
              <a:spcBef>
                <a:spcPts val="300"/>
              </a:spcBef>
              <a:spcAft>
                <a:spcPts val="800"/>
              </a:spcAft>
              <a:buFont typeface="Arial"/>
              <a:buChar char="•"/>
            </a:pPr>
            <a:r>
              <a:rPr sz="1800" b="0">
                <a:solidFill>
                  <a:srgbClr val="333333"/>
                </a:solidFill>
                <a:latin typeface="Calibri"/>
              </a:rPr>
              <a:t>Total ice area reduced by </a:t>
            </a:r>
            <a:r>
              <a:rPr sz="1800" b="1">
                <a:solidFill>
                  <a:srgbClr val="333333"/>
                </a:solidFill>
                <a:latin typeface="Calibri"/>
              </a:rPr>
              <a:t>1,124 km²</a:t>
            </a:r>
            <a:r>
              <a:rPr sz="1800" b="0">
                <a:solidFill>
                  <a:srgbClr val="333333"/>
                </a:solidFill>
                <a:latin typeface="Calibri"/>
              </a:rPr>
              <a:t> — a </a:t>
            </a:r>
            <a:r>
              <a:rPr sz="1800" b="1">
                <a:solidFill>
                  <a:srgbClr val="333333"/>
                </a:solidFill>
                <a:latin typeface="Calibri"/>
              </a:rPr>
              <a:t>33% increase</a:t>
            </a:r>
            <a:r>
              <a:rPr sz="1800" b="0">
                <a:solidFill>
                  <a:srgbClr val="333333"/>
                </a:solidFill>
                <a:latin typeface="Calibri"/>
              </a:rPr>
              <a:t> in loss compared to 2024 (847 km²).</a:t>
            </a:r>
          </a:p>
          <a:p>
            <a:pPr>
              <a:spcBef>
                <a:spcPts val="300"/>
              </a:spcBef>
              <a:spcAft>
                <a:spcPts val="800"/>
              </a:spcAft>
              <a:buFont typeface="Arial"/>
              <a:buChar char="•"/>
            </a:pPr>
            <a:r>
              <a:rPr sz="1800" b="0">
                <a:solidFill>
                  <a:srgbClr val="333333"/>
                </a:solidFill>
                <a:latin typeface="Calibri"/>
              </a:rPr>
              <a:t>Summer 2025 was the warmest on record, with a mean temperature anomaly of </a:t>
            </a:r>
            <a:r>
              <a:rPr sz="1800" b="1">
                <a:solidFill>
                  <a:srgbClr val="333333"/>
                </a:solidFill>
                <a:latin typeface="Calibri"/>
              </a:rPr>
              <a:t>+3.1°C</a:t>
            </a:r>
            <a:r>
              <a:rPr sz="1800" b="0">
                <a:solidFill>
                  <a:srgbClr val="333333"/>
                </a:solidFill>
                <a:latin typeface="Calibri"/>
              </a:rPr>
              <a:t>.</a:t>
            </a:r>
          </a:p>
          <a:p>
            <a:pPr>
              <a:spcBef>
                <a:spcPts val="300"/>
              </a:spcBef>
              <a:spcAft>
                <a:spcPts val="800"/>
              </a:spcAft>
              <a:buFont typeface="Arial"/>
              <a:buChar char="•"/>
            </a:pPr>
            <a:r>
              <a:rPr sz="1800" b="0">
                <a:solidFill>
                  <a:srgbClr val="333333"/>
                </a:solidFill>
                <a:latin typeface="Calibri"/>
              </a:rPr>
              <a:t>First-ever recorded rainfall above </a:t>
            </a:r>
            <a:r>
              <a:rPr sz="1800" b="1">
                <a:solidFill>
                  <a:srgbClr val="333333"/>
                </a:solidFill>
                <a:latin typeface="Calibri"/>
              </a:rPr>
              <a:t>1,500 m</a:t>
            </a:r>
            <a:r>
              <a:rPr sz="1800" b="0">
                <a:solidFill>
                  <a:srgbClr val="333333"/>
                </a:solidFill>
                <a:latin typeface="Calibri"/>
              </a:rPr>
              <a:t> on Svalbard in July 2025.</a:t>
            </a:r>
          </a:p>
        </p:txBody>
      </p:sp>
      <p:pic>
        <p:nvPicPr>
          <p:cNvPr id="7" name="Picture 6" descr="image.jpg"/>
          <p:cNvPicPr>
            <a:picLocks noChangeAspect="1"/>
          </p:cNvPicPr>
          <p:nvPr/>
        </p:nvPicPr>
        <p:blipFill>
          <a:blip r:embed="rId5"/>
          <a:stretch>
            <a:fillRect/>
          </a:stretch>
        </p:blipFill>
        <p:spPr>
          <a:xfrm>
            <a:off x="7802575" y="1463040"/>
            <a:ext cx="4114800" cy="4526279"/>
          </a:xfrm>
          <a:prstGeom prst="rect">
            <a:avLst/>
          </a:prstGeom>
        </p:spPr>
      </p:pic>
    </p:spTree>
  </p:cSld>
  <p:clrMapOvr>
    <a:masterClrMapping/>
  </p:clrMapOvr>
  <p:transition spd="med">
    <p:zoom/>
  </p:transition>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Methodology: Precision Through Innovation</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876678" y="1371600"/>
            <a:ext cx="6827349" cy="5029200"/>
          </a:xfrm>
          <a:prstGeom prst="rect">
            <a:avLst/>
          </a:prstGeom>
          <a:noFill/>
        </p:spPr>
        <p:txBody>
          <a:bodyPr wrap="square">
            <a:normAutofit/>
          </a:bodyPr>
          <a:lstStyle/>
          <a:p>
            <a:pPr>
              <a:spcBef>
                <a:spcPts val="300"/>
              </a:spcBef>
              <a:spcAft>
                <a:spcPts val="800"/>
              </a:spcAft>
              <a:buFont typeface="Arial"/>
              <a:buChar char="•"/>
            </a:pPr>
            <a:r>
              <a:rPr sz="1800" b="0">
                <a:solidFill>
                  <a:srgbClr val="333333"/>
                </a:solidFill>
                <a:latin typeface="Calibri"/>
              </a:rPr>
              <a:t>Consistent methodology with the 2024 report (AWI-GLZ-2025-0134).</a:t>
            </a:r>
          </a:p>
          <a:p>
            <a:pPr>
              <a:spcBef>
                <a:spcPts val="300"/>
              </a:spcBef>
              <a:spcAft>
                <a:spcPts val="800"/>
              </a:spcAft>
              <a:buFont typeface="Arial"/>
              <a:buChar char="•"/>
            </a:pPr>
            <a:r>
              <a:rPr sz="1800" b="0">
                <a:solidFill>
                  <a:srgbClr val="333333"/>
                </a:solidFill>
                <a:latin typeface="Calibri"/>
              </a:rPr>
              <a:t>Introduction of </a:t>
            </a:r>
            <a:r>
              <a:rPr sz="1800" b="1">
                <a:solidFill>
                  <a:srgbClr val="333333"/>
                </a:solidFill>
                <a:latin typeface="Calibri"/>
              </a:rPr>
              <a:t>drone-based photogrammetry</a:t>
            </a:r>
            <a:r>
              <a:rPr sz="1800" b="0">
                <a:solidFill>
                  <a:srgbClr val="333333"/>
                </a:solidFill>
                <a:latin typeface="Calibri"/>
              </a:rPr>
              <a:t> (DJI Matrice 350 RTK) for high-resolution glacier mapping.</a:t>
            </a:r>
          </a:p>
          <a:p>
            <a:pPr>
              <a:spcBef>
                <a:spcPts val="300"/>
              </a:spcBef>
              <a:spcAft>
                <a:spcPts val="800"/>
              </a:spcAft>
              <a:buFont typeface="Arial"/>
              <a:buChar char="•"/>
            </a:pPr>
            <a:r>
              <a:rPr sz="1800" b="0">
                <a:solidFill>
                  <a:srgbClr val="333333"/>
                </a:solidFill>
                <a:latin typeface="Calibri"/>
              </a:rPr>
              <a:t>Spatial resolution improved from </a:t>
            </a:r>
            <a:r>
              <a:rPr sz="1800" b="1">
                <a:solidFill>
                  <a:srgbClr val="333333"/>
                </a:solidFill>
                <a:latin typeface="Calibri"/>
              </a:rPr>
              <a:t>10 m to 0.5 m</a:t>
            </a:r>
            <a:r>
              <a:rPr sz="1800" b="0">
                <a:solidFill>
                  <a:srgbClr val="333333"/>
                </a:solidFill>
                <a:latin typeface="Calibri"/>
              </a:rPr>
              <a:t>, enabling precise tracking of glacier fronts and calving events.</a:t>
            </a:r>
          </a:p>
          <a:p>
            <a:pPr>
              <a:spcBef>
                <a:spcPts val="300"/>
              </a:spcBef>
              <a:spcAft>
                <a:spcPts val="800"/>
              </a:spcAft>
              <a:buFont typeface="Arial"/>
              <a:buChar char="•"/>
            </a:pPr>
            <a:r>
              <a:rPr sz="1800" b="0">
                <a:solidFill>
                  <a:srgbClr val="333333"/>
                </a:solidFill>
                <a:latin typeface="Calibri"/>
              </a:rPr>
              <a:t>Data validated against ground measurements and satellite imagery.</a:t>
            </a:r>
          </a:p>
        </p:txBody>
      </p:sp>
      <p:pic>
        <p:nvPicPr>
          <p:cNvPr id="7" name="Picture 6" descr="image.jpg"/>
          <p:cNvPicPr>
            <a:picLocks noChangeAspect="1"/>
          </p:cNvPicPr>
          <p:nvPr/>
        </p:nvPicPr>
        <p:blipFill>
          <a:blip r:embed="rId5"/>
          <a:stretch>
            <a:fillRect/>
          </a:stretch>
        </p:blipFill>
        <p:spPr>
          <a:xfrm>
            <a:off x="274320" y="1463040"/>
            <a:ext cx="4114800" cy="4526279"/>
          </a:xfrm>
          <a:prstGeom prst="rect">
            <a:avLst/>
          </a:prstGeom>
        </p:spPr>
      </p:pic>
    </p:spTree>
  </p:cSld>
  <p:clrMapOvr>
    <a:masterClrMapping/>
  </p:clrMapOvr>
  <p:transition spd="med">
    <p:zoom/>
  </p:transition>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Ice Area Loss by Region (2024 vs. 2025)</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554480"/>
          <a:ext cx="10911534" cy="3657600"/>
        </p:xfrm>
        <a:graphic>
          <a:graphicData uri="http://schemas.openxmlformats.org/drawingml/2006/table">
            <a:tbl>
              <a:tblPr firstRow="1" bandRow="1">
                <a:tableStyleId>{5C22544A-7EE6-4342-B048-85BDC9FD1C3A}</a:tableStyleId>
              </a:tblPr>
              <a:tblGrid>
                <a:gridCol w="1818589"/>
                <a:gridCol w="1818589"/>
                <a:gridCol w="1818589"/>
                <a:gridCol w="1818589"/>
                <a:gridCol w="1818589"/>
                <a:gridCol w="1818589"/>
              </a:tblGrid>
              <a:tr h="457200">
                <a:tc>
                  <a:txBody>
                    <a:bodyPr/>
                    <a:lstStyle/>
                    <a:p>
                      <a:pPr algn="ctr">
                        <a:defRPr sz="1400" b="1">
                          <a:solidFill>
                            <a:srgbClr val="FFFFFF"/>
                          </a:solidFill>
                          <a:latin typeface="Calibri"/>
                        </a:defRPr>
                      </a:pPr>
                      <a:r>
                        <a:t>Region</a:t>
                      </a:r>
                    </a:p>
                  </a:txBody>
                  <a:tcPr anchor="ctr" marL="73152" marR="73152" marT="36576" marB="36576">
                    <a:solidFill>
                      <a:srgbClr val="4C8DC7"/>
                    </a:solidFill>
                  </a:tcPr>
                </a:tc>
                <a:tc>
                  <a:txBody>
                    <a:bodyPr/>
                    <a:lstStyle/>
                    <a:p>
                      <a:pPr algn="ctr">
                        <a:defRPr sz="1400" b="1">
                          <a:solidFill>
                            <a:srgbClr val="FFFFFF"/>
                          </a:solidFill>
                          <a:latin typeface="Calibri"/>
                        </a:defRPr>
                      </a:pPr>
                      <a:r>
                        <a:t>Ice Area 2024 (km²)</a:t>
                      </a:r>
                    </a:p>
                  </a:txBody>
                  <a:tcPr anchor="ctr" marL="73152" marR="73152" marT="36576" marB="36576">
                    <a:solidFill>
                      <a:srgbClr val="4C8DC7"/>
                    </a:solidFill>
                  </a:tcPr>
                </a:tc>
                <a:tc>
                  <a:txBody>
                    <a:bodyPr/>
                    <a:lstStyle/>
                    <a:p>
                      <a:pPr algn="ctr">
                        <a:defRPr sz="1400" b="1">
                          <a:solidFill>
                            <a:srgbClr val="FFFFFF"/>
                          </a:solidFill>
                          <a:latin typeface="Calibri"/>
                        </a:defRPr>
                      </a:pPr>
                      <a:r>
                        <a:t>Ice Area 2025 (km²)</a:t>
                      </a:r>
                    </a:p>
                  </a:txBody>
                  <a:tcPr anchor="ctr" marL="73152" marR="73152" marT="36576" marB="36576">
                    <a:solidFill>
                      <a:srgbClr val="4C8DC7"/>
                    </a:solidFill>
                  </a:tcPr>
                </a:tc>
                <a:tc>
                  <a:txBody>
                    <a:bodyPr/>
                    <a:lstStyle/>
                    <a:p>
                      <a:pPr algn="ctr">
                        <a:defRPr sz="1400" b="1">
                          <a:solidFill>
                            <a:srgbClr val="FFFFFF"/>
                          </a:solidFill>
                          <a:latin typeface="Calibri"/>
                        </a:defRPr>
                      </a:pPr>
                      <a:r>
                        <a:t>Loss (km²)</a:t>
                      </a:r>
                    </a:p>
                  </a:txBody>
                  <a:tcPr anchor="ctr" marL="73152" marR="73152" marT="36576" marB="36576">
                    <a:solidFill>
                      <a:srgbClr val="4C8DC7"/>
                    </a:solidFill>
                  </a:tcPr>
                </a:tc>
                <a:tc>
                  <a:txBody>
                    <a:bodyPr/>
                    <a:lstStyle/>
                    <a:p>
                      <a:pPr algn="ctr">
                        <a:defRPr sz="1400" b="1">
                          <a:solidFill>
                            <a:srgbClr val="FFFFFF"/>
                          </a:solidFill>
                          <a:latin typeface="Calibri"/>
                        </a:defRPr>
                      </a:pPr>
                      <a:r>
                        <a:t>Retreat (%)</a:t>
                      </a:r>
                    </a:p>
                  </a:txBody>
                  <a:tcPr anchor="ctr" marL="73152" marR="73152" marT="36576" marB="36576">
                    <a:solidFill>
                      <a:srgbClr val="4C8DC7"/>
                    </a:solidFill>
                  </a:tcPr>
                </a:tc>
                <a:tc>
                  <a:txBody>
                    <a:bodyPr/>
                    <a:lstStyle/>
                    <a:p>
                      <a:pPr algn="ctr">
                        <a:defRPr sz="1400" b="1">
                          <a:solidFill>
                            <a:srgbClr val="FFFFFF"/>
                          </a:solidFill>
                          <a:latin typeface="Calibri"/>
                        </a:defRPr>
                      </a:pPr>
                      <a:r>
                        <a:t>Δ vs. 2024</a:t>
                      </a:r>
                    </a:p>
                  </a:txBody>
                  <a:tcPr anchor="ctr" marL="73152" marR="73152" marT="36576" marB="36576">
                    <a:solidFill>
                      <a:srgbClr val="4C8DC7"/>
                    </a:solidFill>
                  </a:tcPr>
                </a:tc>
              </a:tr>
              <a:tr h="457200">
                <a:tc>
                  <a:txBody>
                    <a:bodyPr/>
                    <a:lstStyle/>
                    <a:p>
                      <a:pPr algn="l">
                        <a:defRPr sz="1200" b="0">
                          <a:solidFill>
                            <a:srgbClr val="333333"/>
                          </a:solidFill>
                          <a:latin typeface="Calibri"/>
                        </a:defRPr>
                      </a:pPr>
                      <a:r>
                        <a:t>Svalbard (Total)</a:t>
                      </a:r>
                    </a:p>
                  </a:txBody>
                  <a:tcPr anchor="ctr" marL="73152" marR="73152" marT="36576" marB="36576">
                    <a:solidFill>
                      <a:srgbClr val="E8EEF4"/>
                    </a:solidFill>
                  </a:tcPr>
                </a:tc>
                <a:tc>
                  <a:txBody>
                    <a:bodyPr/>
                    <a:lstStyle/>
                    <a:p>
                      <a:pPr algn="r">
                        <a:defRPr sz="1200" b="0">
                          <a:solidFill>
                            <a:srgbClr val="333333"/>
                          </a:solidFill>
                          <a:latin typeface="Calibri"/>
                        </a:defRPr>
                      </a:pPr>
                      <a:r>
                        <a:t>15,870</a:t>
                      </a:r>
                    </a:p>
                  </a:txBody>
                  <a:tcPr anchor="ctr" marL="73152" marR="73152" marT="36576" marB="36576">
                    <a:solidFill>
                      <a:srgbClr val="E8EEF4"/>
                    </a:solidFill>
                  </a:tcPr>
                </a:tc>
                <a:tc>
                  <a:txBody>
                    <a:bodyPr/>
                    <a:lstStyle/>
                    <a:p>
                      <a:pPr algn="r">
                        <a:defRPr sz="1200" b="0">
                          <a:solidFill>
                            <a:srgbClr val="333333"/>
                          </a:solidFill>
                          <a:latin typeface="Calibri"/>
                        </a:defRPr>
                      </a:pPr>
                      <a:r>
                        <a:t>15,140</a:t>
                      </a:r>
                    </a:p>
                  </a:txBody>
                  <a:tcPr anchor="ctr" marL="73152" marR="73152" marT="36576" marB="36576">
                    <a:solidFill>
                      <a:srgbClr val="E8EEF4"/>
                    </a:solidFill>
                  </a:tcPr>
                </a:tc>
                <a:tc>
                  <a:txBody>
                    <a:bodyPr/>
                    <a:lstStyle/>
                    <a:p>
                      <a:pPr algn="r">
                        <a:defRPr sz="1200" b="0">
                          <a:solidFill>
                            <a:srgbClr val="333333"/>
                          </a:solidFill>
                          <a:latin typeface="Calibri"/>
                        </a:defRPr>
                      </a:pPr>
                      <a:r>
                        <a:t>730</a:t>
                      </a:r>
                    </a:p>
                  </a:txBody>
                  <a:tcPr anchor="ctr" marL="73152" marR="73152" marT="36576" marB="36576">
                    <a:solidFill>
                      <a:srgbClr val="E8EEF4"/>
                    </a:solidFill>
                  </a:tcPr>
                </a:tc>
                <a:tc>
                  <a:txBody>
                    <a:bodyPr/>
                    <a:lstStyle/>
                    <a:p>
                      <a:pPr algn="r">
                        <a:defRPr sz="1200" b="0">
                          <a:solidFill>
                            <a:srgbClr val="333333"/>
                          </a:solidFill>
                          <a:latin typeface="Calibri"/>
                        </a:defRPr>
                      </a:pPr>
                      <a:r>
                        <a:t>4.6%</a:t>
                      </a:r>
                    </a:p>
                  </a:txBody>
                  <a:tcPr anchor="ctr" marL="73152" marR="73152" marT="36576" marB="36576">
                    <a:solidFill>
                      <a:srgbClr val="E8EEF4"/>
                    </a:solidFill>
                  </a:tcPr>
                </a:tc>
                <a:tc>
                  <a:txBody>
                    <a:bodyPr/>
                    <a:lstStyle/>
                    <a:p>
                      <a:pPr algn="r">
                        <a:defRPr sz="1200" b="0">
                          <a:solidFill>
                            <a:srgbClr val="333333"/>
                          </a:solidFill>
                          <a:latin typeface="Calibri"/>
                        </a:defRPr>
                      </a:pPr>
                      <a:r>
                        <a:t>+33%</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of which Austfonna</a:t>
                      </a:r>
                    </a:p>
                  </a:txBody>
                  <a:tcPr anchor="ctr" marL="73152" marR="73152" marT="36576" marB="36576">
                    <a:solidFill>
                      <a:srgbClr val="FFFFFF"/>
                    </a:solidFill>
                  </a:tcPr>
                </a:tc>
                <a:tc>
                  <a:txBody>
                    <a:bodyPr/>
                    <a:lstStyle/>
                    <a:p>
                      <a:pPr algn="r">
                        <a:defRPr sz="1200" b="0">
                          <a:solidFill>
                            <a:srgbClr val="333333"/>
                          </a:solidFill>
                          <a:latin typeface="Calibri"/>
                        </a:defRPr>
                      </a:pPr>
                      <a:r>
                        <a:t>7,840</a:t>
                      </a:r>
                    </a:p>
                  </a:txBody>
                  <a:tcPr anchor="ctr" marL="73152" marR="73152" marT="36576" marB="36576">
                    <a:solidFill>
                      <a:srgbClr val="FFFFFF"/>
                    </a:solidFill>
                  </a:tcPr>
                </a:tc>
                <a:tc>
                  <a:txBody>
                    <a:bodyPr/>
                    <a:lstStyle/>
                    <a:p>
                      <a:pPr algn="r">
                        <a:defRPr sz="1200" b="0">
                          <a:solidFill>
                            <a:srgbClr val="333333"/>
                          </a:solidFill>
                          <a:latin typeface="Calibri"/>
                        </a:defRPr>
                      </a:pPr>
                      <a:r>
                        <a:t>7,460</a:t>
                      </a:r>
                    </a:p>
                  </a:txBody>
                  <a:tcPr anchor="ctr" marL="73152" marR="73152" marT="36576" marB="36576">
                    <a:solidFill>
                      <a:srgbClr val="FFFFFF"/>
                    </a:solidFill>
                  </a:tcPr>
                </a:tc>
                <a:tc>
                  <a:txBody>
                    <a:bodyPr/>
                    <a:lstStyle/>
                    <a:p>
                      <a:pPr algn="r">
                        <a:defRPr sz="1200" b="0">
                          <a:solidFill>
                            <a:srgbClr val="333333"/>
                          </a:solidFill>
                          <a:latin typeface="Calibri"/>
                        </a:defRPr>
                      </a:pPr>
                      <a:r>
                        <a:t>380</a:t>
                      </a:r>
                    </a:p>
                  </a:txBody>
                  <a:tcPr anchor="ctr" marL="73152" marR="73152" marT="36576" marB="36576">
                    <a:solidFill>
                      <a:srgbClr val="FFFFFF"/>
                    </a:solidFill>
                  </a:tcPr>
                </a:tc>
                <a:tc>
                  <a:txBody>
                    <a:bodyPr/>
                    <a:lstStyle/>
                    <a:p>
                      <a:pPr algn="r">
                        <a:defRPr sz="1200" b="0">
                          <a:solidFill>
                            <a:srgbClr val="333333"/>
                          </a:solidFill>
                          <a:latin typeface="Calibri"/>
                        </a:defRPr>
                      </a:pPr>
                      <a:r>
                        <a:t>4.8%</a:t>
                      </a:r>
                    </a:p>
                  </a:txBody>
                  <a:tcPr anchor="ctr" marL="73152" marR="73152" marT="36576" marB="36576">
                    <a:solidFill>
                      <a:srgbClr val="FFFFFF"/>
                    </a:solidFill>
                  </a:tcPr>
                </a:tc>
                <a:tc>
                  <a:txBody>
                    <a:bodyPr/>
                    <a:lstStyle/>
                    <a:p>
                      <a:pPr algn="r">
                        <a:defRPr sz="1200" b="0">
                          <a:solidFill>
                            <a:srgbClr val="333333"/>
                          </a:solidFill>
                          <a:latin typeface="Calibri"/>
                        </a:defRPr>
                      </a:pPr>
                      <a:r>
                        <a:t>+36%</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of which Nordenskiöld</a:t>
                      </a:r>
                    </a:p>
                  </a:txBody>
                  <a:tcPr anchor="ctr" marL="73152" marR="73152" marT="36576" marB="36576">
                    <a:solidFill>
                      <a:srgbClr val="E8EEF4"/>
                    </a:solidFill>
                  </a:tcPr>
                </a:tc>
                <a:tc>
                  <a:txBody>
                    <a:bodyPr/>
                    <a:lstStyle/>
                    <a:p>
                      <a:pPr algn="r">
                        <a:defRPr sz="1200" b="0">
                          <a:solidFill>
                            <a:srgbClr val="333333"/>
                          </a:solidFill>
                          <a:latin typeface="Calibri"/>
                        </a:defRPr>
                      </a:pPr>
                      <a:r>
                        <a:t>2,260</a:t>
                      </a:r>
                    </a:p>
                  </a:txBody>
                  <a:tcPr anchor="ctr" marL="73152" marR="73152" marT="36576" marB="36576">
                    <a:solidFill>
                      <a:srgbClr val="E8EEF4"/>
                    </a:solidFill>
                  </a:tcPr>
                </a:tc>
                <a:tc>
                  <a:txBody>
                    <a:bodyPr/>
                    <a:lstStyle/>
                    <a:p>
                      <a:pPr algn="r">
                        <a:defRPr sz="1200" b="0">
                          <a:solidFill>
                            <a:srgbClr val="333333"/>
                          </a:solidFill>
                          <a:latin typeface="Calibri"/>
                        </a:defRPr>
                      </a:pPr>
                      <a:r>
                        <a:t>2,150</a:t>
                      </a:r>
                    </a:p>
                  </a:txBody>
                  <a:tcPr anchor="ctr" marL="73152" marR="73152" marT="36576" marB="36576">
                    <a:solidFill>
                      <a:srgbClr val="E8EEF4"/>
                    </a:solidFill>
                  </a:tcPr>
                </a:tc>
                <a:tc>
                  <a:txBody>
                    <a:bodyPr/>
                    <a:lstStyle/>
                    <a:p>
                      <a:pPr algn="r">
                        <a:defRPr sz="1200" b="0">
                          <a:solidFill>
                            <a:srgbClr val="333333"/>
                          </a:solidFill>
                          <a:latin typeface="Calibri"/>
                        </a:defRPr>
                      </a:pPr>
                      <a:r>
                        <a:t>110</a:t>
                      </a:r>
                    </a:p>
                  </a:txBody>
                  <a:tcPr anchor="ctr" marL="73152" marR="73152" marT="36576" marB="36576">
                    <a:solidFill>
                      <a:srgbClr val="E8EEF4"/>
                    </a:solidFill>
                  </a:tcPr>
                </a:tc>
                <a:tc>
                  <a:txBody>
                    <a:bodyPr/>
                    <a:lstStyle/>
                    <a:p>
                      <a:pPr algn="r">
                        <a:defRPr sz="1200" b="0">
                          <a:solidFill>
                            <a:srgbClr val="333333"/>
                          </a:solidFill>
                          <a:latin typeface="Calibri"/>
                        </a:defRPr>
                      </a:pPr>
                      <a:r>
                        <a:t>4.9%</a:t>
                      </a:r>
                    </a:p>
                  </a:txBody>
                  <a:tcPr anchor="ctr" marL="73152" marR="73152" marT="36576" marB="36576">
                    <a:solidFill>
                      <a:srgbClr val="E8EEF4"/>
                    </a:solidFill>
                  </a:tcPr>
                </a:tc>
                <a:tc>
                  <a:txBody>
                    <a:bodyPr/>
                    <a:lstStyle/>
                    <a:p>
                      <a:pPr algn="r">
                        <a:defRPr sz="1200" b="0">
                          <a:solidFill>
                            <a:srgbClr val="333333"/>
                          </a:solidFill>
                          <a:latin typeface="Calibri"/>
                        </a:defRPr>
                      </a:pPr>
                      <a:r>
                        <a:t>+38%</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Iceland (Vatnajökull)</a:t>
                      </a:r>
                    </a:p>
                  </a:txBody>
                  <a:tcPr anchor="ctr" marL="73152" marR="73152" marT="36576" marB="36576">
                    <a:solidFill>
                      <a:srgbClr val="FFFFFF"/>
                    </a:solidFill>
                  </a:tcPr>
                </a:tc>
                <a:tc>
                  <a:txBody>
                    <a:bodyPr/>
                    <a:lstStyle/>
                    <a:p>
                      <a:pPr algn="r">
                        <a:defRPr sz="1200" b="0">
                          <a:solidFill>
                            <a:srgbClr val="333333"/>
                          </a:solidFill>
                          <a:latin typeface="Calibri"/>
                        </a:defRPr>
                      </a:pPr>
                      <a:r>
                        <a:t>7,490</a:t>
                      </a:r>
                    </a:p>
                  </a:txBody>
                  <a:tcPr anchor="ctr" marL="73152" marR="73152" marT="36576" marB="36576">
                    <a:solidFill>
                      <a:srgbClr val="FFFFFF"/>
                    </a:solidFill>
                  </a:tcPr>
                </a:tc>
                <a:tc>
                  <a:txBody>
                    <a:bodyPr/>
                    <a:lstStyle/>
                    <a:p>
                      <a:pPr algn="r">
                        <a:defRPr sz="1200" b="0">
                          <a:solidFill>
                            <a:srgbClr val="333333"/>
                          </a:solidFill>
                          <a:latin typeface="Calibri"/>
                        </a:defRPr>
                      </a:pPr>
                      <a:r>
                        <a:t>7,240</a:t>
                      </a:r>
                    </a:p>
                  </a:txBody>
                  <a:tcPr anchor="ctr" marL="73152" marR="73152" marT="36576" marB="36576">
                    <a:solidFill>
                      <a:srgbClr val="FFFFFF"/>
                    </a:solidFill>
                  </a:tcPr>
                </a:tc>
                <a:tc>
                  <a:txBody>
                    <a:bodyPr/>
                    <a:lstStyle/>
                    <a:p>
                      <a:pPr algn="r">
                        <a:defRPr sz="1200" b="0">
                          <a:solidFill>
                            <a:srgbClr val="333333"/>
                          </a:solidFill>
                          <a:latin typeface="Calibri"/>
                        </a:defRPr>
                      </a:pPr>
                      <a:r>
                        <a:t>250</a:t>
                      </a:r>
                    </a:p>
                  </a:txBody>
                  <a:tcPr anchor="ctr" marL="73152" marR="73152" marT="36576" marB="36576">
                    <a:solidFill>
                      <a:srgbClr val="FFFFFF"/>
                    </a:solidFill>
                  </a:tcPr>
                </a:tc>
                <a:tc>
                  <a:txBody>
                    <a:bodyPr/>
                    <a:lstStyle/>
                    <a:p>
                      <a:pPr algn="r">
                        <a:defRPr sz="1200" b="0">
                          <a:solidFill>
                            <a:srgbClr val="333333"/>
                          </a:solidFill>
                          <a:latin typeface="Calibri"/>
                        </a:defRPr>
                      </a:pPr>
                      <a:r>
                        <a:t>3.3%</a:t>
                      </a:r>
                    </a:p>
                  </a:txBody>
                  <a:tcPr anchor="ctr" marL="73152" marR="73152" marT="36576" marB="36576">
                    <a:solidFill>
                      <a:srgbClr val="FFFFFF"/>
                    </a:solidFill>
                  </a:tcPr>
                </a:tc>
                <a:tc>
                  <a:txBody>
                    <a:bodyPr/>
                    <a:lstStyle/>
                    <a:p>
                      <a:pPr algn="r">
                        <a:defRPr sz="1200" b="0">
                          <a:solidFill>
                            <a:srgbClr val="333333"/>
                          </a:solidFill>
                          <a:latin typeface="Calibri"/>
                        </a:defRPr>
                      </a:pPr>
                      <a:r>
                        <a:t>+32%</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Northern Scandinavia</a:t>
                      </a:r>
                    </a:p>
                  </a:txBody>
                  <a:tcPr anchor="ctr" marL="73152" marR="73152" marT="36576" marB="36576">
                    <a:solidFill>
                      <a:srgbClr val="E8EEF4"/>
                    </a:solidFill>
                  </a:tcPr>
                </a:tc>
                <a:tc>
                  <a:txBody>
                    <a:bodyPr/>
                    <a:lstStyle/>
                    <a:p>
                      <a:pPr algn="r">
                        <a:defRPr sz="1200" b="0">
                          <a:solidFill>
                            <a:srgbClr val="333333"/>
                          </a:solidFill>
                          <a:latin typeface="Calibri"/>
                        </a:defRPr>
                      </a:pPr>
                      <a:r>
                        <a:t>1,310</a:t>
                      </a:r>
                    </a:p>
                  </a:txBody>
                  <a:tcPr anchor="ctr" marL="73152" marR="73152" marT="36576" marB="36576">
                    <a:solidFill>
                      <a:srgbClr val="E8EEF4"/>
                    </a:solidFill>
                  </a:tcPr>
                </a:tc>
                <a:tc>
                  <a:txBody>
                    <a:bodyPr/>
                    <a:lstStyle/>
                    <a:p>
                      <a:pPr algn="r">
                        <a:defRPr sz="1200" b="0">
                          <a:solidFill>
                            <a:srgbClr val="333333"/>
                          </a:solidFill>
                          <a:latin typeface="Calibri"/>
                        </a:defRPr>
                      </a:pPr>
                      <a:r>
                        <a:t>1,218</a:t>
                      </a:r>
                    </a:p>
                  </a:txBody>
                  <a:tcPr anchor="ctr" marL="73152" marR="73152" marT="36576" marB="36576">
                    <a:solidFill>
                      <a:srgbClr val="E8EEF4"/>
                    </a:solidFill>
                  </a:tcPr>
                </a:tc>
                <a:tc>
                  <a:txBody>
                    <a:bodyPr/>
                    <a:lstStyle/>
                    <a:p>
                      <a:pPr algn="r">
                        <a:defRPr sz="1200" b="0">
                          <a:solidFill>
                            <a:srgbClr val="333333"/>
                          </a:solidFill>
                          <a:latin typeface="Calibri"/>
                        </a:defRPr>
                      </a:pPr>
                      <a:r>
                        <a:t>92</a:t>
                      </a:r>
                    </a:p>
                  </a:txBody>
                  <a:tcPr anchor="ctr" marL="73152" marR="73152" marT="36576" marB="36576">
                    <a:solidFill>
                      <a:srgbClr val="E8EEF4"/>
                    </a:solidFill>
                  </a:tcPr>
                </a:tc>
                <a:tc>
                  <a:txBody>
                    <a:bodyPr/>
                    <a:lstStyle/>
                    <a:p>
                      <a:pPr algn="r">
                        <a:defRPr sz="1200" b="0">
                          <a:solidFill>
                            <a:srgbClr val="333333"/>
                          </a:solidFill>
                          <a:latin typeface="Calibri"/>
                        </a:defRPr>
                      </a:pPr>
                      <a:r>
                        <a:t>7.0%</a:t>
                      </a:r>
                    </a:p>
                  </a:txBody>
                  <a:tcPr anchor="ctr" marL="73152" marR="73152" marT="36576" marB="36576">
                    <a:solidFill>
                      <a:srgbClr val="E8EEF4"/>
                    </a:solidFill>
                  </a:tcPr>
                </a:tc>
                <a:tc>
                  <a:txBody>
                    <a:bodyPr/>
                    <a:lstStyle/>
                    <a:p>
                      <a:pPr algn="r">
                        <a:defRPr sz="1200" b="0">
                          <a:solidFill>
                            <a:srgbClr val="333333"/>
                          </a:solidFill>
                          <a:latin typeface="Calibri"/>
                        </a:defRPr>
                      </a:pPr>
                      <a:r>
                        <a:t>+31%</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Novaya Zemlya</a:t>
                      </a:r>
                    </a:p>
                  </a:txBody>
                  <a:tcPr anchor="ctr" marL="73152" marR="73152" marT="36576" marB="36576">
                    <a:solidFill>
                      <a:srgbClr val="FFFFFF"/>
                    </a:solidFill>
                  </a:tcPr>
                </a:tc>
                <a:tc>
                  <a:txBody>
                    <a:bodyPr/>
                    <a:lstStyle/>
                    <a:p>
                      <a:pPr algn="r">
                        <a:defRPr sz="1200" b="0">
                          <a:solidFill>
                            <a:srgbClr val="333333"/>
                          </a:solidFill>
                          <a:latin typeface="Calibri"/>
                        </a:defRPr>
                      </a:pPr>
                      <a:r>
                        <a:t>2,813</a:t>
                      </a:r>
                    </a:p>
                  </a:txBody>
                  <a:tcPr anchor="ctr" marL="73152" marR="73152" marT="36576" marB="36576">
                    <a:solidFill>
                      <a:srgbClr val="FFFFFF"/>
                    </a:solidFill>
                  </a:tcPr>
                </a:tc>
                <a:tc>
                  <a:txBody>
                    <a:bodyPr/>
                    <a:lstStyle/>
                    <a:p>
                      <a:pPr algn="r">
                        <a:defRPr sz="1200" b="0">
                          <a:solidFill>
                            <a:srgbClr val="333333"/>
                          </a:solidFill>
                          <a:latin typeface="Calibri"/>
                        </a:defRPr>
                      </a:pPr>
                      <a:r>
                        <a:t>2,761</a:t>
                      </a:r>
                    </a:p>
                  </a:txBody>
                  <a:tcPr anchor="ctr" marL="73152" marR="73152" marT="36576" marB="36576">
                    <a:solidFill>
                      <a:srgbClr val="FFFFFF"/>
                    </a:solidFill>
                  </a:tcPr>
                </a:tc>
                <a:tc>
                  <a:txBody>
                    <a:bodyPr/>
                    <a:lstStyle/>
                    <a:p>
                      <a:pPr algn="r">
                        <a:defRPr sz="1200" b="0">
                          <a:solidFill>
                            <a:srgbClr val="333333"/>
                          </a:solidFill>
                          <a:latin typeface="Calibri"/>
                        </a:defRPr>
                      </a:pPr>
                      <a:r>
                        <a:t>52</a:t>
                      </a:r>
                    </a:p>
                  </a:txBody>
                  <a:tcPr anchor="ctr" marL="73152" marR="73152" marT="36576" marB="36576">
                    <a:solidFill>
                      <a:srgbClr val="FFFFFF"/>
                    </a:solidFill>
                  </a:tcPr>
                </a:tc>
                <a:tc>
                  <a:txBody>
                    <a:bodyPr/>
                    <a:lstStyle/>
                    <a:p>
                      <a:pPr algn="r">
                        <a:defRPr sz="1200" b="0">
                          <a:solidFill>
                            <a:srgbClr val="333333"/>
                          </a:solidFill>
                          <a:latin typeface="Calibri"/>
                        </a:defRPr>
                      </a:pPr>
                      <a:r>
                        <a:t>1.8%</a:t>
                      </a:r>
                    </a:p>
                  </a:txBody>
                  <a:tcPr anchor="ctr" marL="73152" marR="73152" marT="36576" marB="36576">
                    <a:solidFill>
                      <a:srgbClr val="FFFFFF"/>
                    </a:solidFill>
                  </a:tcPr>
                </a:tc>
                <a:tc>
                  <a:txBody>
                    <a:bodyPr/>
                    <a:lstStyle/>
                    <a:p>
                      <a:pPr algn="r">
                        <a:defRPr sz="1200" b="0">
                          <a:solidFill>
                            <a:srgbClr val="333333"/>
                          </a:solidFill>
                          <a:latin typeface="Calibri"/>
                        </a:defRPr>
                      </a:pPr>
                      <a:r>
                        <a:t>+41%</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Total</a:t>
                      </a:r>
                    </a:p>
                  </a:txBody>
                  <a:tcPr anchor="ctr" marL="73152" marR="73152" marT="36576" marB="36576">
                    <a:solidFill>
                      <a:srgbClr val="E8EEF4"/>
                    </a:solidFill>
                  </a:tcPr>
                </a:tc>
                <a:tc>
                  <a:txBody>
                    <a:bodyPr/>
                    <a:lstStyle/>
                    <a:p>
                      <a:pPr algn="r">
                        <a:defRPr sz="1200" b="0">
                          <a:solidFill>
                            <a:srgbClr val="333333"/>
                          </a:solidFill>
                          <a:latin typeface="Calibri"/>
                        </a:defRPr>
                      </a:pPr>
                      <a:r>
                        <a:t>27,483</a:t>
                      </a:r>
                    </a:p>
                  </a:txBody>
                  <a:tcPr anchor="ctr" marL="73152" marR="73152" marT="36576" marB="36576">
                    <a:solidFill>
                      <a:srgbClr val="E8EEF4"/>
                    </a:solidFill>
                  </a:tcPr>
                </a:tc>
                <a:tc>
                  <a:txBody>
                    <a:bodyPr/>
                    <a:lstStyle/>
                    <a:p>
                      <a:pPr algn="r">
                        <a:defRPr sz="1200" b="0">
                          <a:solidFill>
                            <a:srgbClr val="333333"/>
                          </a:solidFill>
                          <a:latin typeface="Calibri"/>
                        </a:defRPr>
                      </a:pPr>
                      <a:r>
                        <a:t>26,359</a:t>
                      </a:r>
                    </a:p>
                  </a:txBody>
                  <a:tcPr anchor="ctr" marL="73152" marR="73152" marT="36576" marB="36576">
                    <a:solidFill>
                      <a:srgbClr val="E8EEF4"/>
                    </a:solidFill>
                  </a:tcPr>
                </a:tc>
                <a:tc>
                  <a:txBody>
                    <a:bodyPr/>
                    <a:lstStyle/>
                    <a:p>
                      <a:pPr algn="r">
                        <a:defRPr sz="1200" b="0">
                          <a:solidFill>
                            <a:srgbClr val="333333"/>
                          </a:solidFill>
                          <a:latin typeface="Calibri"/>
                        </a:defRPr>
                      </a:pPr>
                      <a:r>
                        <a:t>1,124</a:t>
                      </a:r>
                    </a:p>
                  </a:txBody>
                  <a:tcPr anchor="ctr" marL="73152" marR="73152" marT="36576" marB="36576">
                    <a:solidFill>
                      <a:srgbClr val="E8EEF4"/>
                    </a:solidFill>
                  </a:tcPr>
                </a:tc>
                <a:tc>
                  <a:txBody>
                    <a:bodyPr/>
                    <a:lstStyle/>
                    <a:p>
                      <a:pPr algn="r">
                        <a:defRPr sz="1200" b="0">
                          <a:solidFill>
                            <a:srgbClr val="333333"/>
                          </a:solidFill>
                          <a:latin typeface="Calibri"/>
                        </a:defRPr>
                      </a:pPr>
                      <a:r>
                        <a:t>4.1%</a:t>
                      </a:r>
                    </a:p>
                  </a:txBody>
                  <a:tcPr anchor="ctr" marL="73152" marR="73152" marT="36576" marB="36576">
                    <a:solidFill>
                      <a:srgbClr val="E8EEF4"/>
                    </a:solidFill>
                  </a:tcPr>
                </a:tc>
                <a:tc>
                  <a:txBody>
                    <a:bodyPr/>
                    <a:lstStyle/>
                    <a:p>
                      <a:pPr algn="r">
                        <a:defRPr sz="1200" b="0">
                          <a:solidFill>
                            <a:srgbClr val="333333"/>
                          </a:solidFill>
                          <a:latin typeface="Calibri"/>
                        </a:defRPr>
                      </a:pPr>
                      <a:r>
                        <a:t>+33%</a:t>
                      </a:r>
                    </a:p>
                  </a:txBody>
                  <a:tcPr anchor="ctr" marL="73152" marR="73152" marT="36576" marB="36576">
                    <a:solidFill>
                      <a:srgbClr val="E8EEF4"/>
                    </a:solidFill>
                  </a:tcPr>
                </a:tc>
              </a:tr>
            </a:tbl>
          </a:graphicData>
        </a:graphic>
      </p:graphicFrame>
      <p:sp>
        <p:nvSpPr>
          <p:cNvPr id="7" name="TextBox 6"/>
          <p:cNvSpPr txBox="1"/>
          <p:nvPr/>
        </p:nvSpPr>
        <p:spPr>
          <a:xfrm>
            <a:off x="640080" y="5486400"/>
            <a:ext cx="10911535" cy="1097280"/>
          </a:xfrm>
          <a:prstGeom prst="rect">
            <a:avLst/>
          </a:prstGeom>
          <a:noFill/>
        </p:spPr>
        <p:txBody>
          <a:bodyPr wrap="square">
            <a:spAutoFit/>
          </a:bodyPr>
          <a:lstStyle/>
          <a:p>
            <a:pPr>
              <a:defRPr sz="1300" i="1">
                <a:solidFill>
                  <a:srgbClr val="666666"/>
                </a:solidFill>
                <a:latin typeface="Calibri"/>
              </a:defRPr>
            </a:pPr>
            <a:r>
              <a:t>Table 1: Ice area and retreat rates by region (2024 vs. 2025). The 'Δ vs. 2024' column shows the acceleration of retreat.</a:t>
            </a:r>
          </a:p>
        </p:txBody>
      </p:sp>
    </p:spTree>
  </p:cSld>
  <p:clrMapOvr>
    <a:masterClrMapping/>
  </p:clrMapOvr>
  <p:transition spd="med">
    <p:zoom/>
  </p:transition>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Ice Area Loss by Region (2024 vs. 2025)</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r:id="rId4"/>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Bar chart comparing ice area in 2024 and 2025 across key regions. The reduction in ice area is visually apparent in all regions.</a:t>
            </a:r>
          </a:p>
        </p:txBody>
      </p:sp>
    </p:spTree>
  </p:cSld>
  <p:clrMapOvr>
    <a:masterClrMapping/>
  </p:clrMapOvr>
  <p:transition spd="med">
    <p:zoom/>
  </p:transition>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Mass Balance and Volume Loss 2025</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554480"/>
          <a:ext cx="10911534" cy="2743200"/>
        </p:xfrm>
        <a:graphic>
          <a:graphicData uri="http://schemas.openxmlformats.org/drawingml/2006/table">
            <a:tbl>
              <a:tblPr firstRow="1" bandRow="1">
                <a:tableStyleId>{5C22544A-7EE6-4342-B048-85BDC9FD1C3A}</a:tableStyleId>
              </a:tblPr>
              <a:tblGrid>
                <a:gridCol w="1818589"/>
                <a:gridCol w="1818589"/>
                <a:gridCol w="1818589"/>
                <a:gridCol w="1818589"/>
                <a:gridCol w="1818589"/>
                <a:gridCol w="1818589"/>
              </a:tblGrid>
              <a:tr h="457200">
                <a:tc>
                  <a:txBody>
                    <a:bodyPr/>
                    <a:lstStyle/>
                    <a:p>
                      <a:pPr algn="ctr">
                        <a:defRPr sz="1400" b="1">
                          <a:solidFill>
                            <a:srgbClr val="FFFFFF"/>
                          </a:solidFill>
                          <a:latin typeface="Calibri"/>
                        </a:defRPr>
                      </a:pPr>
                      <a:r>
                        <a:t>Glacier</a:t>
                      </a:r>
                    </a:p>
                  </a:txBody>
                  <a:tcPr anchor="ctr" marL="73152" marR="73152" marT="36576" marB="36576">
                    <a:solidFill>
                      <a:srgbClr val="4C8DC7"/>
                    </a:solidFill>
                  </a:tcPr>
                </a:tc>
                <a:tc>
                  <a:txBody>
                    <a:bodyPr/>
                    <a:lstStyle/>
                    <a:p>
                      <a:pPr algn="ctr">
                        <a:defRPr sz="1400" b="1">
                          <a:solidFill>
                            <a:srgbClr val="FFFFFF"/>
                          </a:solidFill>
                          <a:latin typeface="Calibri"/>
                        </a:defRPr>
                      </a:pPr>
                      <a:r>
                        <a:t>Accumulation (m w.e.)</a:t>
                      </a:r>
                    </a:p>
                  </a:txBody>
                  <a:tcPr anchor="ctr" marL="73152" marR="73152" marT="36576" marB="36576">
                    <a:solidFill>
                      <a:srgbClr val="4C8DC7"/>
                    </a:solidFill>
                  </a:tcPr>
                </a:tc>
                <a:tc>
                  <a:txBody>
                    <a:bodyPr/>
                    <a:lstStyle/>
                    <a:p>
                      <a:pPr algn="ctr">
                        <a:defRPr sz="1400" b="1">
                          <a:solidFill>
                            <a:srgbClr val="FFFFFF"/>
                          </a:solidFill>
                          <a:latin typeface="Calibri"/>
                        </a:defRPr>
                      </a:pPr>
                      <a:r>
                        <a:t>Ablation (m w.e.)</a:t>
                      </a:r>
                    </a:p>
                  </a:txBody>
                  <a:tcPr anchor="ctr" marL="73152" marR="73152" marT="36576" marB="36576">
                    <a:solidFill>
                      <a:srgbClr val="4C8DC7"/>
                    </a:solidFill>
                  </a:tcPr>
                </a:tc>
                <a:tc>
                  <a:txBody>
                    <a:bodyPr/>
                    <a:lstStyle/>
                    <a:p>
                      <a:pPr algn="ctr">
                        <a:defRPr sz="1400" b="1">
                          <a:solidFill>
                            <a:srgbClr val="FFFFFF"/>
                          </a:solidFill>
                          <a:latin typeface="Calibri"/>
                        </a:defRPr>
                      </a:pPr>
                      <a:r>
                        <a:t>Net Balance (m w.e.)</a:t>
                      </a:r>
                    </a:p>
                  </a:txBody>
                  <a:tcPr anchor="ctr" marL="73152" marR="73152" marT="36576" marB="36576">
                    <a:solidFill>
                      <a:srgbClr val="4C8DC7"/>
                    </a:solidFill>
                  </a:tcPr>
                </a:tc>
                <a:tc>
                  <a:txBody>
                    <a:bodyPr/>
                    <a:lstStyle/>
                    <a:p>
                      <a:pPr algn="ctr">
                        <a:defRPr sz="1400" b="1">
                          <a:solidFill>
                            <a:srgbClr val="FFFFFF"/>
                          </a:solidFill>
                          <a:latin typeface="Calibri"/>
                        </a:defRPr>
                      </a:pPr>
                      <a:r>
                        <a:t>Volume Loss (km³)</a:t>
                      </a:r>
                    </a:p>
                  </a:txBody>
                  <a:tcPr anchor="ctr" marL="73152" marR="73152" marT="36576" marB="36576">
                    <a:solidFill>
                      <a:srgbClr val="4C8DC7"/>
                    </a:solidFill>
                  </a:tcPr>
                </a:tc>
                <a:tc>
                  <a:txBody>
                    <a:bodyPr/>
                    <a:lstStyle/>
                    <a:p>
                      <a:pPr algn="ctr">
                        <a:defRPr sz="1400" b="1">
                          <a:solidFill>
                            <a:srgbClr val="FFFFFF"/>
                          </a:solidFill>
                          <a:latin typeface="Calibri"/>
                        </a:defRPr>
                      </a:pPr>
                      <a:r>
                        <a:t>Δ vs. 2024</a:t>
                      </a:r>
                    </a:p>
                  </a:txBody>
                  <a:tcPr anchor="ctr" marL="73152" marR="73152" marT="36576" marB="36576">
                    <a:solidFill>
                      <a:srgbClr val="4C8DC7"/>
                    </a:solidFill>
                  </a:tcPr>
                </a:tc>
              </a:tr>
              <a:tr h="457200">
                <a:tc>
                  <a:txBody>
                    <a:bodyPr/>
                    <a:lstStyle/>
                    <a:p>
                      <a:pPr algn="l">
                        <a:defRPr sz="1200" b="0">
                          <a:solidFill>
                            <a:srgbClr val="333333"/>
                          </a:solidFill>
                          <a:latin typeface="Calibri"/>
                        </a:defRPr>
                      </a:pPr>
                      <a:r>
                        <a:t>Austfonna</a:t>
                      </a:r>
                    </a:p>
                  </a:txBody>
                  <a:tcPr anchor="ctr" marL="73152" marR="73152" marT="36576" marB="36576">
                    <a:solidFill>
                      <a:srgbClr val="E8EEF4"/>
                    </a:solidFill>
                  </a:tcPr>
                </a:tc>
                <a:tc>
                  <a:txBody>
                    <a:bodyPr/>
                    <a:lstStyle/>
                    <a:p>
                      <a:pPr algn="r">
                        <a:defRPr sz="1200" b="0">
                          <a:solidFill>
                            <a:srgbClr val="333333"/>
                          </a:solidFill>
                          <a:latin typeface="Calibri"/>
                        </a:defRPr>
                      </a:pPr>
                      <a:r>
                        <a:t>+0.74</a:t>
                      </a:r>
                    </a:p>
                  </a:txBody>
                  <a:tcPr anchor="ctr" marL="73152" marR="73152" marT="36576" marB="36576">
                    <a:solidFill>
                      <a:srgbClr val="E8EEF4"/>
                    </a:solidFill>
                  </a:tcPr>
                </a:tc>
                <a:tc>
                  <a:txBody>
                    <a:bodyPr/>
                    <a:lstStyle/>
                    <a:p>
                      <a:pPr algn="r">
                        <a:defRPr sz="1200" b="0">
                          <a:solidFill>
                            <a:srgbClr val="333333"/>
                          </a:solidFill>
                          <a:latin typeface="Calibri"/>
                        </a:defRPr>
                      </a:pPr>
                      <a:r>
                        <a:t>-2.35</a:t>
                      </a:r>
                    </a:p>
                  </a:txBody>
                  <a:tcPr anchor="ctr" marL="73152" marR="73152" marT="36576" marB="36576">
                    <a:solidFill>
                      <a:srgbClr val="E8EEF4"/>
                    </a:solidFill>
                  </a:tcPr>
                </a:tc>
                <a:tc>
                  <a:txBody>
                    <a:bodyPr/>
                    <a:lstStyle/>
                    <a:p>
                      <a:pPr algn="r">
                        <a:defRPr sz="1200" b="0">
                          <a:solidFill>
                            <a:srgbClr val="333333"/>
                          </a:solidFill>
                          <a:latin typeface="Calibri"/>
                        </a:defRPr>
                      </a:pPr>
                      <a:r>
                        <a:t>-1.61</a:t>
                      </a:r>
                    </a:p>
                  </a:txBody>
                  <a:tcPr anchor="ctr" marL="73152" marR="73152" marT="36576" marB="36576">
                    <a:solidFill>
                      <a:srgbClr val="E8EEF4"/>
                    </a:solidFill>
                  </a:tcPr>
                </a:tc>
                <a:tc>
                  <a:txBody>
                    <a:bodyPr/>
                    <a:lstStyle/>
                    <a:p>
                      <a:pPr algn="r">
                        <a:defRPr sz="1200" b="0">
                          <a:solidFill>
                            <a:srgbClr val="333333"/>
                          </a:solidFill>
                          <a:latin typeface="Calibri"/>
                        </a:defRPr>
                      </a:pPr>
                      <a:r>
                        <a:t>19.2</a:t>
                      </a:r>
                    </a:p>
                  </a:txBody>
                  <a:tcPr anchor="ctr" marL="73152" marR="73152" marT="36576" marB="36576">
                    <a:solidFill>
                      <a:srgbClr val="E8EEF4"/>
                    </a:solidFill>
                  </a:tcPr>
                </a:tc>
                <a:tc>
                  <a:txBody>
                    <a:bodyPr/>
                    <a:lstStyle/>
                    <a:p>
                      <a:pPr algn="r">
                        <a:defRPr sz="1200" b="0">
                          <a:solidFill>
                            <a:srgbClr val="333333"/>
                          </a:solidFill>
                          <a:latin typeface="Calibri"/>
                        </a:defRPr>
                      </a:pPr>
                      <a:r>
                        <a:t>+30%</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Vatnajökull</a:t>
                      </a:r>
                    </a:p>
                  </a:txBody>
                  <a:tcPr anchor="ctr" marL="73152" marR="73152" marT="36576" marB="36576">
                    <a:solidFill>
                      <a:srgbClr val="FFFFFF"/>
                    </a:solidFill>
                  </a:tcPr>
                </a:tc>
                <a:tc>
                  <a:txBody>
                    <a:bodyPr/>
                    <a:lstStyle/>
                    <a:p>
                      <a:pPr algn="r">
                        <a:defRPr sz="1200" b="0">
                          <a:solidFill>
                            <a:srgbClr val="333333"/>
                          </a:solidFill>
                          <a:latin typeface="Calibri"/>
                        </a:defRPr>
                      </a:pPr>
                      <a:r>
                        <a:t>+1.32</a:t>
                      </a:r>
                    </a:p>
                  </a:txBody>
                  <a:tcPr anchor="ctr" marL="73152" marR="73152" marT="36576" marB="36576">
                    <a:solidFill>
                      <a:srgbClr val="FFFFFF"/>
                    </a:solidFill>
                  </a:tcPr>
                </a:tc>
                <a:tc>
                  <a:txBody>
                    <a:bodyPr/>
                    <a:lstStyle/>
                    <a:p>
                      <a:pPr algn="r">
                        <a:defRPr sz="1200" b="0">
                          <a:solidFill>
                            <a:srgbClr val="333333"/>
                          </a:solidFill>
                          <a:latin typeface="Calibri"/>
                        </a:defRPr>
                      </a:pPr>
                      <a:r>
                        <a:t>-2.78</a:t>
                      </a:r>
                    </a:p>
                  </a:txBody>
                  <a:tcPr anchor="ctr" marL="73152" marR="73152" marT="36576" marB="36576">
                    <a:solidFill>
                      <a:srgbClr val="FFFFFF"/>
                    </a:solidFill>
                  </a:tcPr>
                </a:tc>
                <a:tc>
                  <a:txBody>
                    <a:bodyPr/>
                    <a:lstStyle/>
                    <a:p>
                      <a:pPr algn="r">
                        <a:defRPr sz="1200" b="0">
                          <a:solidFill>
                            <a:srgbClr val="333333"/>
                          </a:solidFill>
                          <a:latin typeface="Calibri"/>
                        </a:defRPr>
                      </a:pPr>
                      <a:r>
                        <a:t>-1.46</a:t>
                      </a:r>
                    </a:p>
                  </a:txBody>
                  <a:tcPr anchor="ctr" marL="73152" marR="73152" marT="36576" marB="36576">
                    <a:solidFill>
                      <a:srgbClr val="FFFFFF"/>
                    </a:solidFill>
                  </a:tcPr>
                </a:tc>
                <a:tc>
                  <a:txBody>
                    <a:bodyPr/>
                    <a:lstStyle/>
                    <a:p>
                      <a:pPr algn="r">
                        <a:defRPr sz="1200" b="0">
                          <a:solidFill>
                            <a:srgbClr val="333333"/>
                          </a:solidFill>
                          <a:latin typeface="Calibri"/>
                        </a:defRPr>
                      </a:pPr>
                      <a:r>
                        <a:t>11.8</a:t>
                      </a:r>
                    </a:p>
                  </a:txBody>
                  <a:tcPr anchor="ctr" marL="73152" marR="73152" marT="36576" marB="36576">
                    <a:solidFill>
                      <a:srgbClr val="FFFFFF"/>
                    </a:solidFill>
                  </a:tcPr>
                </a:tc>
                <a:tc>
                  <a:txBody>
                    <a:bodyPr/>
                    <a:lstStyle/>
                    <a:p>
                      <a:pPr algn="r">
                        <a:defRPr sz="1200" b="0">
                          <a:solidFill>
                            <a:srgbClr val="333333"/>
                          </a:solidFill>
                          <a:latin typeface="Calibri"/>
                        </a:defRPr>
                      </a:pPr>
                      <a:r>
                        <a:t>+44%</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Nordenskiöld Land</a:t>
                      </a:r>
                    </a:p>
                  </a:txBody>
                  <a:tcPr anchor="ctr" marL="73152" marR="73152" marT="36576" marB="36576">
                    <a:solidFill>
                      <a:srgbClr val="E8EEF4"/>
                    </a:solidFill>
                  </a:tcPr>
                </a:tc>
                <a:tc>
                  <a:txBody>
                    <a:bodyPr/>
                    <a:lstStyle/>
                    <a:p>
                      <a:pPr algn="r">
                        <a:defRPr sz="1200" b="0">
                          <a:solidFill>
                            <a:srgbClr val="333333"/>
                          </a:solidFill>
                          <a:latin typeface="Calibri"/>
                        </a:defRPr>
                      </a:pPr>
                      <a:r>
                        <a:t>+0.55</a:t>
                      </a:r>
                    </a:p>
                  </a:txBody>
                  <a:tcPr anchor="ctr" marL="73152" marR="73152" marT="36576" marB="36576">
                    <a:solidFill>
                      <a:srgbClr val="E8EEF4"/>
                    </a:solidFill>
                  </a:tcPr>
                </a:tc>
                <a:tc>
                  <a:txBody>
                    <a:bodyPr/>
                    <a:lstStyle/>
                    <a:p>
                      <a:pPr algn="r">
                        <a:defRPr sz="1200" b="0">
                          <a:solidFill>
                            <a:srgbClr val="333333"/>
                          </a:solidFill>
                          <a:latin typeface="Calibri"/>
                        </a:defRPr>
                      </a:pPr>
                      <a:r>
                        <a:t>-2.12</a:t>
                      </a:r>
                    </a:p>
                  </a:txBody>
                  <a:tcPr anchor="ctr" marL="73152" marR="73152" marT="36576" marB="36576">
                    <a:solidFill>
                      <a:srgbClr val="E8EEF4"/>
                    </a:solidFill>
                  </a:tcPr>
                </a:tc>
                <a:tc>
                  <a:txBody>
                    <a:bodyPr/>
                    <a:lstStyle/>
                    <a:p>
                      <a:pPr algn="r">
                        <a:defRPr sz="1200" b="0">
                          <a:solidFill>
                            <a:srgbClr val="333333"/>
                          </a:solidFill>
                          <a:latin typeface="Calibri"/>
                        </a:defRPr>
                      </a:pPr>
                      <a:r>
                        <a:t>-1.57</a:t>
                      </a:r>
                    </a:p>
                  </a:txBody>
                  <a:tcPr anchor="ctr" marL="73152" marR="73152" marT="36576" marB="36576">
                    <a:solidFill>
                      <a:srgbClr val="E8EEF4"/>
                    </a:solidFill>
                  </a:tcPr>
                </a:tc>
                <a:tc>
                  <a:txBody>
                    <a:bodyPr/>
                    <a:lstStyle/>
                    <a:p>
                      <a:pPr algn="r">
                        <a:defRPr sz="1200" b="0">
                          <a:solidFill>
                            <a:srgbClr val="333333"/>
                          </a:solidFill>
                          <a:latin typeface="Calibri"/>
                        </a:defRPr>
                      </a:pPr>
                      <a:r>
                        <a:t>4.8</a:t>
                      </a:r>
                    </a:p>
                  </a:txBody>
                  <a:tcPr anchor="ctr" marL="73152" marR="73152" marT="36576" marB="36576">
                    <a:solidFill>
                      <a:srgbClr val="E8EEF4"/>
                    </a:solidFill>
                  </a:tcPr>
                </a:tc>
                <a:tc>
                  <a:txBody>
                    <a:bodyPr/>
                    <a:lstStyle/>
                    <a:p>
                      <a:pPr algn="r">
                        <a:defRPr sz="1200" b="0">
                          <a:solidFill>
                            <a:srgbClr val="333333"/>
                          </a:solidFill>
                          <a:latin typeface="Calibri"/>
                        </a:defRPr>
                      </a:pPr>
                      <a:r>
                        <a:t>+41%</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Storglaciären (SE)</a:t>
                      </a:r>
                    </a:p>
                  </a:txBody>
                  <a:tcPr anchor="ctr" marL="73152" marR="73152" marT="36576" marB="36576">
                    <a:solidFill>
                      <a:srgbClr val="FFFFFF"/>
                    </a:solidFill>
                  </a:tcPr>
                </a:tc>
                <a:tc>
                  <a:txBody>
                    <a:bodyPr/>
                    <a:lstStyle/>
                    <a:p>
                      <a:pPr algn="r">
                        <a:defRPr sz="1200" b="0">
                          <a:solidFill>
                            <a:srgbClr val="333333"/>
                          </a:solidFill>
                          <a:latin typeface="Calibri"/>
                        </a:defRPr>
                      </a:pPr>
                      <a:r>
                        <a:t>+0.98</a:t>
                      </a:r>
                    </a:p>
                  </a:txBody>
                  <a:tcPr anchor="ctr" marL="73152" marR="73152" marT="36576" marB="36576">
                    <a:solidFill>
                      <a:srgbClr val="FFFFFF"/>
                    </a:solidFill>
                  </a:tcPr>
                </a:tc>
                <a:tc>
                  <a:txBody>
                    <a:bodyPr/>
                    <a:lstStyle/>
                    <a:p>
                      <a:pPr algn="r">
                        <a:defRPr sz="1200" b="0">
                          <a:solidFill>
                            <a:srgbClr val="333333"/>
                          </a:solidFill>
                          <a:latin typeface="Calibri"/>
                        </a:defRPr>
                      </a:pPr>
                      <a:r>
                        <a:t>-1.89</a:t>
                      </a:r>
                    </a:p>
                  </a:txBody>
                  <a:tcPr anchor="ctr" marL="73152" marR="73152" marT="36576" marB="36576">
                    <a:solidFill>
                      <a:srgbClr val="FFFFFF"/>
                    </a:solidFill>
                  </a:tcPr>
                </a:tc>
                <a:tc>
                  <a:txBody>
                    <a:bodyPr/>
                    <a:lstStyle/>
                    <a:p>
                      <a:pPr algn="r">
                        <a:defRPr sz="1200" b="0">
                          <a:solidFill>
                            <a:srgbClr val="333333"/>
                          </a:solidFill>
                          <a:latin typeface="Calibri"/>
                        </a:defRPr>
                      </a:pPr>
                      <a:r>
                        <a:t>-0.91</a:t>
                      </a:r>
                    </a:p>
                  </a:txBody>
                  <a:tcPr anchor="ctr" marL="73152" marR="73152" marT="36576" marB="36576">
                    <a:solidFill>
                      <a:srgbClr val="FFFFFF"/>
                    </a:solidFill>
                  </a:tcPr>
                </a:tc>
                <a:tc>
                  <a:txBody>
                    <a:bodyPr/>
                    <a:lstStyle/>
                    <a:p>
                      <a:pPr algn="r">
                        <a:defRPr sz="1200" b="0">
                          <a:solidFill>
                            <a:srgbClr val="333333"/>
                          </a:solidFill>
                          <a:latin typeface="Calibri"/>
                        </a:defRPr>
                      </a:pPr>
                      <a:r>
                        <a:t>0.12</a:t>
                      </a:r>
                    </a:p>
                  </a:txBody>
                  <a:tcPr anchor="ctr" marL="73152" marR="73152" marT="36576" marB="36576">
                    <a:solidFill>
                      <a:srgbClr val="FFFFFF"/>
                    </a:solidFill>
                  </a:tcPr>
                </a:tc>
                <a:tc>
                  <a:txBody>
                    <a:bodyPr/>
                    <a:lstStyle/>
                    <a:p>
                      <a:pPr algn="r">
                        <a:defRPr sz="1200" b="0">
                          <a:solidFill>
                            <a:srgbClr val="333333"/>
                          </a:solidFill>
                          <a:latin typeface="Calibri"/>
                        </a:defRPr>
                      </a:pPr>
                      <a:r>
                        <a:t>+50%</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Central Arctic</a:t>
                      </a:r>
                    </a:p>
                  </a:txBody>
                  <a:tcPr anchor="ctr" marL="73152" marR="73152" marT="36576" marB="36576">
                    <a:solidFill>
                      <a:srgbClr val="E8EEF4"/>
                    </a:solidFill>
                  </a:tcPr>
                </a:tc>
                <a:tc>
                  <a:txBody>
                    <a:bodyPr/>
                    <a:lstStyle/>
                    <a:p>
                      <a:pPr algn="r">
                        <a:defRPr sz="1200" b="0">
                          <a:solidFill>
                            <a:srgbClr val="333333"/>
                          </a:solidFill>
                          <a:latin typeface="Calibri"/>
                        </a:defRPr>
                      </a:pPr>
                      <a:r>
                        <a:t>+0.78</a:t>
                      </a:r>
                    </a:p>
                  </a:txBody>
                  <a:tcPr anchor="ctr" marL="73152" marR="73152" marT="36576" marB="36576">
                    <a:solidFill>
                      <a:srgbClr val="E8EEF4"/>
                    </a:solidFill>
                  </a:tcPr>
                </a:tc>
                <a:tc>
                  <a:txBody>
                    <a:bodyPr/>
                    <a:lstStyle/>
                    <a:p>
                      <a:pPr algn="r">
                        <a:defRPr sz="1200" b="0">
                          <a:solidFill>
                            <a:srgbClr val="333333"/>
                          </a:solidFill>
                          <a:latin typeface="Calibri"/>
                        </a:defRPr>
                      </a:pPr>
                      <a:r>
                        <a:t>-2.31</a:t>
                      </a:r>
                    </a:p>
                  </a:txBody>
                  <a:tcPr anchor="ctr" marL="73152" marR="73152" marT="36576" marB="36576">
                    <a:solidFill>
                      <a:srgbClr val="E8EEF4"/>
                    </a:solidFill>
                  </a:tcPr>
                </a:tc>
                <a:tc>
                  <a:txBody>
                    <a:bodyPr/>
                    <a:lstStyle/>
                    <a:p>
                      <a:pPr algn="r">
                        <a:defRPr sz="1200" b="0">
                          <a:solidFill>
                            <a:srgbClr val="333333"/>
                          </a:solidFill>
                          <a:latin typeface="Calibri"/>
                        </a:defRPr>
                      </a:pPr>
                      <a:r>
                        <a:t>-1.53</a:t>
                      </a:r>
                    </a:p>
                  </a:txBody>
                  <a:tcPr anchor="ctr" marL="73152" marR="73152" marT="36576" marB="36576">
                    <a:solidFill>
                      <a:srgbClr val="E8EEF4"/>
                    </a:solidFill>
                  </a:tcPr>
                </a:tc>
                <a:tc>
                  <a:txBody>
                    <a:bodyPr/>
                    <a:lstStyle/>
                    <a:p>
                      <a:pPr algn="r">
                        <a:defRPr sz="1200" b="0">
                          <a:solidFill>
                            <a:srgbClr val="333333"/>
                          </a:solidFill>
                          <a:latin typeface="Calibri"/>
                        </a:defRPr>
                      </a:pPr>
                      <a:r>
                        <a:t>—</a:t>
                      </a:r>
                    </a:p>
                  </a:txBody>
                  <a:tcPr anchor="ctr" marL="73152" marR="73152" marT="36576" marB="36576">
                    <a:solidFill>
                      <a:srgbClr val="E8EEF4"/>
                    </a:solidFill>
                  </a:tcPr>
                </a:tc>
                <a:tc>
                  <a:txBody>
                    <a:bodyPr/>
                    <a:lstStyle/>
                    <a:p>
                      <a:pPr algn="r">
                        <a:defRPr sz="1200" b="0">
                          <a:solidFill>
                            <a:srgbClr val="333333"/>
                          </a:solidFill>
                          <a:latin typeface="Calibri"/>
                        </a:defRPr>
                      </a:pPr>
                      <a:r>
                        <a:t>+49%</a:t>
                      </a:r>
                    </a:p>
                  </a:txBody>
                  <a:tcPr anchor="ctr" marL="73152" marR="73152" marT="36576" marB="36576">
                    <a:solidFill>
                      <a:srgbClr val="E8EEF4"/>
                    </a:solidFill>
                  </a:tcPr>
                </a:tc>
              </a:tr>
            </a:tbl>
          </a:graphicData>
        </a:graphic>
      </p:graphicFrame>
      <p:sp>
        <p:nvSpPr>
          <p:cNvPr id="7" name="TextBox 6"/>
          <p:cNvSpPr txBox="1"/>
          <p:nvPr/>
        </p:nvSpPr>
        <p:spPr>
          <a:xfrm>
            <a:off x="640080" y="4572000"/>
            <a:ext cx="10911535" cy="1097280"/>
          </a:xfrm>
          <a:prstGeom prst="rect">
            <a:avLst/>
          </a:prstGeom>
          <a:noFill/>
        </p:spPr>
        <p:txBody>
          <a:bodyPr wrap="square">
            <a:spAutoFit/>
          </a:bodyPr>
          <a:lstStyle/>
          <a:p>
            <a:pPr>
              <a:defRPr sz="1300" i="1">
                <a:solidFill>
                  <a:srgbClr val="666666"/>
                </a:solidFill>
                <a:latin typeface="Calibri"/>
              </a:defRPr>
            </a:pPr>
            <a:r>
              <a:t>Table 2: Mass balance 2025 — significantly more negative than the previous year. Vatnajökull shows the largest increase in volume loss (+44%).</a:t>
            </a:r>
          </a:p>
        </p:txBody>
      </p:sp>
    </p:spTree>
  </p:cSld>
  <p:clrMapOvr>
    <a:masterClrMapping/>
  </p:clrMapOvr>
  <p:transition spd="med">
    <p:zoom/>
  </p:transition>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Mass Balance Comparison (2025)</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r:id="rId4"/>
          </a:graphicData>
        </a:graphic>
      </p:graphicFrame>
      <p:sp>
        <p:nvSpPr>
          <p:cNvPr id="7" name="TextBox 6"/>
          <p:cNvSpPr txBox="1"/>
          <p:nvPr/>
        </p:nvSpPr>
        <p:spPr>
          <a:xfrm>
            <a:off x="7619695" y="5120640"/>
            <a:ext cx="3474720" cy="320040"/>
          </a:xfrm>
          <a:prstGeom prst="rect">
            <a:avLst/>
          </a:prstGeom>
          <a:noFill/>
        </p:spPr>
        <p:txBody>
          <a:bodyPr wrap="none">
            <a:spAutoFit/>
          </a:bodyPr>
          <a:lstStyle/>
          <a:p>
            <a:pPr algn="r">
              <a:defRPr sz="1100" b="1">
                <a:solidFill>
                  <a:srgbClr val="C0392B"/>
                </a:solidFill>
                <a:latin typeface="Calibri"/>
              </a:defRPr>
            </a:pPr>
            <a:r>
              <a:t>Net Balance = 0 (Equilibrium)</a:t>
            </a:r>
          </a:p>
        </p:txBody>
      </p:sp>
      <p:sp>
        <p:nvSpPr>
          <p:cNvPr id="8" name="TextBox 7"/>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Bar chart showing accumulation and ablation for each glacier in 2025. All glaciers exhibit strongly negative net balances.</a:t>
            </a:r>
          </a:p>
        </p:txBody>
      </p:sp>
    </p:spTree>
  </p:cSld>
  <p:clrMapOvr>
    <a:masterClrMapping/>
  </p:clrMapOvr>
  <p:transition spd="med">
    <p:zoom/>
  </p:transition>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4C8DC7"/>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Climate Data 2025: Record-Breaking Anomalies</a:t>
            </a:r>
          </a:p>
        </p:txBody>
      </p:sp>
      <p:sp>
        <p:nvSpPr>
          <p:cNvPr id="5" name="Rectangle 4"/>
          <p:cNvSpPr/>
          <p:nvPr/>
        </p:nvSpPr>
        <p:spPr>
          <a:xfrm>
            <a:off x="0" y="1005840"/>
            <a:ext cx="12191695" cy="38100"/>
          </a:xfrm>
          <a:prstGeom prst="rect">
            <a:avLst/>
          </a:prstGeom>
          <a:solidFill>
            <a:srgbClr val="C4E2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554480"/>
          <a:ext cx="10911535" cy="2743200"/>
        </p:xfrm>
        <a:graphic>
          <a:graphicData uri="http://schemas.openxmlformats.org/drawingml/2006/table">
            <a:tbl>
              <a:tblPr firstRow="1" bandRow="1">
                <a:tableStyleId>{5C22544A-7EE6-4342-B048-85BDC9FD1C3A}</a:tableStyleId>
              </a:tblPr>
              <a:tblGrid>
                <a:gridCol w="2182307"/>
                <a:gridCol w="2182307"/>
                <a:gridCol w="2182307"/>
                <a:gridCol w="2182307"/>
                <a:gridCol w="2182307"/>
              </a:tblGrid>
              <a:tr h="457200">
                <a:tc>
                  <a:txBody>
                    <a:bodyPr/>
                    <a:lstStyle/>
                    <a:p>
                      <a:pPr algn="ctr">
                        <a:defRPr sz="1400" b="1">
                          <a:solidFill>
                            <a:srgbClr val="FFFFFF"/>
                          </a:solidFill>
                          <a:latin typeface="Calibri"/>
                        </a:defRPr>
                      </a:pPr>
                      <a:r>
                        <a:t>Station</a:t>
                      </a:r>
                    </a:p>
                  </a:txBody>
                  <a:tcPr anchor="ctr" marL="73152" marR="73152" marT="36576" marB="36576">
                    <a:solidFill>
                      <a:srgbClr val="4C8DC7"/>
                    </a:solidFill>
                  </a:tcPr>
                </a:tc>
                <a:tc>
                  <a:txBody>
                    <a:bodyPr/>
                    <a:lstStyle/>
                    <a:p>
                      <a:pPr algn="ctr">
                        <a:defRPr sz="1400" b="1">
                          <a:solidFill>
                            <a:srgbClr val="FFFFFF"/>
                          </a:solidFill>
                          <a:latin typeface="Calibri"/>
                        </a:defRPr>
                      </a:pPr>
                      <a:r>
                        <a:t>Annual Mean 2025 (°C)</a:t>
                      </a:r>
                    </a:p>
                  </a:txBody>
                  <a:tcPr anchor="ctr" marL="73152" marR="73152" marT="36576" marB="36576">
                    <a:solidFill>
                      <a:srgbClr val="4C8DC7"/>
                    </a:solidFill>
                  </a:tcPr>
                </a:tc>
                <a:tc>
                  <a:txBody>
                    <a:bodyPr/>
                    <a:lstStyle/>
                    <a:p>
                      <a:pPr algn="ctr">
                        <a:defRPr sz="1400" b="1">
                          <a:solidFill>
                            <a:srgbClr val="FFFFFF"/>
                          </a:solidFill>
                          <a:latin typeface="Calibri"/>
                        </a:defRPr>
                      </a:pPr>
                      <a:r>
                        <a:t>Anomaly (°C)</a:t>
                      </a:r>
                    </a:p>
                  </a:txBody>
                  <a:tcPr anchor="ctr" marL="73152" marR="73152" marT="36576" marB="36576">
                    <a:solidFill>
                      <a:srgbClr val="4C8DC7"/>
                    </a:solidFill>
                  </a:tcPr>
                </a:tc>
                <a:tc>
                  <a:txBody>
                    <a:bodyPr/>
                    <a:lstStyle/>
                    <a:p>
                      <a:pPr algn="ctr">
                        <a:defRPr sz="1400" b="1">
                          <a:solidFill>
                            <a:srgbClr val="FFFFFF"/>
                          </a:solidFill>
                          <a:latin typeface="Calibri"/>
                        </a:defRPr>
                      </a:pPr>
                      <a:r>
                        <a:t>Precipitation (mm)</a:t>
                      </a:r>
                    </a:p>
                  </a:txBody>
                  <a:tcPr anchor="ctr" marL="73152" marR="73152" marT="36576" marB="36576">
                    <a:solidFill>
                      <a:srgbClr val="4C8DC7"/>
                    </a:solidFill>
                  </a:tcPr>
                </a:tc>
                <a:tc>
                  <a:txBody>
                    <a:bodyPr/>
                    <a:lstStyle/>
                    <a:p>
                      <a:pPr algn="ctr">
                        <a:defRPr sz="1400" b="1">
                          <a:solidFill>
                            <a:srgbClr val="FFFFFF"/>
                          </a:solidFill>
                          <a:latin typeface="Calibri"/>
                        </a:defRPr>
                      </a:pPr>
                      <a:r>
                        <a:t>Anomaly (%)</a:t>
                      </a:r>
                    </a:p>
                  </a:txBody>
                  <a:tcPr anchor="ctr" marL="73152" marR="73152" marT="36576" marB="36576">
                    <a:solidFill>
                      <a:srgbClr val="4C8DC7"/>
                    </a:solidFill>
                  </a:tcPr>
                </a:tc>
              </a:tr>
              <a:tr h="457200">
                <a:tc>
                  <a:txBody>
                    <a:bodyPr/>
                    <a:lstStyle/>
                    <a:p>
                      <a:pPr algn="l">
                        <a:defRPr sz="1200" b="0">
                          <a:solidFill>
                            <a:srgbClr val="333333"/>
                          </a:solidFill>
                          <a:latin typeface="Calibri"/>
                        </a:defRPr>
                      </a:pPr>
                      <a:r>
                        <a:t>Ny-Ålesund (Svalbard)</a:t>
                      </a:r>
                    </a:p>
                  </a:txBody>
                  <a:tcPr anchor="ctr" marL="73152" marR="73152" marT="36576" marB="36576">
                    <a:solidFill>
                      <a:srgbClr val="E8EEF4"/>
                    </a:solidFill>
                  </a:tcPr>
                </a:tc>
                <a:tc>
                  <a:txBody>
                    <a:bodyPr/>
                    <a:lstStyle/>
                    <a:p>
                      <a:pPr algn="r">
                        <a:defRPr sz="1200" b="0">
                          <a:solidFill>
                            <a:srgbClr val="333333"/>
                          </a:solidFill>
                          <a:latin typeface="Calibri"/>
                        </a:defRPr>
                      </a:pPr>
                      <a:r>
                        <a:t>-1.8</a:t>
                      </a:r>
                    </a:p>
                  </a:txBody>
                  <a:tcPr anchor="ctr" marL="73152" marR="73152" marT="36576" marB="36576">
                    <a:solidFill>
                      <a:srgbClr val="E8EEF4"/>
                    </a:solidFill>
                  </a:tcPr>
                </a:tc>
                <a:tc>
                  <a:txBody>
                    <a:bodyPr/>
                    <a:lstStyle/>
                    <a:p>
                      <a:pPr algn="r">
                        <a:defRPr sz="1200" b="0">
                          <a:solidFill>
                            <a:srgbClr val="333333"/>
                          </a:solidFill>
                          <a:latin typeface="Calibri"/>
                        </a:defRPr>
                      </a:pPr>
                      <a:r>
                        <a:t>+3.8</a:t>
                      </a:r>
                    </a:p>
                  </a:txBody>
                  <a:tcPr anchor="ctr" marL="73152" marR="73152" marT="36576" marB="36576">
                    <a:solidFill>
                      <a:srgbClr val="E8EEF4"/>
                    </a:solidFill>
                  </a:tcPr>
                </a:tc>
                <a:tc>
                  <a:txBody>
                    <a:bodyPr/>
                    <a:lstStyle/>
                    <a:p>
                      <a:pPr algn="r">
                        <a:defRPr sz="1200" b="0">
                          <a:solidFill>
                            <a:srgbClr val="333333"/>
                          </a:solidFill>
                          <a:latin typeface="Calibri"/>
                        </a:defRPr>
                      </a:pPr>
                      <a:r>
                        <a:t>520</a:t>
                      </a:r>
                    </a:p>
                  </a:txBody>
                  <a:tcPr anchor="ctr" marL="73152" marR="73152" marT="36576" marB="36576">
                    <a:solidFill>
                      <a:srgbClr val="E8EEF4"/>
                    </a:solidFill>
                  </a:tcPr>
                </a:tc>
                <a:tc>
                  <a:txBody>
                    <a:bodyPr/>
                    <a:lstStyle/>
                    <a:p>
                      <a:pPr algn="r">
                        <a:defRPr sz="1200" b="0">
                          <a:solidFill>
                            <a:srgbClr val="333333"/>
                          </a:solidFill>
                          <a:latin typeface="Calibri"/>
                        </a:defRPr>
                      </a:pPr>
                      <a:r>
                        <a:t>+19%</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Longyearbyen</a:t>
                      </a:r>
                    </a:p>
                  </a:txBody>
                  <a:tcPr anchor="ctr" marL="73152" marR="73152" marT="36576" marB="36576">
                    <a:solidFill>
                      <a:srgbClr val="FFFFFF"/>
                    </a:solidFill>
                  </a:tcPr>
                </a:tc>
                <a:tc>
                  <a:txBody>
                    <a:bodyPr/>
                    <a:lstStyle/>
                    <a:p>
                      <a:pPr algn="r">
                        <a:defRPr sz="1200" b="0">
                          <a:solidFill>
                            <a:srgbClr val="333333"/>
                          </a:solidFill>
                          <a:latin typeface="Calibri"/>
                        </a:defRPr>
                      </a:pPr>
                      <a:r>
                        <a:t>-1.4</a:t>
                      </a:r>
                    </a:p>
                  </a:txBody>
                  <a:tcPr anchor="ctr" marL="73152" marR="73152" marT="36576" marB="36576">
                    <a:solidFill>
                      <a:srgbClr val="FFFFFF"/>
                    </a:solidFill>
                  </a:tcPr>
                </a:tc>
                <a:tc>
                  <a:txBody>
                    <a:bodyPr/>
                    <a:lstStyle/>
                    <a:p>
                      <a:pPr algn="r">
                        <a:defRPr sz="1200" b="0">
                          <a:solidFill>
                            <a:srgbClr val="333333"/>
                          </a:solidFill>
                          <a:latin typeface="Calibri"/>
                        </a:defRPr>
                      </a:pPr>
                      <a:r>
                        <a:t>+3.5</a:t>
                      </a:r>
                    </a:p>
                  </a:txBody>
                  <a:tcPr anchor="ctr" marL="73152" marR="73152" marT="36576" marB="36576">
                    <a:solidFill>
                      <a:srgbClr val="FFFFFF"/>
                    </a:solidFill>
                  </a:tcPr>
                </a:tc>
                <a:tc>
                  <a:txBody>
                    <a:bodyPr/>
                    <a:lstStyle/>
                    <a:p>
                      <a:pPr algn="r">
                        <a:defRPr sz="1200" b="0">
                          <a:solidFill>
                            <a:srgbClr val="333333"/>
                          </a:solidFill>
                          <a:latin typeface="Calibri"/>
                        </a:defRPr>
                      </a:pPr>
                      <a:r>
                        <a:t>348</a:t>
                      </a:r>
                    </a:p>
                  </a:txBody>
                  <a:tcPr anchor="ctr" marL="73152" marR="73152" marT="36576" marB="36576">
                    <a:solidFill>
                      <a:srgbClr val="FFFFFF"/>
                    </a:solidFill>
                  </a:tcPr>
                </a:tc>
                <a:tc>
                  <a:txBody>
                    <a:bodyPr/>
                    <a:lstStyle/>
                    <a:p>
                      <a:pPr algn="r">
                        <a:defRPr sz="1200" b="0">
                          <a:solidFill>
                            <a:srgbClr val="333333"/>
                          </a:solidFill>
                          <a:latin typeface="Calibri"/>
                        </a:defRPr>
                      </a:pPr>
                      <a:r>
                        <a:t>+15%</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Stykkishólmur (Iceland)</a:t>
                      </a:r>
                    </a:p>
                  </a:txBody>
                  <a:tcPr anchor="ctr" marL="73152" marR="73152" marT="36576" marB="36576">
                    <a:solidFill>
                      <a:srgbClr val="E8EEF4"/>
                    </a:solidFill>
                  </a:tcPr>
                </a:tc>
                <a:tc>
                  <a:txBody>
                    <a:bodyPr/>
                    <a:lstStyle/>
                    <a:p>
                      <a:pPr algn="r">
                        <a:defRPr sz="1200" b="0">
                          <a:solidFill>
                            <a:srgbClr val="333333"/>
                          </a:solidFill>
                          <a:latin typeface="Calibri"/>
                        </a:defRPr>
                      </a:pPr>
                      <a:r>
                        <a:t>+5.5</a:t>
                      </a:r>
                    </a:p>
                  </a:txBody>
                  <a:tcPr anchor="ctr" marL="73152" marR="73152" marT="36576" marB="36576">
                    <a:solidFill>
                      <a:srgbClr val="E8EEF4"/>
                    </a:solidFill>
                  </a:tcPr>
                </a:tc>
                <a:tc>
                  <a:txBody>
                    <a:bodyPr/>
                    <a:lstStyle/>
                    <a:p>
                      <a:pPr algn="r">
                        <a:defRPr sz="1200" b="0">
                          <a:solidFill>
                            <a:srgbClr val="333333"/>
                          </a:solidFill>
                          <a:latin typeface="Calibri"/>
                        </a:defRPr>
                      </a:pPr>
                      <a:r>
                        <a:t>+1.9</a:t>
                      </a:r>
                    </a:p>
                  </a:txBody>
                  <a:tcPr anchor="ctr" marL="73152" marR="73152" marT="36576" marB="36576">
                    <a:solidFill>
                      <a:srgbClr val="E8EEF4"/>
                    </a:solidFill>
                  </a:tcPr>
                </a:tc>
                <a:tc>
                  <a:txBody>
                    <a:bodyPr/>
                    <a:lstStyle/>
                    <a:p>
                      <a:pPr algn="r">
                        <a:defRPr sz="1200" b="0">
                          <a:solidFill>
                            <a:srgbClr val="333333"/>
                          </a:solidFill>
                          <a:latin typeface="Calibri"/>
                        </a:defRPr>
                      </a:pPr>
                      <a:r>
                        <a:t>845</a:t>
                      </a:r>
                    </a:p>
                  </a:txBody>
                  <a:tcPr anchor="ctr" marL="73152" marR="73152" marT="36576" marB="36576">
                    <a:solidFill>
                      <a:srgbClr val="E8EEF4"/>
                    </a:solidFill>
                  </a:tcPr>
                </a:tc>
                <a:tc>
                  <a:txBody>
                    <a:bodyPr/>
                    <a:lstStyle/>
                    <a:p>
                      <a:pPr algn="r">
                        <a:defRPr sz="1200" b="0">
                          <a:solidFill>
                            <a:srgbClr val="333333"/>
                          </a:solidFill>
                          <a:latin typeface="Calibri"/>
                        </a:defRPr>
                      </a:pPr>
                      <a:r>
                        <a:t>+14%</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Tromsø (Norway)</a:t>
                      </a:r>
                    </a:p>
                  </a:txBody>
                  <a:tcPr anchor="ctr" marL="73152" marR="73152" marT="36576" marB="36576">
                    <a:solidFill>
                      <a:srgbClr val="FFFFFF"/>
                    </a:solidFill>
                  </a:tcPr>
                </a:tc>
                <a:tc>
                  <a:txBody>
                    <a:bodyPr/>
                    <a:lstStyle/>
                    <a:p>
                      <a:pPr algn="r">
                        <a:defRPr sz="1200" b="0">
                          <a:solidFill>
                            <a:srgbClr val="333333"/>
                          </a:solidFill>
                          <a:latin typeface="Calibri"/>
                        </a:defRPr>
                      </a:pPr>
                      <a:r>
                        <a:t>+5.0</a:t>
                      </a:r>
                    </a:p>
                  </a:txBody>
                  <a:tcPr anchor="ctr" marL="73152" marR="73152" marT="36576" marB="36576">
                    <a:solidFill>
                      <a:srgbClr val="FFFFFF"/>
                    </a:solidFill>
                  </a:tcPr>
                </a:tc>
                <a:tc>
                  <a:txBody>
                    <a:bodyPr/>
                    <a:lstStyle/>
                    <a:p>
                      <a:pPr algn="r">
                        <a:defRPr sz="1200" b="0">
                          <a:solidFill>
                            <a:srgbClr val="333333"/>
                          </a:solidFill>
                          <a:latin typeface="Calibri"/>
                        </a:defRPr>
                      </a:pPr>
                      <a:r>
                        <a:t>+2.3</a:t>
                      </a:r>
                    </a:p>
                  </a:txBody>
                  <a:tcPr anchor="ctr" marL="73152" marR="73152" marT="36576" marB="36576">
                    <a:solidFill>
                      <a:srgbClr val="FFFFFF"/>
                    </a:solidFill>
                  </a:tcPr>
                </a:tc>
                <a:tc>
                  <a:txBody>
                    <a:bodyPr/>
                    <a:lstStyle/>
                    <a:p>
                      <a:pPr algn="r">
                        <a:defRPr sz="1200" b="0">
                          <a:solidFill>
                            <a:srgbClr val="333333"/>
                          </a:solidFill>
                          <a:latin typeface="Calibri"/>
                        </a:defRPr>
                      </a:pPr>
                      <a:r>
                        <a:t>1,185</a:t>
                      </a:r>
                    </a:p>
                  </a:txBody>
                  <a:tcPr anchor="ctr" marL="73152" marR="73152" marT="36576" marB="36576">
                    <a:solidFill>
                      <a:srgbClr val="FFFFFF"/>
                    </a:solidFill>
                  </a:tcPr>
                </a:tc>
                <a:tc>
                  <a:txBody>
                    <a:bodyPr/>
                    <a:lstStyle/>
                    <a:p>
                      <a:pPr algn="r">
                        <a:defRPr sz="1200" b="0">
                          <a:solidFill>
                            <a:srgbClr val="333333"/>
                          </a:solidFill>
                          <a:latin typeface="Calibri"/>
                        </a:defRPr>
                      </a:pPr>
                      <a:r>
                        <a:t>+9%</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Barentsburg</a:t>
                      </a:r>
                    </a:p>
                  </a:txBody>
                  <a:tcPr anchor="ctr" marL="73152" marR="73152" marT="36576" marB="36576">
                    <a:solidFill>
                      <a:srgbClr val="E8EEF4"/>
                    </a:solidFill>
                  </a:tcPr>
                </a:tc>
                <a:tc>
                  <a:txBody>
                    <a:bodyPr/>
                    <a:lstStyle/>
                    <a:p>
                      <a:pPr algn="r">
                        <a:defRPr sz="1200" b="0">
                          <a:solidFill>
                            <a:srgbClr val="333333"/>
                          </a:solidFill>
                          <a:latin typeface="Calibri"/>
                        </a:defRPr>
                      </a:pPr>
                      <a:r>
                        <a:t>-2.5</a:t>
                      </a:r>
                    </a:p>
                  </a:txBody>
                  <a:tcPr anchor="ctr" marL="73152" marR="73152" marT="36576" marB="36576">
                    <a:solidFill>
                      <a:srgbClr val="E8EEF4"/>
                    </a:solidFill>
                  </a:tcPr>
                </a:tc>
                <a:tc>
                  <a:txBody>
                    <a:bodyPr/>
                    <a:lstStyle/>
                    <a:p>
                      <a:pPr algn="r">
                        <a:defRPr sz="1200" b="0">
                          <a:solidFill>
                            <a:srgbClr val="333333"/>
                          </a:solidFill>
                          <a:latin typeface="Calibri"/>
                        </a:defRPr>
                      </a:pPr>
                      <a:r>
                        <a:t>+4.4</a:t>
                      </a:r>
                    </a:p>
                  </a:txBody>
                  <a:tcPr anchor="ctr" marL="73152" marR="73152" marT="36576" marB="36576">
                    <a:solidFill>
                      <a:srgbClr val="E8EEF4"/>
                    </a:solidFill>
                  </a:tcPr>
                </a:tc>
                <a:tc>
                  <a:txBody>
                    <a:bodyPr/>
                    <a:lstStyle/>
                    <a:p>
                      <a:pPr algn="r">
                        <a:defRPr sz="1200" b="0">
                          <a:solidFill>
                            <a:srgbClr val="333333"/>
                          </a:solidFill>
                          <a:latin typeface="Calibri"/>
                        </a:defRPr>
                      </a:pPr>
                      <a:r>
                        <a:t>465</a:t>
                      </a:r>
                    </a:p>
                  </a:txBody>
                  <a:tcPr anchor="ctr" marL="73152" marR="73152" marT="36576" marB="36576">
                    <a:solidFill>
                      <a:srgbClr val="E8EEF4"/>
                    </a:solidFill>
                  </a:tcPr>
                </a:tc>
                <a:tc>
                  <a:txBody>
                    <a:bodyPr/>
                    <a:lstStyle/>
                    <a:p>
                      <a:pPr algn="r">
                        <a:defRPr sz="1200" b="0">
                          <a:solidFill>
                            <a:srgbClr val="333333"/>
                          </a:solidFill>
                          <a:latin typeface="Calibri"/>
                        </a:defRPr>
                      </a:pPr>
                      <a:r>
                        <a:t>+24%</a:t>
                      </a:r>
                    </a:p>
                  </a:txBody>
                  <a:tcPr anchor="ctr" marL="73152" marR="73152" marT="36576" marB="36576">
                    <a:solidFill>
                      <a:srgbClr val="E8EEF4"/>
                    </a:solidFill>
                  </a:tcPr>
                </a:tc>
              </a:tr>
            </a:tbl>
          </a:graphicData>
        </a:graphic>
      </p:graphicFrame>
      <p:sp>
        <p:nvSpPr>
          <p:cNvPr id="7" name="TextBox 6"/>
          <p:cNvSpPr txBox="1"/>
          <p:nvPr/>
        </p:nvSpPr>
        <p:spPr>
          <a:xfrm>
            <a:off x="640080" y="4572000"/>
            <a:ext cx="10911535" cy="1097280"/>
          </a:xfrm>
          <a:prstGeom prst="rect">
            <a:avLst/>
          </a:prstGeom>
          <a:noFill/>
        </p:spPr>
        <p:txBody>
          <a:bodyPr wrap="square">
            <a:spAutoFit/>
          </a:bodyPr>
          <a:lstStyle/>
          <a:p>
            <a:pPr>
              <a:defRPr sz="1300" i="1">
                <a:solidFill>
                  <a:srgbClr val="666666"/>
                </a:solidFill>
                <a:latin typeface="Calibri"/>
              </a:defRPr>
            </a:pPr>
            <a:r>
              <a:t>Table 3: Climate data 2025 — all stations show record anomalies. Barentsburg recorded a +4.4°C deviation from the reference period.</a:t>
            </a:r>
          </a:p>
        </p:txBody>
      </p:sp>
    </p:spTree>
  </p:cSld>
  <p:clrMapOvr>
    <a:masterClrMapping/>
  </p:clrMapOvr>
  <p:transition spd="med">
    <p:zoom/>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