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1"/>
    <p:sldId id="260" r:id="rId12"/>
    <p:sldId id="261" r:id="rId13"/>
    <p:sldId id="262" r:id="rId14"/>
    <p:sldId id="263" r:id="rId15"/>
    <p:sldId id="264" r:id="rId16"/>
    <p:sldId id="265" r:id="rId17"/>
    <p:sldId id="266" r:id="rId18"/>
    <p:sldId id="267" r:id="rId19"/>
    <p:sldId id="268" r:id="rId20"/>
    <p:sldId id="269" r:id="rId2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notesMaster" Target="notesMasters/notesMaster1.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chart>
    <c:autoTitleDeleted val="0"/>
    <c:plotArea>
      <c:barChart>
        <c:barDir val="col"/>
        <c:grouping val="clustered"/>
        <c:ser>
          <c:idx val="0"/>
          <c:order val="0"/>
          <c:tx>
            <c:strRef>
              <c:f>Sheet1!$B$1</c:f>
              <c:strCache>
                <c:ptCount val="1"/>
                <c:pt idx="0">
                  <c:v>Schwer (3-4)</c:v>
                </c:pt>
              </c:strCache>
            </c:strRef>
          </c:tx>
          <c:spPr>
            <a:solidFill>
              <a:srgbClr val="2E75B6"/>
            </a:solidFill>
          </c:spPr>
          <c:invertIfNegative val="0"/>
          <c:dLbls>
            <c:txPr>
              <a:bodyPr/>
              <a:lstStyle/>
              <a:p>
                <a:pPr>
                  <a:defRPr sz="900" b="1">
                    <a:solidFill>
                      <a:srgbClr val="333333"/>
                    </a:solidFill>
                    <a:latin typeface="Calibri"/>
                  </a:defRPr>
                </a:pPr>
              </a:p>
            </c:txPr>
            <c:showLegendKey val="0"/>
            <c:showVal val="1"/>
            <c:showCatName val="0"/>
            <c:showSerName val="0"/>
            <c:showPercent val="0"/>
            <c:showBubbleSize val="0"/>
            <c:showLeaderLines val="1"/>
          </c:dLbls>
          <c:cat>
            <c:strRef>
              <c:f>Sheet1!$A$2:$A$5</c:f>
              <c:strCache>
                <c:ptCount val="4"/>
                <c:pt idx="0">
                  <c:v>Nördlich (10-14°S)</c:v>
                </c:pt>
                <c:pt idx="1">
                  <c:v>Zentral-Nord (14-17°S)</c:v>
                </c:pt>
                <c:pt idx="2">
                  <c:v>Zentral-Süd (17-20°S)</c:v>
                </c:pt>
                <c:pt idx="3">
                  <c:v>Südlich (20-24°S)</c:v>
                </c:pt>
              </c:strCache>
            </c:strRef>
          </c:cat>
          <c:val>
            <c:numRef>
              <c:f>Sheet1!$B$2:$B$5</c:f>
              <c:numCache>
                <c:formatCode>General</c:formatCode>
                <c:ptCount val="4"/>
                <c:pt idx="0">
                  <c:v>54.0</c:v>
                </c:pt>
                <c:pt idx="1">
                  <c:v>40.0</c:v>
                </c:pt>
                <c:pt idx="2">
                  <c:v>20.0</c:v>
                </c:pt>
                <c:pt idx="3">
                  <c:v>8.0</c:v>
                </c:pt>
              </c:numCache>
            </c:numRef>
          </c:val>
        </c:ser>
        <c:ser>
          <c:idx val="1"/>
          <c:order val="1"/>
          <c:tx>
            <c:strRef>
              <c:f>Sheet1!$C$1</c:f>
              <c:strCache>
                <c:ptCount val="1"/>
                <c:pt idx="0">
                  <c:v>Leicht (1-2)</c:v>
                </c:pt>
              </c:strCache>
            </c:strRef>
          </c:tx>
          <c:spPr>
            <a:solidFill>
              <a:srgbClr val="E06C2E"/>
            </a:solidFill>
          </c:spPr>
          <c:invertIfNegative val="0"/>
          <c:dLbls>
            <c:txPr>
              <a:bodyPr/>
              <a:lstStyle/>
              <a:p>
                <a:pPr>
                  <a:defRPr sz="900" b="1">
                    <a:solidFill>
                      <a:srgbClr val="333333"/>
                    </a:solidFill>
                    <a:latin typeface="Calibri"/>
                  </a:defRPr>
                </a:pPr>
              </a:p>
            </c:txPr>
            <c:showLegendKey val="0"/>
            <c:showVal val="1"/>
            <c:showCatName val="0"/>
            <c:showSerName val="0"/>
            <c:showPercent val="0"/>
            <c:showBubbleSize val="0"/>
            <c:showLeaderLines val="1"/>
          </c:dLbls>
          <c:cat>
            <c:strRef>
              <c:f>Sheet1!$A$2:$A$5</c:f>
              <c:strCache>
                <c:ptCount val="4"/>
                <c:pt idx="0">
                  <c:v>Nördlich (10-14°S)</c:v>
                </c:pt>
                <c:pt idx="1">
                  <c:v>Zentral-Nord (14-17°S)</c:v>
                </c:pt>
                <c:pt idx="2">
                  <c:v>Zentral-Süd (17-20°S)</c:v>
                </c:pt>
                <c:pt idx="3">
                  <c:v>Südlich (20-24°S)</c:v>
                </c:pt>
              </c:strCache>
            </c:strRef>
          </c:cat>
          <c:val>
            <c:numRef>
              <c:f>Sheet1!$C$2:$C$5</c:f>
              <c:numCache>
                <c:formatCode>General</c:formatCode>
                <c:ptCount val="4"/>
                <c:pt idx="0">
                  <c:v>28.0</c:v>
                </c:pt>
                <c:pt idx="1">
                  <c:v>35.0</c:v>
                </c:pt>
                <c:pt idx="2">
                  <c:v>38.0</c:v>
                </c:pt>
                <c:pt idx="3">
                  <c:v>24.0</c:v>
                </c:pt>
              </c:numCache>
            </c:numRef>
          </c:val>
        </c:ser>
        <c:ser>
          <c:idx val="2"/>
          <c:order val="2"/>
          <c:tx>
            <c:strRef>
              <c:f>Sheet1!$D$1</c:f>
              <c:strCache>
                <c:ptCount val="1"/>
                <c:pt idx="0">
                  <c:v>Keine Bleiche</c:v>
                </c:pt>
              </c:strCache>
            </c:strRef>
          </c:tx>
          <c:spPr>
            <a:solidFill>
              <a:srgbClr val="4CAF50"/>
            </a:solidFill>
          </c:spPr>
          <c:invertIfNegative val="0"/>
          <c:dLbls>
            <c:txPr>
              <a:bodyPr/>
              <a:lstStyle/>
              <a:p>
                <a:pPr>
                  <a:defRPr sz="900" b="1">
                    <a:solidFill>
                      <a:srgbClr val="333333"/>
                    </a:solidFill>
                    <a:latin typeface="Calibri"/>
                  </a:defRPr>
                </a:pPr>
              </a:p>
            </c:txPr>
            <c:showLegendKey val="0"/>
            <c:showVal val="1"/>
            <c:showCatName val="0"/>
            <c:showSerName val="0"/>
            <c:showPercent val="0"/>
            <c:showBubbleSize val="0"/>
            <c:showLeaderLines val="1"/>
          </c:dLbls>
          <c:cat>
            <c:strRef>
              <c:f>Sheet1!$A$2:$A$5</c:f>
              <c:strCache>
                <c:ptCount val="4"/>
                <c:pt idx="0">
                  <c:v>Nördlich (10-14°S)</c:v>
                </c:pt>
                <c:pt idx="1">
                  <c:v>Zentral-Nord (14-17°S)</c:v>
                </c:pt>
                <c:pt idx="2">
                  <c:v>Zentral-Süd (17-20°S)</c:v>
                </c:pt>
                <c:pt idx="3">
                  <c:v>Südlich (20-24°S)</c:v>
                </c:pt>
              </c:strCache>
            </c:strRef>
          </c:cat>
          <c:val>
            <c:numRef>
              <c:f>Sheet1!$D$2:$D$5</c:f>
              <c:numCache>
                <c:formatCode>General</c:formatCode>
                <c:ptCount val="4"/>
                <c:pt idx="0">
                  <c:v>18.0</c:v>
                </c:pt>
                <c:pt idx="1">
                  <c:v>25.0</c:v>
                </c:pt>
                <c:pt idx="2">
                  <c:v>42.0</c:v>
                </c:pt>
                <c:pt idx="3">
                  <c:v>68.0</c:v>
                </c:pt>
              </c:numCache>
            </c:numRef>
          </c:val>
        </c:ser>
        <c:axId val="-2068027336"/>
        <c:axId val="-2113994440"/>
      </c:barChart>
      <c:catAx>
        <c:axId val="-2068027336"/>
        <c:scaling>
          <c:orientation val="minMax"/>
        </c:scaling>
        <c:delete val="0"/>
        <c:axPos val="b"/>
        <c:majorTickMark val="out"/>
        <c:minorTickMark val="none"/>
        <c:tickLblPos val="nextTo"/>
        <c:txPr>
          <a:bodyPr/>
          <a:lstStyle/>
          <a:p>
            <a:pPr>
              <a:defRPr sz="1100">
                <a:solidFill>
                  <a:srgbClr val="333333"/>
                </a:solidFill>
                <a:latin typeface="Calibri"/>
              </a:defRPr>
            </a:pPr>
          </a:p>
        </c:txPr>
        <c:crossAx val="-2113994440"/>
        <c:crosses val="autoZero"/>
        <c:auto val="1"/>
        <c:lblAlgn val="ctr"/>
        <c:lblOffset val="100"/>
        <c:noMultiLvlLbl val="0"/>
      </c:catAx>
      <c:valAx>
        <c:axId val="-2113994440"/>
        <c:scaling/>
        <c:delete val="0"/>
        <c:axPos val="l"/>
        <c:majorGridlines>
          <c:spPr>
            <a:ln w="6350">
              <a:solidFill>
                <a:srgbClr val="D0D0D0"/>
              </a:solidFill>
            </a:ln>
          </c:spPr>
        </c:majorGridlines>
        <c:majorTickMark val="out"/>
        <c:minorTickMark val="none"/>
        <c:tickLblPos val="nextTo"/>
        <c:txPr>
          <a:bodyPr/>
          <a:lstStyle/>
          <a:p>
            <a:pPr>
              <a:defRPr sz="1000">
                <a:solidFill>
                  <a:srgbClr val="666666"/>
                </a:solidFill>
                <a:latin typeface="Calibri"/>
              </a:defRPr>
            </a:pPr>
          </a:p>
        </c:txPr>
        <c:crossAx val="-2068027336"/>
        <c:crosses val="autoZero"/>
      </c:valAx>
    </c:plotArea>
    <c:legend>
      <c:legendPos val="b"/>
      <c:overlay val="0"/>
      <c:txPr>
        <a:bodyPr/>
        <a:lstStyle/>
        <a:p>
          <a:pPr>
            <a:defRPr sz="1100">
              <a:latin typeface="Calibri"/>
            </a:defRPr>
          </a:pPr>
        </a:p>
      </c:txPr>
    </c:legend>
    <c:dispBlanksAs val="gap"/>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chart>
    <c:autoTitleDeleted val="0"/>
    <c:plotArea>
      <c:barChart>
        <c:barDir val="col"/>
        <c:grouping val="clustered"/>
        <c:ser>
          <c:idx val="0"/>
          <c:order val="0"/>
          <c:tx>
            <c:strRef>
              <c:f>Sheet1!$B$1</c:f>
              <c:strCache>
                <c:ptCount val="1"/>
                <c:pt idx="0">
                  <c:v>Bedeckung 2020 (%)</c:v>
                </c:pt>
              </c:strCache>
            </c:strRef>
          </c:tx>
          <c:spPr>
            <a:solidFill>
              <a:srgbClr val="2E75B6"/>
            </a:solidFill>
          </c:spPr>
          <c:invertIfNegative val="0"/>
          <c:dLbls>
            <c:txPr>
              <a:bodyPr/>
              <a:lstStyle/>
              <a:p>
                <a:pPr>
                  <a:defRPr sz="900" b="1">
                    <a:solidFill>
                      <a:srgbClr val="333333"/>
                    </a:solidFill>
                    <a:latin typeface="Calibri"/>
                  </a:defRPr>
                </a:pPr>
              </a:p>
            </c:txPr>
            <c:showLegendKey val="0"/>
            <c:showVal val="1"/>
            <c:showCatName val="0"/>
            <c:showSerName val="0"/>
            <c:showPercent val="0"/>
            <c:showBubbleSize val="0"/>
            <c:showLeaderLines val="1"/>
          </c:dLbls>
          <c:cat>
            <c:strRef>
              <c:f>Sheet1!$A$2:$A$6</c:f>
              <c:strCache>
                <c:ptCount val="5"/>
                <c:pt idx="0">
                  <c:v>Acropora (Geweihkorallen)</c:v>
                </c:pt>
                <c:pt idx="1">
                  <c:v>Pocillopora (Blumenkorallen)</c:v>
                </c:pt>
                <c:pt idx="2">
                  <c:v>Porites (Massenkorallen)</c:v>
                </c:pt>
                <c:pt idx="3">
                  <c:v>Weichkorallen</c:v>
                </c:pt>
                <c:pt idx="4">
                  <c:v>Gesamt Hartkorallen</c:v>
                </c:pt>
              </c:strCache>
            </c:strRef>
          </c:cat>
          <c:val>
            <c:numRef>
              <c:f>Sheet1!$B$2:$B$6</c:f>
              <c:numCache>
                <c:formatCode>General</c:formatCode>
                <c:ptCount val="5"/>
                <c:pt idx="0">
                  <c:v>28.4</c:v>
                </c:pt>
                <c:pt idx="1">
                  <c:v>12.1</c:v>
                </c:pt>
                <c:pt idx="2">
                  <c:v>22.5</c:v>
                </c:pt>
                <c:pt idx="3">
                  <c:v>8.7</c:v>
                </c:pt>
                <c:pt idx="4">
                  <c:v>63.0</c:v>
                </c:pt>
              </c:numCache>
            </c:numRef>
          </c:val>
        </c:ser>
        <c:ser>
          <c:idx val="1"/>
          <c:order val="1"/>
          <c:tx>
            <c:strRef>
              <c:f>Sheet1!$C$1</c:f>
              <c:strCache>
                <c:ptCount val="1"/>
                <c:pt idx="0">
                  <c:v>Bedeckung 2025 (%)</c:v>
                </c:pt>
              </c:strCache>
            </c:strRef>
          </c:tx>
          <c:spPr>
            <a:solidFill>
              <a:srgbClr val="E06C2E"/>
            </a:solidFill>
          </c:spPr>
          <c:invertIfNegative val="0"/>
          <c:dLbls>
            <c:txPr>
              <a:bodyPr/>
              <a:lstStyle/>
              <a:p>
                <a:pPr>
                  <a:defRPr sz="900" b="1">
                    <a:solidFill>
                      <a:srgbClr val="333333"/>
                    </a:solidFill>
                    <a:latin typeface="Calibri"/>
                  </a:defRPr>
                </a:pPr>
              </a:p>
            </c:txPr>
            <c:showLegendKey val="0"/>
            <c:showVal val="1"/>
            <c:showCatName val="0"/>
            <c:showSerName val="0"/>
            <c:showPercent val="0"/>
            <c:showBubbleSize val="0"/>
            <c:showLeaderLines val="1"/>
          </c:dLbls>
          <c:cat>
            <c:strRef>
              <c:f>Sheet1!$A$2:$A$6</c:f>
              <c:strCache>
                <c:ptCount val="5"/>
                <c:pt idx="0">
                  <c:v>Acropora (Geweihkorallen)</c:v>
                </c:pt>
                <c:pt idx="1">
                  <c:v>Pocillopora (Blumenkorallen)</c:v>
                </c:pt>
                <c:pt idx="2">
                  <c:v>Porites (Massenkorallen)</c:v>
                </c:pt>
                <c:pt idx="3">
                  <c:v>Weichkorallen</c:v>
                </c:pt>
                <c:pt idx="4">
                  <c:v>Gesamt Hartkorallen</c:v>
                </c:pt>
              </c:strCache>
            </c:strRef>
          </c:cat>
          <c:val>
            <c:numRef>
              <c:f>Sheet1!$C$2:$C$6</c:f>
              <c:numCache>
                <c:formatCode>General</c:formatCode>
                <c:ptCount val="5"/>
                <c:pt idx="0">
                  <c:v>18.2</c:v>
                </c:pt>
                <c:pt idx="1">
                  <c:v>9.8</c:v>
                </c:pt>
                <c:pt idx="2">
                  <c:v>20.1</c:v>
                </c:pt>
                <c:pt idx="3">
                  <c:v>7.2</c:v>
                </c:pt>
                <c:pt idx="4">
                  <c:v>48.1</c:v>
                </c:pt>
              </c:numCache>
            </c:numRef>
          </c:val>
        </c:ser>
        <c:axId val="-2068027336"/>
        <c:axId val="-2113994440"/>
      </c:barChart>
      <c:catAx>
        <c:axId val="-2068027336"/>
        <c:scaling>
          <c:orientation val="minMax"/>
        </c:scaling>
        <c:delete val="0"/>
        <c:axPos val="b"/>
        <c:majorTickMark val="out"/>
        <c:minorTickMark val="none"/>
        <c:tickLblPos val="nextTo"/>
        <c:txPr>
          <a:bodyPr/>
          <a:lstStyle/>
          <a:p>
            <a:pPr>
              <a:defRPr sz="1100">
                <a:solidFill>
                  <a:srgbClr val="333333"/>
                </a:solidFill>
                <a:latin typeface="Calibri"/>
              </a:defRPr>
            </a:pPr>
          </a:p>
        </c:txPr>
        <c:crossAx val="-2113994440"/>
        <c:crosses val="autoZero"/>
        <c:auto val="1"/>
        <c:lblAlgn val="ctr"/>
        <c:lblOffset val="100"/>
        <c:noMultiLvlLbl val="0"/>
      </c:catAx>
      <c:valAx>
        <c:axId val="-2113994440"/>
        <c:scaling/>
        <c:delete val="0"/>
        <c:axPos val="l"/>
        <c:majorGridlines>
          <c:spPr>
            <a:ln w="6350">
              <a:solidFill>
                <a:srgbClr val="D0D0D0"/>
              </a:solidFill>
            </a:ln>
          </c:spPr>
        </c:majorGridlines>
        <c:majorTickMark val="out"/>
        <c:minorTickMark val="none"/>
        <c:tickLblPos val="nextTo"/>
        <c:txPr>
          <a:bodyPr/>
          <a:lstStyle/>
          <a:p>
            <a:pPr>
              <a:defRPr sz="1000">
                <a:solidFill>
                  <a:srgbClr val="666666"/>
                </a:solidFill>
                <a:latin typeface="Calibri"/>
              </a:defRPr>
            </a:pPr>
          </a:p>
        </c:txPr>
        <c:crossAx val="-2068027336"/>
        <c:crosses val="autoZero"/>
      </c:valAx>
    </c:plotArea>
    <c:legend>
      <c:legendPos val="b"/>
      <c:overlay val="0"/>
      <c:txPr>
        <a:bodyPr/>
        <a:lstStyle/>
        <a:p>
          <a:pPr>
            <a:defRPr sz="1100">
              <a:latin typeface="Calibri"/>
            </a:defRPr>
          </a:pPr>
        </a:p>
      </c:txPr>
    </c:legend>
    <c:dispBlanksAs val="gap"/>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chart>
    <c:autoTitleDeleted val="0"/>
    <c:plotArea>
      <c:lineChart>
        <c:grouping val="standard"/>
        <c:varyColors val="0"/>
        <c:ser>
          <c:idx val="0"/>
          <c:order val="0"/>
          <c:tx>
            <c:strRef>
              <c:f>Sheet1!$B$1</c:f>
              <c:strCache>
                <c:ptCount val="1"/>
                <c:pt idx="0">
                  <c:v>Anomalie (°C)</c:v>
                </c:pt>
              </c:strCache>
            </c:strRef>
          </c:tx>
          <c:spPr>
            <a:solidFill>
              <a:srgbClr val="2E75B6"/>
            </a:solidFill>
            <a:ln w="31750">
              <a:solidFill>
                <a:srgbClr val="2E75B6"/>
              </a:solidFill>
            </a:ln>
          </c:spPr>
          <c:dPt>
            <c:idx val="0"/>
            <c:spPr>
              <a:solidFill>
                <a:srgbClr val="C0392B"/>
              </a:solidFill>
            </c:spPr>
          </c:dPt>
          <c:dPt>
            <c:idx val="1"/>
            <c:spPr>
              <a:solidFill>
                <a:srgbClr val="C0392B"/>
              </a:solidFill>
            </c:spPr>
          </c:dPt>
          <c:dPt>
            <c:idx val="2"/>
            <c:spPr>
              <a:solidFill>
                <a:srgbClr val="C0392B"/>
              </a:solidFill>
            </c:spPr>
          </c:dPt>
          <c:dPt>
            <c:idx val="3"/>
            <c:spPr>
              <a:solidFill>
                <a:srgbClr val="C0392B"/>
              </a:solidFill>
            </c:spPr>
          </c:dPt>
          <c:dPt>
            <c:idx val="4"/>
            <c:spPr>
              <a:solidFill>
                <a:srgbClr val="C0392B"/>
              </a:solidFill>
            </c:spPr>
          </c:dPt>
          <c:dLbls>
            <c:txPr>
              <a:bodyPr/>
              <a:lstStyle/>
              <a:p>
                <a:pPr>
                  <a:defRPr sz="900" b="1">
                    <a:solidFill>
                      <a:srgbClr val="333333"/>
                    </a:solidFill>
                    <a:latin typeface="Calibri"/>
                  </a:defRPr>
                </a:pPr>
              </a:p>
            </c:txPr>
            <c:showLegendKey val="0"/>
            <c:showVal val="1"/>
            <c:showCatName val="0"/>
            <c:showSerName val="0"/>
            <c:showPercent val="0"/>
            <c:showBubbleSize val="0"/>
            <c:showLeaderLines val="1"/>
          </c:dLbls>
          <c:cat>
            <c:strRef>
              <c:f>Sheet1!$A$2:$A$6</c:f>
              <c:strCache>
                <c:ptCount val="5"/>
                <c:pt idx="0">
                  <c:v>Dezember 2024</c:v>
                </c:pt>
                <c:pt idx="1">
                  <c:v>Januar 2025</c:v>
                </c:pt>
                <c:pt idx="2">
                  <c:v>Februar 2025</c:v>
                </c:pt>
                <c:pt idx="3">
                  <c:v>März 2025</c:v>
                </c:pt>
                <c:pt idx="4">
                  <c:v>April 2025</c:v>
                </c:pt>
              </c:strCache>
            </c:strRef>
          </c:cat>
          <c:val>
            <c:numRef>
              <c:f>Sheet1!$B$2:$B$6</c:f>
              <c:numCache>
                <c:formatCode>General</c:formatCode>
                <c:ptCount val="5"/>
                <c:pt idx="0">
                  <c:v>0.7</c:v>
                </c:pt>
                <c:pt idx="1">
                  <c:v>1.3</c:v>
                </c:pt>
                <c:pt idx="2">
                  <c:v>1.7</c:v>
                </c:pt>
                <c:pt idx="3">
                  <c:v>1.3</c:v>
                </c:pt>
                <c:pt idx="4">
                  <c:v>0.9</c:v>
                </c:pt>
              </c:numCache>
            </c:numRef>
          </c:val>
          <c:smooth val="0"/>
        </c:ser>
        <c:ser>
          <c:idx val="1"/>
          <c:order val="1"/>
          <c:tx>
            <c:strRef>
              <c:f>Sheet1!$C$1</c:f>
              <c:strCache>
                <c:ptCount val="1"/>
                <c:pt idx="0">
                  <c:v>DHW (°C-Wochen)</c:v>
                </c:pt>
              </c:strCache>
            </c:strRef>
          </c:tx>
          <c:spPr>
            <a:solidFill>
              <a:srgbClr val="E06C2E"/>
            </a:solidFill>
            <a:ln w="31750">
              <a:solidFill>
                <a:srgbClr val="E06C2E"/>
              </a:solidFill>
            </a:ln>
          </c:spPr>
          <c:dLbls>
            <c:txPr>
              <a:bodyPr/>
              <a:lstStyle/>
              <a:p>
                <a:pPr>
                  <a:defRPr sz="900" b="1">
                    <a:solidFill>
                      <a:srgbClr val="333333"/>
                    </a:solidFill>
                    <a:latin typeface="Calibri"/>
                  </a:defRPr>
                </a:pPr>
              </a:p>
            </c:txPr>
            <c:showLegendKey val="0"/>
            <c:showVal val="1"/>
            <c:showCatName val="0"/>
            <c:showSerName val="0"/>
            <c:showPercent val="0"/>
            <c:showBubbleSize val="0"/>
            <c:showLeaderLines val="1"/>
          </c:dLbls>
          <c:cat>
            <c:strRef>
              <c:f>Sheet1!$A$2:$A$6</c:f>
              <c:strCache>
                <c:ptCount val="5"/>
                <c:pt idx="0">
                  <c:v>Dezember 2024</c:v>
                </c:pt>
                <c:pt idx="1">
                  <c:v>Januar 2025</c:v>
                </c:pt>
                <c:pt idx="2">
                  <c:v>Februar 2025</c:v>
                </c:pt>
                <c:pt idx="3">
                  <c:v>März 2025</c:v>
                </c:pt>
                <c:pt idx="4">
                  <c:v>April 2025</c:v>
                </c:pt>
              </c:strCache>
            </c:strRef>
          </c:cat>
          <c:val>
            <c:numRef>
              <c:f>Sheet1!$C$2:$C$6</c:f>
              <c:numCache>
                <c:formatCode>General</c:formatCode>
                <c:ptCount val="5"/>
                <c:pt idx="0">
                  <c:v>1.2</c:v>
                </c:pt>
                <c:pt idx="1">
                  <c:v>4.8</c:v>
                </c:pt>
                <c:pt idx="2">
                  <c:v>9.6</c:v>
                </c:pt>
                <c:pt idx="3">
                  <c:v>12.4</c:v>
                </c:pt>
                <c:pt idx="4">
                  <c:v>8.2</c:v>
                </c:pt>
              </c:numCache>
            </c:numRef>
          </c:val>
          <c:smooth val="0"/>
        </c:ser>
        <c:marker val="1"/>
        <c:smooth val="0"/>
        <c:axId val="2118791784"/>
        <c:axId val="2140495176"/>
      </c:lineChart>
      <c:catAx>
        <c:axId val="2118791784"/>
        <c:scaling>
          <c:orientation val="minMax"/>
        </c:scaling>
        <c:delete val="0"/>
        <c:axPos val="b"/>
        <c:majorTickMark val="out"/>
        <c:minorTickMark val="none"/>
        <c:tickLblPos val="nextTo"/>
        <c:txPr>
          <a:bodyPr/>
          <a:lstStyle/>
          <a:p>
            <a:pPr>
              <a:defRPr sz="1100">
                <a:solidFill>
                  <a:srgbClr val="333333"/>
                </a:solidFill>
                <a:latin typeface="Calibri"/>
              </a:defRPr>
            </a:pPr>
          </a:p>
        </c:txPr>
        <c:crossAx val="2140495176"/>
        <c:crosses val="autoZero"/>
        <c:auto val="1"/>
        <c:lblAlgn val="ctr"/>
        <c:lblOffset val="100"/>
        <c:noMultiLvlLbl val="0"/>
      </c:catAx>
      <c:valAx>
        <c:axId val="2140495176"/>
        <c:scaling/>
        <c:delete val="0"/>
        <c:axPos val="l"/>
        <c:majorGridlines>
          <c:spPr>
            <a:ln w="6350">
              <a:solidFill>
                <a:srgbClr val="D0D0D0"/>
              </a:solidFill>
            </a:ln>
          </c:spPr>
        </c:majorGridlines>
        <c:majorTickMark val="out"/>
        <c:minorTickMark val="none"/>
        <c:tickLblPos val="nextTo"/>
        <c:txPr>
          <a:bodyPr/>
          <a:lstStyle/>
          <a:p>
            <a:pPr>
              <a:defRPr sz="1000">
                <a:solidFill>
                  <a:srgbClr val="666666"/>
                </a:solidFill>
                <a:latin typeface="Calibri"/>
              </a:defRPr>
            </a:pPr>
          </a:p>
        </c:txPr>
        <c:crossAx val="2118791784"/>
        <c:crosses val="autoZero"/>
      </c:valAx>
    </c:plotArea>
    <c:legend>
      <c:legendPos val="b"/>
      <c:layout/>
      <c:overlay val="0"/>
      <c:txPr>
        <a:bodyPr/>
        <a:lstStyle/>
        <a:p>
          <a:pPr>
            <a:defRPr sz="1100">
              <a:latin typeface="Calibri"/>
            </a:defRPr>
          </a:pPr>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Diese Folie gibt einen Überblick über die wichtigsten Ergebnisse der Studie. Betonen Sie die Häufigkeit der Bleichereignisse und die alarmierende Mortalitätsrate im nördlichen Sektor. Verweisen Sie auf die folgenden Folien für detaillierte Daten.</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Diese Folie unterstreicht die Bedeutung der Temperaturanomalien für die Korallenbleiche. Betonen Sie, dass 29,8 °C im Durchschnitt bereits 1,4 °C über dem langfristigen Mittel liegen und dies direkte Auswirkungen auf die Gesundheit des Riffs hat.</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Fassen Sie die wichtigsten Erkenntnisse zusammen und betonen Sie die Dringlichkeit von Maßnahmen. Verweisen Sie auf die Empfehlungen als konkrete Schritte zur Stärkung der Widerstandsfähigkeit des GBR. Schließen Sie mit einem Appell an die Zuhörer, die vorgestellten Maßnahmen zu unterstützen.</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Erläutern Sie die geografische Ausdehnung des GBR und die verwendeten Methoden. Heben Sie die Kombination aus Luft- und Unterwasseruntersuchungen hervor, die eine umfassende Datengrundlage liefert. Verweisen Sie auf die Skala zur Klassifizierung der Bleichintensität.</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Betonen Sie die dramatischen Unterschiede zwischen den Sektoren. Der nördliche Sektor weist die höchste Mortalitätsrate (38 %) auf, während der südliche Sektor deutlich weniger betroffen ist. Erklären Sie, dass diese Daten auf Luft-Surveys basieren und die Grundlage für weitere Analysen bilden.</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Verdeutlichen Sie den Nord-Süd-Gradienten der Bleichintensität. Der nördliche Sektor zeigt einen hohen Anteil schwerer Bleichereignisse, während der südliche Sektor überwiegend keine oder leichte Bleiche aufweist. Dies unterstreicht die regionale Variabilität der Auswirkungen.</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Diese Folie hebt die alarmierende Verbreitung der Bleiche hervor. Betonen Sie, dass 62 % der Riffabschnitte betroffen sind und dies den zweithöchsten Wert seit Beginn der Aufzeichnungen darstellt. Verweisen Sie auf die regionale Verteilung in der vorherigen Tabelle.</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Heben Sie den starken Rückgang der Acropora-Korallen (-36 %) und deren niedrige Regenerationsrate hervor. Porites-Korallen zeigen sich widerstandsfähiger mit nur -11 % Rückgang. Erklären Sie, dass der Gesamtverlust an Hartkorallen bei 24 % liegt, was die Dringlichkeit von Schutzmaßnahmen unterstreicht.</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Verdeutlichen Sie den deutlichen Rückgang bei allen Korallengruppen, insbesondere bei Acropora. Der Vergleich zwischen 2020 und 2025 zeigt die dramatischen Auswirkungen der Bleichereignisse. Betonen Sie die Widerstandsfähigkeit der Porites-Korallen.</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Erklären Sie, dass DHW-Werte über 8 Wochen eine hohe Wahrscheinlichkeit für Massenbleiche anzeigen. Der Februar 2025 mit 30,1 °C und einem DHW von 9,6 ist besonders kritisch. Verweisen Sie auf die langfristigen Auswirkungen solcher Temperaturanomalien.</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Betonen Sie den kritischen Anstieg der DHW-Werte im Februar und März 2025, die deutlich über dem Schwellenwert von 8 liegen. Erklären Sie, dass solche Werte mit hoher Wahrscheinlichkeit zu Massenbleiche führen, wie im nördlichen Sektor beobachtet.</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chart" Target="../charts/chart3.xml"/><Relationship Id="rId5"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0.xml"/><Relationship Id="rId5"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2.xml"/><Relationship Id="rId5"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chart" Target="../charts/chart1.xml"/><Relationship Id="rId5"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5.xml"/><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chart" Target="../charts/chart2.xml"/><Relationship Id="rId5" Type="http://schemas.openxmlformats.org/officeDocument/2006/relationships/notesSlide" Target="../notesSlides/notesSlide7.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TextBox 3"/>
          <p:cNvSpPr txBox="1"/>
          <p:nvPr/>
        </p:nvSpPr>
        <p:spPr>
          <a:xfrm>
            <a:off x="640080" y="1828800"/>
            <a:ext cx="10911535" cy="1828800"/>
          </a:xfrm>
          <a:prstGeom prst="rect">
            <a:avLst/>
          </a:prstGeom>
          <a:noFill/>
        </p:spPr>
        <p:txBody>
          <a:bodyPr wrap="square">
            <a:spAutoFit/>
          </a:bodyPr>
          <a:lstStyle/>
          <a:p>
            <a:pPr algn="ctr">
              <a:defRPr sz="4000" b="1">
                <a:solidFill>
                  <a:srgbClr val="837754"/>
                </a:solidFill>
                <a:latin typeface="Calibri"/>
              </a:defRPr>
            </a:pPr>
            <a:r>
              <a:t>Korallenbleiche am Great Barrier Reef — Zustandsbewertung 2025</a:t>
            </a:r>
          </a:p>
        </p:txBody>
      </p:sp>
      <p:sp>
        <p:nvSpPr>
          <p:cNvPr id="5" name="TextBox 4"/>
          <p:cNvSpPr txBox="1"/>
          <p:nvPr/>
        </p:nvSpPr>
        <p:spPr>
          <a:xfrm>
            <a:off x="914400" y="3657600"/>
            <a:ext cx="10362895" cy="914400"/>
          </a:xfrm>
          <a:prstGeom prst="rect">
            <a:avLst/>
          </a:prstGeom>
          <a:noFill/>
        </p:spPr>
        <p:txBody>
          <a:bodyPr wrap="square">
            <a:spAutoFit/>
          </a:bodyPr>
          <a:lstStyle/>
          <a:p>
            <a:pPr algn="ctr">
              <a:defRPr sz="2200">
                <a:solidFill>
                  <a:srgbClr val="666666"/>
                </a:solidFill>
                <a:latin typeface="Calibri"/>
              </a:defRPr>
            </a:pPr>
            <a:r>
              <a:t>Aktuelle Erkenntnisse und Handlungsempfehlungen</a:t>
            </a:r>
          </a:p>
        </p:txBody>
      </p:sp>
      <p:pic>
        <p:nvPicPr>
          <p:cNvPr id="6" name="Picture 5" descr="image.jpg"/>
          <p:cNvPicPr>
            <a:picLocks noChangeAspect="1"/>
          </p:cNvPicPr>
          <p:nvPr/>
        </p:nvPicPr>
        <p:blipFill>
          <a:blip r:embed="rId4"/>
          <a:stretch>
            <a:fillRect/>
          </a:stretch>
        </p:blipFill>
        <p:spPr>
          <a:xfrm>
            <a:off x="5059527" y="4023360"/>
            <a:ext cx="2072639" cy="1554479"/>
          </a:xfrm>
          <a:prstGeom prst="rect">
            <a:avLst/>
          </a:prstGeom>
        </p:spPr>
      </p:pic>
      <p:sp>
        <p:nvSpPr>
          <p:cNvPr id="7" name="TextBox 6"/>
          <p:cNvSpPr txBox="1"/>
          <p:nvPr/>
        </p:nvSpPr>
        <p:spPr>
          <a:xfrm>
            <a:off x="640080" y="5760720"/>
            <a:ext cx="10911535" cy="731520"/>
          </a:xfrm>
          <a:prstGeom prst="rect">
            <a:avLst/>
          </a:prstGeom>
          <a:noFill/>
        </p:spPr>
        <p:txBody>
          <a:bodyPr wrap="square">
            <a:spAutoFit/>
          </a:bodyPr>
          <a:lstStyle/>
          <a:p>
            <a:pPr algn="ctr">
              <a:defRPr sz="1400">
                <a:solidFill>
                  <a:srgbClr val="666666"/>
                </a:solidFill>
                <a:latin typeface="Calibri"/>
              </a:defRPr>
            </a:pPr>
            <a:r>
              <a:t>Dr. Lisa Chen, Prof. Dr. James Morton, Australian Institute of Marine Science (AIMS)  |  Januar 2026</a:t>
            </a:r>
          </a:p>
        </p:txBody>
      </p:sp>
    </p:spTree>
  </p:cSld>
  <p:clrMapOvr>
    <a:masterClrMapping/>
  </p:clrMapOvr>
  <p:transition spd="med">
    <p:zoom/>
  </p:transition>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Meeresoberflächentemperaturen (SST) und Degree Heating Weeks (DHW) — Nördlicher Sektor</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6" name="Table 5"/>
          <p:cNvGraphicFramePr>
            <a:graphicFrameLocks noGrp="1"/>
          </p:cNvGraphicFramePr>
          <p:nvPr/>
        </p:nvGraphicFramePr>
        <p:xfrm>
          <a:off x="640080" y="1554480"/>
          <a:ext cx="10911535" cy="2743200"/>
        </p:xfrm>
        <a:graphic>
          <a:graphicData uri="http://schemas.openxmlformats.org/drawingml/2006/table">
            <a:tbl>
              <a:tblPr firstRow="1" bandRow="1">
                <a:tableStyleId>{5C22544A-7EE6-4342-B048-85BDC9FD1C3A}</a:tableStyleId>
              </a:tblPr>
              <a:tblGrid>
                <a:gridCol w="2182307"/>
                <a:gridCol w="2182307"/>
                <a:gridCol w="2182307"/>
                <a:gridCol w="2182307"/>
                <a:gridCol w="2182307"/>
              </a:tblGrid>
              <a:tr h="457200">
                <a:tc>
                  <a:txBody>
                    <a:bodyPr/>
                    <a:lstStyle/>
                    <a:p>
                      <a:pPr algn="ctr">
                        <a:defRPr sz="1400" b="1">
                          <a:solidFill>
                            <a:srgbClr val="FFFFFF"/>
                          </a:solidFill>
                          <a:latin typeface="Calibri"/>
                        </a:defRPr>
                      </a:pPr>
                      <a:r>
                        <a:t>Monat</a:t>
                      </a:r>
                    </a:p>
                  </a:txBody>
                  <a:tcPr anchor="ctr" marL="73152" marR="73152" marT="36576" marB="36576">
                    <a:solidFill>
                      <a:srgbClr val="837754"/>
                    </a:solidFill>
                  </a:tcPr>
                </a:tc>
                <a:tc>
                  <a:txBody>
                    <a:bodyPr/>
                    <a:lstStyle/>
                    <a:p>
                      <a:pPr algn="ctr">
                        <a:defRPr sz="1400" b="1">
                          <a:solidFill>
                            <a:srgbClr val="FFFFFF"/>
                          </a:solidFill>
                          <a:latin typeface="Calibri"/>
                        </a:defRPr>
                      </a:pPr>
                      <a:r>
                        <a:t>Mittlere SST 2025 (°C)</a:t>
                      </a:r>
                    </a:p>
                  </a:txBody>
                  <a:tcPr anchor="ctr" marL="73152" marR="73152" marT="36576" marB="36576">
                    <a:solidFill>
                      <a:srgbClr val="837754"/>
                    </a:solidFill>
                  </a:tcPr>
                </a:tc>
                <a:tc>
                  <a:txBody>
                    <a:bodyPr/>
                    <a:lstStyle/>
                    <a:p>
                      <a:pPr algn="ctr">
                        <a:defRPr sz="1400" b="1">
                          <a:solidFill>
                            <a:srgbClr val="FFFFFF"/>
                          </a:solidFill>
                          <a:latin typeface="Calibri"/>
                        </a:defRPr>
                      </a:pPr>
                      <a:r>
                        <a:t>Langjähriges Mittel (°C)</a:t>
                      </a:r>
                    </a:p>
                  </a:txBody>
                  <a:tcPr anchor="ctr" marL="73152" marR="73152" marT="36576" marB="36576">
                    <a:solidFill>
                      <a:srgbClr val="837754"/>
                    </a:solidFill>
                  </a:tcPr>
                </a:tc>
                <a:tc>
                  <a:txBody>
                    <a:bodyPr/>
                    <a:lstStyle/>
                    <a:p>
                      <a:pPr algn="ctr">
                        <a:defRPr sz="1400" b="1">
                          <a:solidFill>
                            <a:srgbClr val="FFFFFF"/>
                          </a:solidFill>
                          <a:latin typeface="Calibri"/>
                        </a:defRPr>
                      </a:pPr>
                      <a:r>
                        <a:t>Anomalie (°C)</a:t>
                      </a:r>
                    </a:p>
                  </a:txBody>
                  <a:tcPr anchor="ctr" marL="73152" marR="73152" marT="36576" marB="36576">
                    <a:solidFill>
                      <a:srgbClr val="837754"/>
                    </a:solidFill>
                  </a:tcPr>
                </a:tc>
                <a:tc>
                  <a:txBody>
                    <a:bodyPr/>
                    <a:lstStyle/>
                    <a:p>
                      <a:pPr algn="ctr">
                        <a:defRPr sz="1400" b="1">
                          <a:solidFill>
                            <a:srgbClr val="FFFFFF"/>
                          </a:solidFill>
                          <a:latin typeface="Calibri"/>
                        </a:defRPr>
                      </a:pPr>
                      <a:r>
                        <a:t>DHW (°C-Wochen)</a:t>
                      </a:r>
                    </a:p>
                  </a:txBody>
                  <a:tcPr anchor="ctr" marL="73152" marR="73152" marT="36576" marB="36576">
                    <a:solidFill>
                      <a:srgbClr val="837754"/>
                    </a:solidFill>
                  </a:tcPr>
                </a:tc>
              </a:tr>
              <a:tr h="457200">
                <a:tc>
                  <a:txBody>
                    <a:bodyPr/>
                    <a:lstStyle/>
                    <a:p>
                      <a:pPr algn="l">
                        <a:defRPr sz="1200" b="0">
                          <a:solidFill>
                            <a:srgbClr val="333333"/>
                          </a:solidFill>
                          <a:latin typeface="Calibri"/>
                        </a:defRPr>
                      </a:pPr>
                      <a:r>
                        <a:t>Dezember 2024</a:t>
                      </a:r>
                    </a:p>
                  </a:txBody>
                  <a:tcPr anchor="ctr" marL="73152" marR="73152" marT="36576" marB="36576">
                    <a:solidFill>
                      <a:srgbClr val="E8EEF4"/>
                    </a:solidFill>
                  </a:tcPr>
                </a:tc>
                <a:tc>
                  <a:txBody>
                    <a:bodyPr/>
                    <a:lstStyle/>
                    <a:p>
                      <a:pPr algn="r">
                        <a:defRPr sz="1200" b="0">
                          <a:solidFill>
                            <a:srgbClr val="333333"/>
                          </a:solidFill>
                          <a:latin typeface="Calibri"/>
                        </a:defRPr>
                      </a:pPr>
                      <a:r>
                        <a:t>28,2</a:t>
                      </a:r>
                    </a:p>
                  </a:txBody>
                  <a:tcPr anchor="ctr" marL="73152" marR="73152" marT="36576" marB="36576">
                    <a:solidFill>
                      <a:srgbClr val="E8EEF4"/>
                    </a:solidFill>
                  </a:tcPr>
                </a:tc>
                <a:tc>
                  <a:txBody>
                    <a:bodyPr/>
                    <a:lstStyle/>
                    <a:p>
                      <a:pPr algn="r">
                        <a:defRPr sz="1200" b="0">
                          <a:solidFill>
                            <a:srgbClr val="333333"/>
                          </a:solidFill>
                          <a:latin typeface="Calibri"/>
                        </a:defRPr>
                      </a:pPr>
                      <a:r>
                        <a:t>27,5</a:t>
                      </a:r>
                    </a:p>
                  </a:txBody>
                  <a:tcPr anchor="ctr" marL="73152" marR="73152" marT="36576" marB="36576">
                    <a:solidFill>
                      <a:srgbClr val="E8EEF4"/>
                    </a:solidFill>
                  </a:tcPr>
                </a:tc>
                <a:tc>
                  <a:txBody>
                    <a:bodyPr/>
                    <a:lstStyle/>
                    <a:p>
                      <a:pPr algn="r">
                        <a:defRPr sz="1200" b="0">
                          <a:solidFill>
                            <a:srgbClr val="333333"/>
                          </a:solidFill>
                          <a:latin typeface="Calibri"/>
                        </a:defRPr>
                      </a:pPr>
                      <a:r>
                        <a:t>+0,7</a:t>
                      </a:r>
                    </a:p>
                  </a:txBody>
                  <a:tcPr anchor="ctr" marL="73152" marR="73152" marT="36576" marB="36576">
                    <a:solidFill>
                      <a:srgbClr val="E8EEF4"/>
                    </a:solidFill>
                  </a:tcPr>
                </a:tc>
                <a:tc>
                  <a:txBody>
                    <a:bodyPr/>
                    <a:lstStyle/>
                    <a:p>
                      <a:pPr algn="r">
                        <a:defRPr sz="1200" b="0">
                          <a:solidFill>
                            <a:srgbClr val="333333"/>
                          </a:solidFill>
                          <a:latin typeface="Calibri"/>
                        </a:defRPr>
                      </a:pPr>
                      <a:r>
                        <a:t>1,2</a:t>
                      </a:r>
                    </a:p>
                  </a:txBody>
                  <a:tcPr anchor="ctr" marL="73152" marR="73152" marT="36576" marB="36576">
                    <a:solidFill>
                      <a:srgbClr val="E8EEF4"/>
                    </a:solidFill>
                  </a:tcPr>
                </a:tc>
              </a:tr>
              <a:tr h="457200">
                <a:tc>
                  <a:txBody>
                    <a:bodyPr/>
                    <a:lstStyle/>
                    <a:p>
                      <a:pPr algn="l">
                        <a:defRPr sz="1200" b="0">
                          <a:solidFill>
                            <a:srgbClr val="333333"/>
                          </a:solidFill>
                          <a:latin typeface="Calibri"/>
                        </a:defRPr>
                      </a:pPr>
                      <a:r>
                        <a:t>Januar 2025</a:t>
                      </a:r>
                    </a:p>
                  </a:txBody>
                  <a:tcPr anchor="ctr" marL="73152" marR="73152" marT="36576" marB="36576">
                    <a:solidFill>
                      <a:srgbClr val="FFFFFF"/>
                    </a:solidFill>
                  </a:tcPr>
                </a:tc>
                <a:tc>
                  <a:txBody>
                    <a:bodyPr/>
                    <a:lstStyle/>
                    <a:p>
                      <a:pPr algn="r">
                        <a:defRPr sz="1200" b="0">
                          <a:solidFill>
                            <a:srgbClr val="333333"/>
                          </a:solidFill>
                          <a:latin typeface="Calibri"/>
                        </a:defRPr>
                      </a:pPr>
                      <a:r>
                        <a:t>29,4</a:t>
                      </a:r>
                    </a:p>
                  </a:txBody>
                  <a:tcPr anchor="ctr" marL="73152" marR="73152" marT="36576" marB="36576">
                    <a:solidFill>
                      <a:srgbClr val="FFFFFF"/>
                    </a:solidFill>
                  </a:tcPr>
                </a:tc>
                <a:tc>
                  <a:txBody>
                    <a:bodyPr/>
                    <a:lstStyle/>
                    <a:p>
                      <a:pPr algn="r">
                        <a:defRPr sz="1200" b="0">
                          <a:solidFill>
                            <a:srgbClr val="333333"/>
                          </a:solidFill>
                          <a:latin typeface="Calibri"/>
                        </a:defRPr>
                      </a:pPr>
                      <a:r>
                        <a:t>28,1</a:t>
                      </a:r>
                    </a:p>
                  </a:txBody>
                  <a:tcPr anchor="ctr" marL="73152" marR="73152" marT="36576" marB="36576">
                    <a:solidFill>
                      <a:srgbClr val="FFFFFF"/>
                    </a:solidFill>
                  </a:tcPr>
                </a:tc>
                <a:tc>
                  <a:txBody>
                    <a:bodyPr/>
                    <a:lstStyle/>
                    <a:p>
                      <a:pPr algn="r">
                        <a:defRPr sz="1200" b="0">
                          <a:solidFill>
                            <a:srgbClr val="333333"/>
                          </a:solidFill>
                          <a:latin typeface="Calibri"/>
                        </a:defRPr>
                      </a:pPr>
                      <a:r>
                        <a:t>+1,3</a:t>
                      </a:r>
                    </a:p>
                  </a:txBody>
                  <a:tcPr anchor="ctr" marL="73152" marR="73152" marT="36576" marB="36576">
                    <a:solidFill>
                      <a:srgbClr val="FFFFFF"/>
                    </a:solidFill>
                  </a:tcPr>
                </a:tc>
                <a:tc>
                  <a:txBody>
                    <a:bodyPr/>
                    <a:lstStyle/>
                    <a:p>
                      <a:pPr algn="r">
                        <a:defRPr sz="1200" b="0">
                          <a:solidFill>
                            <a:srgbClr val="333333"/>
                          </a:solidFill>
                          <a:latin typeface="Calibri"/>
                        </a:defRPr>
                      </a:pPr>
                      <a:r>
                        <a:t>4,8</a:t>
                      </a:r>
                    </a:p>
                  </a:txBody>
                  <a:tcPr anchor="ctr" marL="73152" marR="73152" marT="36576" marB="36576">
                    <a:solidFill>
                      <a:srgbClr val="FFFFFF"/>
                    </a:solidFill>
                  </a:tcPr>
                </a:tc>
              </a:tr>
              <a:tr h="457200">
                <a:tc>
                  <a:txBody>
                    <a:bodyPr/>
                    <a:lstStyle/>
                    <a:p>
                      <a:pPr algn="l">
                        <a:defRPr sz="1200" b="0">
                          <a:solidFill>
                            <a:srgbClr val="333333"/>
                          </a:solidFill>
                          <a:latin typeface="Calibri"/>
                        </a:defRPr>
                      </a:pPr>
                      <a:r>
                        <a:t>Februar 2025</a:t>
                      </a:r>
                    </a:p>
                  </a:txBody>
                  <a:tcPr anchor="ctr" marL="73152" marR="73152" marT="36576" marB="36576">
                    <a:solidFill>
                      <a:srgbClr val="E8EEF4"/>
                    </a:solidFill>
                  </a:tcPr>
                </a:tc>
                <a:tc>
                  <a:txBody>
                    <a:bodyPr/>
                    <a:lstStyle/>
                    <a:p>
                      <a:pPr algn="r">
                        <a:defRPr sz="1200" b="0">
                          <a:solidFill>
                            <a:srgbClr val="333333"/>
                          </a:solidFill>
                          <a:latin typeface="Calibri"/>
                        </a:defRPr>
                      </a:pPr>
                      <a:r>
                        <a:t>30,1</a:t>
                      </a:r>
                    </a:p>
                  </a:txBody>
                  <a:tcPr anchor="ctr" marL="73152" marR="73152" marT="36576" marB="36576">
                    <a:solidFill>
                      <a:srgbClr val="E8EEF4"/>
                    </a:solidFill>
                  </a:tcPr>
                </a:tc>
                <a:tc>
                  <a:txBody>
                    <a:bodyPr/>
                    <a:lstStyle/>
                    <a:p>
                      <a:pPr algn="r">
                        <a:defRPr sz="1200" b="0">
                          <a:solidFill>
                            <a:srgbClr val="333333"/>
                          </a:solidFill>
                          <a:latin typeface="Calibri"/>
                        </a:defRPr>
                      </a:pPr>
                      <a:r>
                        <a:t>28,4</a:t>
                      </a:r>
                    </a:p>
                  </a:txBody>
                  <a:tcPr anchor="ctr" marL="73152" marR="73152" marT="36576" marB="36576">
                    <a:solidFill>
                      <a:srgbClr val="E8EEF4"/>
                    </a:solidFill>
                  </a:tcPr>
                </a:tc>
                <a:tc>
                  <a:txBody>
                    <a:bodyPr/>
                    <a:lstStyle/>
                    <a:p>
                      <a:pPr algn="r">
                        <a:defRPr sz="1200" b="0">
                          <a:solidFill>
                            <a:srgbClr val="333333"/>
                          </a:solidFill>
                          <a:latin typeface="Calibri"/>
                        </a:defRPr>
                      </a:pPr>
                      <a:r>
                        <a:t>+1,7</a:t>
                      </a:r>
                    </a:p>
                  </a:txBody>
                  <a:tcPr anchor="ctr" marL="73152" marR="73152" marT="36576" marB="36576">
                    <a:solidFill>
                      <a:srgbClr val="E8EEF4"/>
                    </a:solidFill>
                  </a:tcPr>
                </a:tc>
                <a:tc>
                  <a:txBody>
                    <a:bodyPr/>
                    <a:lstStyle/>
                    <a:p>
                      <a:pPr algn="r">
                        <a:defRPr sz="1200" b="0">
                          <a:solidFill>
                            <a:srgbClr val="333333"/>
                          </a:solidFill>
                          <a:latin typeface="Calibri"/>
                        </a:defRPr>
                      </a:pPr>
                      <a:r>
                        <a:t>9,6</a:t>
                      </a:r>
                    </a:p>
                  </a:txBody>
                  <a:tcPr anchor="ctr" marL="73152" marR="73152" marT="36576" marB="36576">
                    <a:solidFill>
                      <a:srgbClr val="E8EEF4"/>
                    </a:solidFill>
                  </a:tcPr>
                </a:tc>
              </a:tr>
              <a:tr h="457200">
                <a:tc>
                  <a:txBody>
                    <a:bodyPr/>
                    <a:lstStyle/>
                    <a:p>
                      <a:pPr algn="l">
                        <a:defRPr sz="1200" b="0">
                          <a:solidFill>
                            <a:srgbClr val="333333"/>
                          </a:solidFill>
                          <a:latin typeface="Calibri"/>
                        </a:defRPr>
                      </a:pPr>
                      <a:r>
                        <a:t>März 2025</a:t>
                      </a:r>
                    </a:p>
                  </a:txBody>
                  <a:tcPr anchor="ctr" marL="73152" marR="73152" marT="36576" marB="36576">
                    <a:solidFill>
                      <a:srgbClr val="FFFFFF"/>
                    </a:solidFill>
                  </a:tcPr>
                </a:tc>
                <a:tc>
                  <a:txBody>
                    <a:bodyPr/>
                    <a:lstStyle/>
                    <a:p>
                      <a:pPr algn="r">
                        <a:defRPr sz="1200" b="0">
                          <a:solidFill>
                            <a:srgbClr val="333333"/>
                          </a:solidFill>
                          <a:latin typeface="Calibri"/>
                        </a:defRPr>
                      </a:pPr>
                      <a:r>
                        <a:t>29,5</a:t>
                      </a:r>
                    </a:p>
                  </a:txBody>
                  <a:tcPr anchor="ctr" marL="73152" marR="73152" marT="36576" marB="36576">
                    <a:solidFill>
                      <a:srgbClr val="FFFFFF"/>
                    </a:solidFill>
                  </a:tcPr>
                </a:tc>
                <a:tc>
                  <a:txBody>
                    <a:bodyPr/>
                    <a:lstStyle/>
                    <a:p>
                      <a:pPr algn="r">
                        <a:defRPr sz="1200" b="0">
                          <a:solidFill>
                            <a:srgbClr val="333333"/>
                          </a:solidFill>
                          <a:latin typeface="Calibri"/>
                        </a:defRPr>
                      </a:pPr>
                      <a:r>
                        <a:t>28,2</a:t>
                      </a:r>
                    </a:p>
                  </a:txBody>
                  <a:tcPr anchor="ctr" marL="73152" marR="73152" marT="36576" marB="36576">
                    <a:solidFill>
                      <a:srgbClr val="FFFFFF"/>
                    </a:solidFill>
                  </a:tcPr>
                </a:tc>
                <a:tc>
                  <a:txBody>
                    <a:bodyPr/>
                    <a:lstStyle/>
                    <a:p>
                      <a:pPr algn="r">
                        <a:defRPr sz="1200" b="0">
                          <a:solidFill>
                            <a:srgbClr val="333333"/>
                          </a:solidFill>
                          <a:latin typeface="Calibri"/>
                        </a:defRPr>
                      </a:pPr>
                      <a:r>
                        <a:t>+1,3</a:t>
                      </a:r>
                    </a:p>
                  </a:txBody>
                  <a:tcPr anchor="ctr" marL="73152" marR="73152" marT="36576" marB="36576">
                    <a:solidFill>
                      <a:srgbClr val="FFFFFF"/>
                    </a:solidFill>
                  </a:tcPr>
                </a:tc>
                <a:tc>
                  <a:txBody>
                    <a:bodyPr/>
                    <a:lstStyle/>
                    <a:p>
                      <a:pPr algn="r">
                        <a:defRPr sz="1200" b="0">
                          <a:solidFill>
                            <a:srgbClr val="333333"/>
                          </a:solidFill>
                          <a:latin typeface="Calibri"/>
                        </a:defRPr>
                      </a:pPr>
                      <a:r>
                        <a:t>12,4</a:t>
                      </a:r>
                    </a:p>
                  </a:txBody>
                  <a:tcPr anchor="ctr" marL="73152" marR="73152" marT="36576" marB="36576">
                    <a:solidFill>
                      <a:srgbClr val="FFFFFF"/>
                    </a:solidFill>
                  </a:tcPr>
                </a:tc>
              </a:tr>
              <a:tr h="457200">
                <a:tc>
                  <a:txBody>
                    <a:bodyPr/>
                    <a:lstStyle/>
                    <a:p>
                      <a:pPr algn="l">
                        <a:defRPr sz="1200" b="0">
                          <a:solidFill>
                            <a:srgbClr val="333333"/>
                          </a:solidFill>
                          <a:latin typeface="Calibri"/>
                        </a:defRPr>
                      </a:pPr>
                      <a:r>
                        <a:t>April 2025</a:t>
                      </a:r>
                    </a:p>
                  </a:txBody>
                  <a:tcPr anchor="ctr" marL="73152" marR="73152" marT="36576" marB="36576">
                    <a:solidFill>
                      <a:srgbClr val="E8EEF4"/>
                    </a:solidFill>
                  </a:tcPr>
                </a:tc>
                <a:tc>
                  <a:txBody>
                    <a:bodyPr/>
                    <a:lstStyle/>
                    <a:p>
                      <a:pPr algn="r">
                        <a:defRPr sz="1200" b="0">
                          <a:solidFill>
                            <a:srgbClr val="333333"/>
                          </a:solidFill>
                          <a:latin typeface="Calibri"/>
                        </a:defRPr>
                      </a:pPr>
                      <a:r>
                        <a:t>28,3</a:t>
                      </a:r>
                    </a:p>
                  </a:txBody>
                  <a:tcPr anchor="ctr" marL="73152" marR="73152" marT="36576" marB="36576">
                    <a:solidFill>
                      <a:srgbClr val="E8EEF4"/>
                    </a:solidFill>
                  </a:tcPr>
                </a:tc>
                <a:tc>
                  <a:txBody>
                    <a:bodyPr/>
                    <a:lstStyle/>
                    <a:p>
                      <a:pPr algn="r">
                        <a:defRPr sz="1200" b="0">
                          <a:solidFill>
                            <a:srgbClr val="333333"/>
                          </a:solidFill>
                          <a:latin typeface="Calibri"/>
                        </a:defRPr>
                      </a:pPr>
                      <a:r>
                        <a:t>27,4</a:t>
                      </a:r>
                    </a:p>
                  </a:txBody>
                  <a:tcPr anchor="ctr" marL="73152" marR="73152" marT="36576" marB="36576">
                    <a:solidFill>
                      <a:srgbClr val="E8EEF4"/>
                    </a:solidFill>
                  </a:tcPr>
                </a:tc>
                <a:tc>
                  <a:txBody>
                    <a:bodyPr/>
                    <a:lstStyle/>
                    <a:p>
                      <a:pPr algn="r">
                        <a:defRPr sz="1200" b="0">
                          <a:solidFill>
                            <a:srgbClr val="333333"/>
                          </a:solidFill>
                          <a:latin typeface="Calibri"/>
                        </a:defRPr>
                      </a:pPr>
                      <a:r>
                        <a:t>+0,9</a:t>
                      </a:r>
                    </a:p>
                  </a:txBody>
                  <a:tcPr anchor="ctr" marL="73152" marR="73152" marT="36576" marB="36576">
                    <a:solidFill>
                      <a:srgbClr val="E8EEF4"/>
                    </a:solidFill>
                  </a:tcPr>
                </a:tc>
                <a:tc>
                  <a:txBody>
                    <a:bodyPr/>
                    <a:lstStyle/>
                    <a:p>
                      <a:pPr algn="r">
                        <a:defRPr sz="1200" b="0">
                          <a:solidFill>
                            <a:srgbClr val="333333"/>
                          </a:solidFill>
                          <a:latin typeface="Calibri"/>
                        </a:defRPr>
                      </a:pPr>
                      <a:r>
                        <a:t>8,2</a:t>
                      </a:r>
                    </a:p>
                  </a:txBody>
                  <a:tcPr anchor="ctr" marL="73152" marR="73152" marT="36576" marB="36576">
                    <a:solidFill>
                      <a:srgbClr val="E8EEF4"/>
                    </a:solidFill>
                  </a:tcPr>
                </a:tc>
              </a:tr>
            </a:tbl>
          </a:graphicData>
        </a:graphic>
      </p:graphicFrame>
      <p:sp>
        <p:nvSpPr>
          <p:cNvPr id="7" name="TextBox 6"/>
          <p:cNvSpPr txBox="1"/>
          <p:nvPr/>
        </p:nvSpPr>
        <p:spPr>
          <a:xfrm>
            <a:off x="640080" y="4572000"/>
            <a:ext cx="10911535" cy="1097280"/>
          </a:xfrm>
          <a:prstGeom prst="rect">
            <a:avLst/>
          </a:prstGeom>
          <a:noFill/>
        </p:spPr>
        <p:txBody>
          <a:bodyPr wrap="square">
            <a:spAutoFit/>
          </a:bodyPr>
          <a:lstStyle/>
          <a:p>
            <a:pPr>
              <a:defRPr sz="1300" i="1">
                <a:solidFill>
                  <a:srgbClr val="666666"/>
                </a:solidFill>
                <a:latin typeface="Calibri"/>
              </a:defRPr>
            </a:pPr>
            <a:r>
              <a:t>Die Tabelle zeigt die monatlichen Meeresoberflächentemperaturen (SST) und Degree Heating Weeks (DHW) im nördlichen Sektor. DHW &gt; 8 = Massenbleiche wahrscheinlich.</a:t>
            </a:r>
          </a:p>
        </p:txBody>
      </p:sp>
    </p:spTree>
  </p:cSld>
  <p:clrMapOvr>
    <a:masterClrMapping/>
  </p:clrMapOvr>
  <p:transition spd="med">
    <p:zoom/>
  </p:transition>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Temperaturanomalien und Degree Heating Weeks (DHW) — Nördlicher Sektor</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6" name="Chart 5"/>
          <p:cNvGraphicFramePr>
            <a:graphicFrameLocks noGrp="1"/>
          </p:cNvGraphicFramePr>
          <p:nvPr/>
        </p:nvGraphicFramePr>
        <p:xfrm>
          <a:off x="914400" y="1554480"/>
          <a:ext cx="10362895" cy="3931920"/>
        </p:xfrm>
        <a:graphic>
          <a:graphicData uri="http://schemas.openxmlformats.org/drawingml/2006/chart">
            <c:chart xmlns:c="http://schemas.openxmlformats.org/drawingml/2006/chart" r:id="rId4"/>
          </a:graphicData>
        </a:graphic>
      </p:graphicFrame>
      <p:sp>
        <p:nvSpPr>
          <p:cNvPr id="7" name="TextBox 6"/>
          <p:cNvSpPr txBox="1"/>
          <p:nvPr/>
        </p:nvSpPr>
        <p:spPr>
          <a:xfrm>
            <a:off x="7619695" y="5120640"/>
            <a:ext cx="3474720" cy="320040"/>
          </a:xfrm>
          <a:prstGeom prst="rect">
            <a:avLst/>
          </a:prstGeom>
          <a:noFill/>
        </p:spPr>
        <p:txBody>
          <a:bodyPr wrap="none">
            <a:spAutoFit/>
          </a:bodyPr>
          <a:lstStyle/>
          <a:p>
            <a:pPr algn="r">
              <a:defRPr sz="1100" b="1">
                <a:solidFill>
                  <a:srgbClr val="C0392B"/>
                </a:solidFill>
                <a:latin typeface="Calibri"/>
              </a:defRPr>
            </a:pPr>
            <a:r>
              <a:t>DHW &gt; 8 = Massenbleiche wahrscheinlich</a:t>
            </a:r>
          </a:p>
        </p:txBody>
      </p:sp>
      <p:sp>
        <p:nvSpPr>
          <p:cNvPr id="8" name="TextBox 7"/>
          <p:cNvSpPr txBox="1"/>
          <p:nvPr/>
        </p:nvSpPr>
        <p:spPr>
          <a:xfrm>
            <a:off x="640080" y="5623560"/>
            <a:ext cx="10911535" cy="1051560"/>
          </a:xfrm>
          <a:prstGeom prst="rect">
            <a:avLst/>
          </a:prstGeom>
          <a:noFill/>
        </p:spPr>
        <p:txBody>
          <a:bodyPr wrap="square">
            <a:spAutoFit/>
          </a:bodyPr>
          <a:lstStyle/>
          <a:p>
            <a:pPr>
              <a:defRPr sz="1300" i="1">
                <a:solidFill>
                  <a:srgbClr val="666666"/>
                </a:solidFill>
                <a:latin typeface="Calibri"/>
              </a:defRPr>
            </a:pPr>
            <a:r>
              <a:t>Das Liniendiagramm zeigt die Entwicklung der Temperaturanomalien und DHW-Werte im nördlichen Sektor von Dezember 2024 bis April 2025.</a:t>
            </a:r>
          </a:p>
        </p:txBody>
      </p:sp>
    </p:spTree>
  </p:cSld>
  <p:clrMapOvr>
    <a:masterClrMapping/>
  </p:clrMapOvr>
  <p:transition spd="med">
    <p:zoom/>
  </p:transition>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Durchschnittliche Wassertemperatur Februar/März 2025</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914400" y="1645920"/>
            <a:ext cx="10362895" cy="1828800"/>
          </a:xfrm>
          <a:prstGeom prst="rect">
            <a:avLst/>
          </a:prstGeom>
          <a:noFill/>
        </p:spPr>
        <p:txBody>
          <a:bodyPr wrap="square">
            <a:spAutoFit/>
          </a:bodyPr>
          <a:lstStyle/>
          <a:p>
            <a:pPr algn="ctr">
              <a:defRPr sz="6400" b="1">
                <a:solidFill>
                  <a:srgbClr val="837754"/>
                </a:solidFill>
                <a:latin typeface="Calibri"/>
              </a:defRPr>
            </a:pPr>
            <a:r>
              <a:t>29,8 °C</a:t>
            </a:r>
          </a:p>
        </p:txBody>
      </p:sp>
      <p:sp>
        <p:nvSpPr>
          <p:cNvPr id="7" name="TextBox 6"/>
          <p:cNvSpPr txBox="1"/>
          <p:nvPr/>
        </p:nvSpPr>
        <p:spPr>
          <a:xfrm>
            <a:off x="914400" y="3291840"/>
            <a:ext cx="7071055" cy="731520"/>
          </a:xfrm>
          <a:prstGeom prst="rect">
            <a:avLst/>
          </a:prstGeom>
          <a:noFill/>
        </p:spPr>
        <p:txBody>
          <a:bodyPr wrap="square">
            <a:spAutoFit/>
          </a:bodyPr>
          <a:lstStyle/>
          <a:p>
            <a:pPr algn="ctr">
              <a:defRPr sz="2000">
                <a:solidFill>
                  <a:srgbClr val="666666"/>
                </a:solidFill>
                <a:latin typeface="Calibri"/>
              </a:defRPr>
            </a:pPr>
            <a:r>
              <a:t>Durchschnittswert über alle Sektoren (+1,4 °C über dem langfristigen Mittel)</a:t>
            </a:r>
          </a:p>
        </p:txBody>
      </p:sp>
      <p:sp>
        <p:nvSpPr>
          <p:cNvPr id="8" name="TextBox 7"/>
          <p:cNvSpPr txBox="1"/>
          <p:nvPr/>
        </p:nvSpPr>
        <p:spPr>
          <a:xfrm>
            <a:off x="640080" y="4206240"/>
            <a:ext cx="7345375" cy="2194560"/>
          </a:xfrm>
          <a:prstGeom prst="rect">
            <a:avLst/>
          </a:prstGeom>
          <a:noFill/>
        </p:spPr>
        <p:txBody>
          <a:bodyPr wrap="square">
            <a:normAutofit/>
          </a:bodyPr>
          <a:lstStyle/>
          <a:p>
            <a:pPr>
              <a:spcBef>
                <a:spcPts val="200"/>
              </a:spcBef>
              <a:spcAft>
                <a:spcPts val="600"/>
              </a:spcAft>
              <a:buFont typeface="Arial"/>
              <a:buChar char="•"/>
            </a:pPr>
            <a:r>
              <a:rPr sz="1600" b="0">
                <a:solidFill>
                  <a:srgbClr val="333333"/>
                </a:solidFill>
                <a:latin typeface="Calibri"/>
              </a:rPr>
              <a:t>Langfristiges Mittel (1991-2020): 28,4 °C.</a:t>
            </a:r>
          </a:p>
          <a:p>
            <a:pPr>
              <a:spcBef>
                <a:spcPts val="200"/>
              </a:spcBef>
              <a:spcAft>
                <a:spcPts val="600"/>
              </a:spcAft>
              <a:buFont typeface="Arial"/>
              <a:buChar char="•"/>
            </a:pPr>
            <a:r>
              <a:rPr sz="1600" b="0">
                <a:solidFill>
                  <a:srgbClr val="333333"/>
                </a:solidFill>
                <a:latin typeface="Calibri"/>
              </a:rPr>
              <a:t>Temperaturanomalien korrelieren mit Bleichereignissen.</a:t>
            </a:r>
          </a:p>
          <a:p>
            <a:pPr>
              <a:spcBef>
                <a:spcPts val="200"/>
              </a:spcBef>
              <a:spcAft>
                <a:spcPts val="600"/>
              </a:spcAft>
              <a:buFont typeface="Arial"/>
              <a:buChar char="•"/>
            </a:pPr>
            <a:r>
              <a:rPr sz="1600" b="0">
                <a:solidFill>
                  <a:srgbClr val="333333"/>
                </a:solidFill>
                <a:latin typeface="Calibri"/>
              </a:rPr>
              <a:t>Februar 2025: Höchster Wert mit 30,1 °C im nördlichen Sektor.</a:t>
            </a:r>
          </a:p>
        </p:txBody>
      </p:sp>
      <p:pic>
        <p:nvPicPr>
          <p:cNvPr id="9" name="Picture 8" descr="image.jpg"/>
          <p:cNvPicPr>
            <a:picLocks noChangeAspect="1"/>
          </p:cNvPicPr>
          <p:nvPr/>
        </p:nvPicPr>
        <p:blipFill>
          <a:blip r:embed="rId5"/>
          <a:stretch>
            <a:fillRect/>
          </a:stretch>
        </p:blipFill>
        <p:spPr>
          <a:xfrm>
            <a:off x="8259775" y="3886200"/>
            <a:ext cx="3200400" cy="2103120"/>
          </a:xfrm>
          <a:prstGeom prst="rect">
            <a:avLst/>
          </a:prstGeom>
        </p:spPr>
      </p:pic>
    </p:spTree>
  </p:cSld>
  <p:clrMapOvr>
    <a:masterClrMapping/>
  </p:clrMapOvr>
  <p:transition spd="med">
    <p:zoom/>
  </p:transition>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Fazit</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554480"/>
            <a:ext cx="10911535" cy="4800600"/>
          </a:xfrm>
          <a:prstGeom prst="rect">
            <a:avLst/>
          </a:prstGeom>
          <a:noFill/>
        </p:spPr>
        <p:txBody>
          <a:bodyPr wrap="square">
            <a:normAutofit/>
          </a:bodyPr>
          <a:lstStyle/>
          <a:p>
            <a:pPr>
              <a:spcBef>
                <a:spcPts val="400"/>
              </a:spcBef>
              <a:spcAft>
                <a:spcPts val="1000"/>
              </a:spcAft>
            </a:pPr>
            <a:r>
              <a:rPr sz="1300" b="0">
                <a:solidFill>
                  <a:srgbClr val="333333"/>
                </a:solidFill>
                <a:latin typeface="Calibri"/>
              </a:rPr>
              <a:t>1.  Das GBR ist durch wiederkehrende Massenbleichereignisse stark gefährdet.</a:t>
            </a:r>
          </a:p>
          <a:p>
            <a:pPr>
              <a:spcBef>
                <a:spcPts val="400"/>
              </a:spcBef>
              <a:spcAft>
                <a:spcPts val="1000"/>
              </a:spcAft>
            </a:pPr>
            <a:r>
              <a:rPr sz="1300" b="0">
                <a:solidFill>
                  <a:srgbClr val="333333"/>
                </a:solidFill>
                <a:latin typeface="Calibri"/>
              </a:rPr>
              <a:t>2.  2025 waren 62 % der Riffabschnitte von Bleiche betroffen, mit einer Mortalitätsrate von bis zu 38 % im nördlichen Sektor.</a:t>
            </a:r>
          </a:p>
          <a:p>
            <a:pPr>
              <a:spcBef>
                <a:spcPts val="400"/>
              </a:spcBef>
              <a:spcAft>
                <a:spcPts val="1000"/>
              </a:spcAft>
            </a:pPr>
            <a:r>
              <a:rPr sz="1300" b="0">
                <a:solidFill>
                  <a:srgbClr val="333333"/>
                </a:solidFill>
                <a:latin typeface="Calibri"/>
              </a:rPr>
              <a:t>3.  Die Korallenbedeckung ging um 24 % zurück, wobei Acropora-Korallen am stärksten betroffen sind.</a:t>
            </a:r>
          </a:p>
          <a:p>
            <a:pPr>
              <a:spcBef>
                <a:spcPts val="400"/>
              </a:spcBef>
              <a:spcAft>
                <a:spcPts val="1000"/>
              </a:spcAft>
            </a:pPr>
            <a:r>
              <a:rPr sz="1300" b="0">
                <a:solidFill>
                  <a:srgbClr val="333333"/>
                </a:solidFill>
                <a:latin typeface="Calibri"/>
              </a:rPr>
              <a:t>4.  Temperaturanomalien und hohe DHW-Werte sind Haupttreiber der Bleichereignisse.</a:t>
            </a:r>
          </a:p>
          <a:p>
            <a:pPr>
              <a:spcBef>
                <a:spcPts val="400"/>
              </a:spcBef>
              <a:spcAft>
                <a:spcPts val="1000"/>
              </a:spcAft>
            </a:pPr>
            <a:r>
              <a:rPr sz="1300" b="0">
                <a:solidFill>
                  <a:srgbClr val="333333"/>
                </a:solidFill>
                <a:latin typeface="Calibri"/>
              </a:rPr>
              <a:t>5.  Sofortige Maßnahmen sind notwendig, um die Widerstandsfähigkeit des Riffs zu stärken:</a:t>
            </a:r>
          </a:p>
          <a:p>
            <a:pPr>
              <a:spcBef>
                <a:spcPts val="400"/>
              </a:spcBef>
              <a:spcAft>
                <a:spcPts val="1000"/>
              </a:spcAft>
            </a:pPr>
            <a:r>
              <a:rPr sz="1300" b="0">
                <a:solidFill>
                  <a:srgbClr val="333333"/>
                </a:solidFill>
                <a:latin typeface="Calibri"/>
              </a:rPr>
              <a:t>6.  - Erweiterung der Schutzgebiete</a:t>
            </a:r>
          </a:p>
          <a:p>
            <a:pPr>
              <a:spcBef>
                <a:spcPts val="400"/>
              </a:spcBef>
              <a:spcAft>
                <a:spcPts val="1000"/>
              </a:spcAft>
            </a:pPr>
            <a:r>
              <a:rPr sz="1300" b="0">
                <a:solidFill>
                  <a:srgbClr val="333333"/>
                </a:solidFill>
                <a:latin typeface="Calibri"/>
              </a:rPr>
              <a:t>7.  - Reduktion lokaler Belastungen</a:t>
            </a:r>
          </a:p>
          <a:p>
            <a:pPr>
              <a:spcBef>
                <a:spcPts val="400"/>
              </a:spcBef>
              <a:spcAft>
                <a:spcPts val="1000"/>
              </a:spcAft>
            </a:pPr>
            <a:r>
              <a:rPr sz="1300" b="0">
                <a:solidFill>
                  <a:srgbClr val="333333"/>
                </a:solidFill>
                <a:latin typeface="Calibri"/>
              </a:rPr>
              <a:t>8.  - Aktive Restaurierung und verbessertes Monitoring.</a:t>
            </a:r>
          </a:p>
        </p:txBody>
      </p:sp>
    </p:spTree>
  </p:cSld>
  <p:clrMapOvr>
    <a:masterClrMapping/>
  </p:clrMapOvr>
  <p:transition spd="med">
    <p:zoom/>
  </p:transition>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Quellen</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554480"/>
            <a:ext cx="10911535" cy="4846320"/>
          </a:xfrm>
          <a:prstGeom prst="rect">
            <a:avLst/>
          </a:prstGeom>
          <a:noFill/>
        </p:spPr>
        <p:txBody>
          <a:bodyPr wrap="square">
            <a:normAutofit/>
          </a:bodyPr>
          <a:lstStyle/>
          <a:p>
            <a:pPr>
              <a:spcBef>
                <a:spcPts val="200"/>
              </a:spcBef>
              <a:spcAft>
                <a:spcPts val="600"/>
              </a:spcAft>
              <a:buFont typeface="Arial"/>
              <a:buChar char="•"/>
            </a:pPr>
            <a:r>
              <a:rPr sz="1300" b="0">
                <a:solidFill>
                  <a:srgbClr val="666666"/>
                </a:solidFill>
                <a:latin typeface="Calibri"/>
              </a:rPr>
              <a:t>Hughes, T.P. et al. (2024): Recurring mass bleaching and the future of coral reefs. Nature 628, 345-351.</a:t>
            </a:r>
          </a:p>
          <a:p>
            <a:pPr>
              <a:spcBef>
                <a:spcPts val="200"/>
              </a:spcBef>
              <a:spcAft>
                <a:spcPts val="600"/>
              </a:spcAft>
              <a:buFont typeface="Arial"/>
              <a:buChar char="•"/>
            </a:pPr>
            <a:r>
              <a:rPr sz="1300" b="0">
                <a:solidFill>
                  <a:srgbClr val="666666"/>
                </a:solidFill>
                <a:latin typeface="Calibri"/>
              </a:rPr>
              <a:t>AIMS (2025): Long-Term Monitoring Program — Annual Summary Report 2025. AIMS Technical Report.</a:t>
            </a:r>
          </a:p>
        </p:txBody>
      </p:sp>
    </p:spTree>
  </p:cSld>
  <p:clrMapOvr>
    <a:masterClrMapping/>
  </p:clrMapOvr>
  <p:transition spd="med">
    <p:zoom/>
  </p:transition>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Inhaltsverzeichnis</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554480"/>
            <a:ext cx="10911535" cy="4846320"/>
          </a:xfrm>
          <a:prstGeom prst="rect">
            <a:avLst/>
          </a:prstGeom>
          <a:noFill/>
        </p:spPr>
        <p:txBody>
          <a:bodyPr wrap="square">
            <a:normAutofit/>
          </a:bodyPr>
          <a:lstStyle/>
          <a:p>
            <a:pPr>
              <a:spcBef>
                <a:spcPts val="300"/>
              </a:spcBef>
              <a:spcAft>
                <a:spcPts val="1000"/>
              </a:spcAft>
            </a:pPr>
            <a:r>
              <a:rPr sz="1600" b="0">
                <a:solidFill>
                  <a:srgbClr val="333333"/>
                </a:solidFill>
                <a:latin typeface="Calibri"/>
              </a:rPr>
              <a:t>1.  Zusammenfassung</a:t>
            </a:r>
          </a:p>
          <a:p>
            <a:pPr>
              <a:spcBef>
                <a:spcPts val="300"/>
              </a:spcBef>
              <a:spcAft>
                <a:spcPts val="1000"/>
              </a:spcAft>
            </a:pPr>
            <a:r>
              <a:rPr sz="1600" b="0">
                <a:solidFill>
                  <a:srgbClr val="333333"/>
                </a:solidFill>
                <a:latin typeface="Calibri"/>
              </a:rPr>
              <a:t>2.  Untersuchungsgebiet und Methodik</a:t>
            </a:r>
          </a:p>
          <a:p>
            <a:pPr>
              <a:spcBef>
                <a:spcPts val="300"/>
              </a:spcBef>
              <a:spcAft>
                <a:spcPts val="1000"/>
              </a:spcAft>
            </a:pPr>
            <a:r>
              <a:rPr sz="1600" b="0">
                <a:solidFill>
                  <a:srgbClr val="333333"/>
                </a:solidFill>
                <a:latin typeface="Calibri"/>
              </a:rPr>
              <a:t>3.  Bleichintensität nach Sektor</a:t>
            </a:r>
          </a:p>
          <a:p>
            <a:pPr>
              <a:spcBef>
                <a:spcPts val="300"/>
              </a:spcBef>
              <a:spcAft>
                <a:spcPts val="1000"/>
              </a:spcAft>
            </a:pPr>
            <a:r>
              <a:rPr sz="1600" b="0">
                <a:solidFill>
                  <a:srgbClr val="333333"/>
                </a:solidFill>
                <a:latin typeface="Calibri"/>
              </a:rPr>
              <a:t>4.  Korallenbedeckung und Artenvielfalt</a:t>
            </a:r>
          </a:p>
          <a:p>
            <a:pPr>
              <a:spcBef>
                <a:spcPts val="300"/>
              </a:spcBef>
              <a:spcAft>
                <a:spcPts val="1000"/>
              </a:spcAft>
            </a:pPr>
            <a:r>
              <a:rPr sz="1600" b="0">
                <a:solidFill>
                  <a:srgbClr val="333333"/>
                </a:solidFill>
                <a:latin typeface="Calibri"/>
              </a:rPr>
              <a:t>5.  Meeresoberflächentemperaturen</a:t>
            </a:r>
          </a:p>
          <a:p>
            <a:pPr>
              <a:spcBef>
                <a:spcPts val="300"/>
              </a:spcBef>
              <a:spcAft>
                <a:spcPts val="1000"/>
              </a:spcAft>
            </a:pPr>
            <a:r>
              <a:rPr sz="1600" b="0">
                <a:solidFill>
                  <a:srgbClr val="333333"/>
                </a:solidFill>
                <a:latin typeface="Calibri"/>
              </a:rPr>
              <a:t>6.  Empfehlungen (Teil 1)</a:t>
            </a:r>
          </a:p>
          <a:p>
            <a:pPr>
              <a:spcBef>
                <a:spcPts val="300"/>
              </a:spcBef>
              <a:spcAft>
                <a:spcPts val="1000"/>
              </a:spcAft>
            </a:pPr>
            <a:r>
              <a:rPr sz="1600" b="0">
                <a:solidFill>
                  <a:srgbClr val="333333"/>
                </a:solidFill>
                <a:latin typeface="Calibri"/>
              </a:rPr>
              <a:t>7.  Empfehlungen (Teil 2)</a:t>
            </a:r>
          </a:p>
          <a:p>
            <a:pPr>
              <a:spcBef>
                <a:spcPts val="300"/>
              </a:spcBef>
              <a:spcAft>
                <a:spcPts val="1000"/>
              </a:spcAft>
            </a:pPr>
            <a:r>
              <a:rPr sz="1600" b="0">
                <a:solidFill>
                  <a:srgbClr val="333333"/>
                </a:solidFill>
                <a:latin typeface="Calibri"/>
              </a:rPr>
              <a:t>8.  Fazit</a:t>
            </a:r>
          </a:p>
        </p:txBody>
      </p:sp>
    </p:spTree>
  </p:cSld>
  <p:clrMapOvr>
    <a:masterClrMapping/>
  </p:clrMapOvr>
  <p:transition spd="med">
    <p:zoom/>
  </p:transition>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Zusammenfassung</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640080" y="1371600"/>
            <a:ext cx="6827349" cy="5029200"/>
          </a:xfrm>
          <a:prstGeom prst="rect">
            <a:avLst/>
          </a:prstGeom>
          <a:noFill/>
        </p:spPr>
        <p:txBody>
          <a:bodyPr wrap="square">
            <a:normAutofit/>
          </a:bodyPr>
          <a:lstStyle/>
          <a:p>
            <a:pPr>
              <a:spcBef>
                <a:spcPts val="300"/>
              </a:spcBef>
              <a:spcAft>
                <a:spcPts val="800"/>
              </a:spcAft>
              <a:buFont typeface="Arial"/>
              <a:buChar char="•"/>
            </a:pPr>
            <a:r>
              <a:rPr sz="1800" b="0">
                <a:solidFill>
                  <a:srgbClr val="333333"/>
                </a:solidFill>
                <a:latin typeface="Calibri"/>
              </a:rPr>
              <a:t>Das Great Barrier Reef (GBR) erlebte 2025 das fünfte Massenbleichereignis innerhalb von acht Jahren.</a:t>
            </a:r>
          </a:p>
          <a:p>
            <a:pPr>
              <a:spcBef>
                <a:spcPts val="300"/>
              </a:spcBef>
              <a:spcAft>
                <a:spcPts val="800"/>
              </a:spcAft>
              <a:buFont typeface="Arial"/>
              <a:buChar char="•"/>
            </a:pPr>
            <a:r>
              <a:rPr sz="1800" b="0">
                <a:solidFill>
                  <a:srgbClr val="333333"/>
                </a:solidFill>
                <a:latin typeface="Calibri"/>
              </a:rPr>
              <a:t>62 % der untersuchten 1.064 Riffabschnitte waren von Bleiche betroffen — der zweithöchste Wert seit 1998.</a:t>
            </a:r>
          </a:p>
          <a:p>
            <a:pPr>
              <a:spcBef>
                <a:spcPts val="300"/>
              </a:spcBef>
              <a:spcAft>
                <a:spcPts val="800"/>
              </a:spcAft>
              <a:buFont typeface="Arial"/>
              <a:buChar char="•"/>
            </a:pPr>
            <a:r>
              <a:rPr sz="1800" b="0">
                <a:solidFill>
                  <a:srgbClr val="333333"/>
                </a:solidFill>
                <a:latin typeface="Calibri"/>
              </a:rPr>
              <a:t>Durchschnittliche Wassertemperatur im Februar/März 2025: 29,8 °C (+1,4 °C über dem langfristigen Mittel).</a:t>
            </a:r>
          </a:p>
          <a:p>
            <a:pPr>
              <a:spcBef>
                <a:spcPts val="300"/>
              </a:spcBef>
              <a:spcAft>
                <a:spcPts val="800"/>
              </a:spcAft>
              <a:buFont typeface="Arial"/>
              <a:buChar char="•"/>
            </a:pPr>
            <a:r>
              <a:rPr sz="1800" b="0">
                <a:solidFill>
                  <a:srgbClr val="333333"/>
                </a:solidFill>
                <a:latin typeface="Calibri"/>
              </a:rPr>
              <a:t>Höchste Mortalitätsrate im nördlichen Sektor: 38 % der Hartkorallen.</a:t>
            </a:r>
          </a:p>
        </p:txBody>
      </p:sp>
      <p:pic>
        <p:nvPicPr>
          <p:cNvPr id="7" name="Picture 6" descr="image.jpg"/>
          <p:cNvPicPr>
            <a:picLocks noChangeAspect="1"/>
          </p:cNvPicPr>
          <p:nvPr/>
        </p:nvPicPr>
        <p:blipFill>
          <a:blip r:embed="rId5"/>
          <a:stretch>
            <a:fillRect/>
          </a:stretch>
        </p:blipFill>
        <p:spPr>
          <a:xfrm>
            <a:off x="7802575" y="1463040"/>
            <a:ext cx="4114800" cy="4526279"/>
          </a:xfrm>
          <a:prstGeom prst="rect">
            <a:avLst/>
          </a:prstGeom>
        </p:spPr>
      </p:pic>
    </p:spTree>
  </p:cSld>
  <p:clrMapOvr>
    <a:masterClrMapping/>
  </p:clrMapOvr>
  <p:transition spd="med">
    <p:zoom/>
  </p:transition>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Untersuchungsgebiet und Methodik</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4876678" y="1371600"/>
            <a:ext cx="6827349" cy="5029200"/>
          </a:xfrm>
          <a:prstGeom prst="rect">
            <a:avLst/>
          </a:prstGeom>
          <a:noFill/>
        </p:spPr>
        <p:txBody>
          <a:bodyPr wrap="square">
            <a:normAutofit/>
          </a:bodyPr>
          <a:lstStyle/>
          <a:p>
            <a:pPr>
              <a:spcBef>
                <a:spcPts val="300"/>
              </a:spcBef>
              <a:spcAft>
                <a:spcPts val="800"/>
              </a:spcAft>
              <a:buFont typeface="Arial"/>
              <a:buChar char="•"/>
            </a:pPr>
            <a:r>
              <a:rPr sz="1800" b="0">
                <a:solidFill>
                  <a:srgbClr val="333333"/>
                </a:solidFill>
                <a:latin typeface="Calibri"/>
              </a:rPr>
              <a:t>Das GBR erstreckt sich über 2.300 km entlang der Nordostküste Australiens und umfasst ca. 3.000 einzelne Riffe.</a:t>
            </a:r>
          </a:p>
          <a:p>
            <a:pPr>
              <a:spcBef>
                <a:spcPts val="300"/>
              </a:spcBef>
              <a:spcAft>
                <a:spcPts val="800"/>
              </a:spcAft>
              <a:buFont typeface="Arial"/>
              <a:buChar char="•"/>
            </a:pPr>
            <a:r>
              <a:rPr sz="1800" b="0">
                <a:solidFill>
                  <a:srgbClr val="333333"/>
                </a:solidFill>
                <a:latin typeface="Calibri"/>
              </a:rPr>
              <a:t>Methodik:</a:t>
            </a:r>
          </a:p>
          <a:p>
            <a:pPr>
              <a:spcBef>
                <a:spcPts val="300"/>
              </a:spcBef>
              <a:spcAft>
                <a:spcPts val="800"/>
              </a:spcAft>
              <a:buFont typeface="Arial"/>
              <a:buChar char="•"/>
            </a:pPr>
            <a:r>
              <a:rPr sz="1800" b="0">
                <a:solidFill>
                  <a:srgbClr val="333333"/>
                </a:solidFill>
                <a:latin typeface="Calibri"/>
              </a:rPr>
              <a:t>- Luft-Surveys (CoralWatch, 1.064 Transekte)</a:t>
            </a:r>
          </a:p>
          <a:p>
            <a:pPr>
              <a:spcBef>
                <a:spcPts val="300"/>
              </a:spcBef>
              <a:spcAft>
                <a:spcPts val="800"/>
              </a:spcAft>
              <a:buFont typeface="Arial"/>
              <a:buChar char="•"/>
            </a:pPr>
            <a:r>
              <a:rPr sz="1800" b="0">
                <a:solidFill>
                  <a:srgbClr val="333333"/>
                </a:solidFill>
                <a:latin typeface="Calibri"/>
              </a:rPr>
              <a:t>- Unterwasser-Videoanalyse (108 Tauchstationen)</a:t>
            </a:r>
          </a:p>
          <a:p>
            <a:pPr>
              <a:spcBef>
                <a:spcPts val="300"/>
              </a:spcBef>
              <a:spcAft>
                <a:spcPts val="800"/>
              </a:spcAft>
              <a:buFont typeface="Arial"/>
              <a:buChar char="•"/>
            </a:pPr>
            <a:r>
              <a:rPr sz="1800" b="0">
                <a:solidFill>
                  <a:srgbClr val="333333"/>
                </a:solidFill>
                <a:latin typeface="Calibri"/>
              </a:rPr>
              <a:t>- Satellitenfernerkundung (NOAA Coral Reef Watch, Sentinel-2)</a:t>
            </a:r>
          </a:p>
          <a:p>
            <a:pPr>
              <a:spcBef>
                <a:spcPts val="300"/>
              </a:spcBef>
              <a:spcAft>
                <a:spcPts val="800"/>
              </a:spcAft>
              <a:buFont typeface="Arial"/>
              <a:buChar char="•"/>
            </a:pPr>
            <a:r>
              <a:rPr sz="1800" b="0">
                <a:solidFill>
                  <a:srgbClr val="333333"/>
                </a:solidFill>
                <a:latin typeface="Calibri"/>
              </a:rPr>
              <a:t>Bleichintensität wird auf einer 5-stufigen Skala klassifiziert (0 = keine Bleiche, 4 = vollständige Bleiche mit Mortalität).</a:t>
            </a:r>
          </a:p>
        </p:txBody>
      </p:sp>
      <p:pic>
        <p:nvPicPr>
          <p:cNvPr id="7" name="Picture 6" descr="image.jpg"/>
          <p:cNvPicPr>
            <a:picLocks noChangeAspect="1"/>
          </p:cNvPicPr>
          <p:nvPr/>
        </p:nvPicPr>
        <p:blipFill>
          <a:blip r:embed="rId5"/>
          <a:stretch>
            <a:fillRect/>
          </a:stretch>
        </p:blipFill>
        <p:spPr>
          <a:xfrm>
            <a:off x="274320" y="1463040"/>
            <a:ext cx="4114800" cy="4526279"/>
          </a:xfrm>
          <a:prstGeom prst="rect">
            <a:avLst/>
          </a:prstGeom>
        </p:spPr>
      </p:pic>
    </p:spTree>
  </p:cSld>
  <p:clrMapOvr>
    <a:masterClrMapping/>
  </p:clrMapOvr>
  <p:transition spd="med">
    <p:zoom/>
  </p:transition>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Bleichintensität nach geographischem Sektor (Luft-Survey Februar/März 2025)</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6" name="Table 5"/>
          <p:cNvGraphicFramePr>
            <a:graphicFrameLocks noGrp="1"/>
          </p:cNvGraphicFramePr>
          <p:nvPr/>
        </p:nvGraphicFramePr>
        <p:xfrm>
          <a:off x="640080" y="1554480"/>
          <a:ext cx="10911534" cy="2743200"/>
        </p:xfrm>
        <a:graphic>
          <a:graphicData uri="http://schemas.openxmlformats.org/drawingml/2006/table">
            <a:tbl>
              <a:tblPr firstRow="1" bandRow="1">
                <a:tableStyleId>{5C22544A-7EE6-4342-B048-85BDC9FD1C3A}</a:tableStyleId>
              </a:tblPr>
              <a:tblGrid>
                <a:gridCol w="1818589"/>
                <a:gridCol w="1818589"/>
                <a:gridCol w="1818589"/>
                <a:gridCol w="1818589"/>
                <a:gridCol w="1818589"/>
                <a:gridCol w="1818589"/>
              </a:tblGrid>
              <a:tr h="457200">
                <a:tc>
                  <a:txBody>
                    <a:bodyPr/>
                    <a:lstStyle/>
                    <a:p>
                      <a:pPr algn="ctr">
                        <a:defRPr sz="1400" b="1">
                          <a:solidFill>
                            <a:srgbClr val="FFFFFF"/>
                          </a:solidFill>
                          <a:latin typeface="Calibri"/>
                        </a:defRPr>
                      </a:pPr>
                      <a:r>
                        <a:t>Sektor</a:t>
                      </a:r>
                    </a:p>
                  </a:txBody>
                  <a:tcPr anchor="ctr" marL="73152" marR="73152" marT="36576" marB="36576">
                    <a:solidFill>
                      <a:srgbClr val="837754"/>
                    </a:solidFill>
                  </a:tcPr>
                </a:tc>
                <a:tc>
                  <a:txBody>
                    <a:bodyPr/>
                    <a:lstStyle/>
                    <a:p>
                      <a:pPr algn="ctr">
                        <a:defRPr sz="1400" b="1">
                          <a:solidFill>
                            <a:srgbClr val="FFFFFF"/>
                          </a:solidFill>
                          <a:latin typeface="Calibri"/>
                        </a:defRPr>
                      </a:pPr>
                      <a:r>
                        <a:t>Riffabschnitte</a:t>
                      </a:r>
                    </a:p>
                  </a:txBody>
                  <a:tcPr anchor="ctr" marL="73152" marR="73152" marT="36576" marB="36576">
                    <a:solidFill>
                      <a:srgbClr val="837754"/>
                    </a:solidFill>
                  </a:tcPr>
                </a:tc>
                <a:tc>
                  <a:txBody>
                    <a:bodyPr/>
                    <a:lstStyle/>
                    <a:p>
                      <a:pPr algn="ctr">
                        <a:defRPr sz="1400" b="1">
                          <a:solidFill>
                            <a:srgbClr val="FFFFFF"/>
                          </a:solidFill>
                          <a:latin typeface="Calibri"/>
                        </a:defRPr>
                      </a:pPr>
                      <a:r>
                        <a:t>Keine Bleiche</a:t>
                      </a:r>
                    </a:p>
                  </a:txBody>
                  <a:tcPr anchor="ctr" marL="73152" marR="73152" marT="36576" marB="36576">
                    <a:solidFill>
                      <a:srgbClr val="837754"/>
                    </a:solidFill>
                  </a:tcPr>
                </a:tc>
                <a:tc>
                  <a:txBody>
                    <a:bodyPr/>
                    <a:lstStyle/>
                    <a:p>
                      <a:pPr algn="ctr">
                        <a:defRPr sz="1400" b="1">
                          <a:solidFill>
                            <a:srgbClr val="FFFFFF"/>
                          </a:solidFill>
                          <a:latin typeface="Calibri"/>
                        </a:defRPr>
                      </a:pPr>
                      <a:r>
                        <a:t>Leicht (1-2)</a:t>
                      </a:r>
                    </a:p>
                  </a:txBody>
                  <a:tcPr anchor="ctr" marL="73152" marR="73152" marT="36576" marB="36576">
                    <a:solidFill>
                      <a:srgbClr val="837754"/>
                    </a:solidFill>
                  </a:tcPr>
                </a:tc>
                <a:tc>
                  <a:txBody>
                    <a:bodyPr/>
                    <a:lstStyle/>
                    <a:p>
                      <a:pPr algn="ctr">
                        <a:defRPr sz="1400" b="1">
                          <a:solidFill>
                            <a:srgbClr val="FFFFFF"/>
                          </a:solidFill>
                          <a:latin typeface="Calibri"/>
                        </a:defRPr>
                      </a:pPr>
                      <a:r>
                        <a:t>Schwer (3-4)</a:t>
                      </a:r>
                    </a:p>
                  </a:txBody>
                  <a:tcPr anchor="ctr" marL="73152" marR="73152" marT="36576" marB="36576">
                    <a:solidFill>
                      <a:srgbClr val="837754"/>
                    </a:solidFill>
                  </a:tcPr>
                </a:tc>
                <a:tc>
                  <a:txBody>
                    <a:bodyPr/>
                    <a:lstStyle/>
                    <a:p>
                      <a:pPr algn="ctr">
                        <a:defRPr sz="1400" b="1">
                          <a:solidFill>
                            <a:srgbClr val="FFFFFF"/>
                          </a:solidFill>
                          <a:latin typeface="Calibri"/>
                        </a:defRPr>
                      </a:pPr>
                      <a:r>
                        <a:t>Mortalität (%)</a:t>
                      </a:r>
                    </a:p>
                  </a:txBody>
                  <a:tcPr anchor="ctr" marL="73152" marR="73152" marT="36576" marB="36576">
                    <a:solidFill>
                      <a:srgbClr val="837754"/>
                    </a:solidFill>
                  </a:tcPr>
                </a:tc>
              </a:tr>
              <a:tr h="457200">
                <a:tc>
                  <a:txBody>
                    <a:bodyPr/>
                    <a:lstStyle/>
                    <a:p>
                      <a:pPr algn="l">
                        <a:defRPr sz="1200" b="0">
                          <a:solidFill>
                            <a:srgbClr val="333333"/>
                          </a:solidFill>
                          <a:latin typeface="Calibri"/>
                        </a:defRPr>
                      </a:pPr>
                      <a:r>
                        <a:t>Nördlich (10-14°S)</a:t>
                      </a:r>
                    </a:p>
                  </a:txBody>
                  <a:tcPr anchor="ctr" marL="73152" marR="73152" marT="36576" marB="36576">
                    <a:solidFill>
                      <a:srgbClr val="E8EEF4"/>
                    </a:solidFill>
                  </a:tcPr>
                </a:tc>
                <a:tc>
                  <a:txBody>
                    <a:bodyPr/>
                    <a:lstStyle/>
                    <a:p>
                      <a:pPr algn="r">
                        <a:defRPr sz="1200" b="0">
                          <a:solidFill>
                            <a:srgbClr val="333333"/>
                          </a:solidFill>
                          <a:latin typeface="Calibri"/>
                        </a:defRPr>
                      </a:pPr>
                      <a:r>
                        <a:t>312</a:t>
                      </a:r>
                    </a:p>
                  </a:txBody>
                  <a:tcPr anchor="ctr" marL="73152" marR="73152" marT="36576" marB="36576">
                    <a:solidFill>
                      <a:srgbClr val="E8EEF4"/>
                    </a:solidFill>
                  </a:tcPr>
                </a:tc>
                <a:tc>
                  <a:txBody>
                    <a:bodyPr/>
                    <a:lstStyle/>
                    <a:p>
                      <a:pPr algn="r">
                        <a:defRPr sz="1200" b="0">
                          <a:solidFill>
                            <a:srgbClr val="333333"/>
                          </a:solidFill>
                          <a:latin typeface="Calibri"/>
                        </a:defRPr>
                      </a:pPr>
                      <a:r>
                        <a:t>18%</a:t>
                      </a:r>
                    </a:p>
                  </a:txBody>
                  <a:tcPr anchor="ctr" marL="73152" marR="73152" marT="36576" marB="36576">
                    <a:solidFill>
                      <a:srgbClr val="E8EEF4"/>
                    </a:solidFill>
                  </a:tcPr>
                </a:tc>
                <a:tc>
                  <a:txBody>
                    <a:bodyPr/>
                    <a:lstStyle/>
                    <a:p>
                      <a:pPr algn="r">
                        <a:defRPr sz="1200" b="0">
                          <a:solidFill>
                            <a:srgbClr val="333333"/>
                          </a:solidFill>
                          <a:latin typeface="Calibri"/>
                        </a:defRPr>
                      </a:pPr>
                      <a:r>
                        <a:t>28%</a:t>
                      </a:r>
                    </a:p>
                  </a:txBody>
                  <a:tcPr anchor="ctr" marL="73152" marR="73152" marT="36576" marB="36576">
                    <a:solidFill>
                      <a:srgbClr val="E8EEF4"/>
                    </a:solidFill>
                  </a:tcPr>
                </a:tc>
                <a:tc>
                  <a:txBody>
                    <a:bodyPr/>
                    <a:lstStyle/>
                    <a:p>
                      <a:pPr algn="r">
                        <a:defRPr sz="1200" b="0">
                          <a:solidFill>
                            <a:srgbClr val="333333"/>
                          </a:solidFill>
                          <a:latin typeface="Calibri"/>
                        </a:defRPr>
                      </a:pPr>
                      <a:r>
                        <a:t>54%</a:t>
                      </a:r>
                    </a:p>
                  </a:txBody>
                  <a:tcPr anchor="ctr" marL="73152" marR="73152" marT="36576" marB="36576">
                    <a:solidFill>
                      <a:srgbClr val="E8EEF4"/>
                    </a:solidFill>
                  </a:tcPr>
                </a:tc>
                <a:tc>
                  <a:txBody>
                    <a:bodyPr/>
                    <a:lstStyle/>
                    <a:p>
                      <a:pPr algn="r">
                        <a:defRPr sz="1200" b="0">
                          <a:solidFill>
                            <a:srgbClr val="333333"/>
                          </a:solidFill>
                          <a:latin typeface="Calibri"/>
                        </a:defRPr>
                      </a:pPr>
                      <a:r>
                        <a:t>38%</a:t>
                      </a:r>
                    </a:p>
                  </a:txBody>
                  <a:tcPr anchor="ctr" marL="73152" marR="73152" marT="36576" marB="36576">
                    <a:solidFill>
                      <a:srgbClr val="E8EEF4"/>
                    </a:solidFill>
                  </a:tcPr>
                </a:tc>
              </a:tr>
              <a:tr h="457200">
                <a:tc>
                  <a:txBody>
                    <a:bodyPr/>
                    <a:lstStyle/>
                    <a:p>
                      <a:pPr algn="l">
                        <a:defRPr sz="1200" b="0">
                          <a:solidFill>
                            <a:srgbClr val="333333"/>
                          </a:solidFill>
                          <a:latin typeface="Calibri"/>
                        </a:defRPr>
                      </a:pPr>
                      <a:r>
                        <a:t>Zentral-Nord (14-17°S)</a:t>
                      </a:r>
                    </a:p>
                  </a:txBody>
                  <a:tcPr anchor="ctr" marL="73152" marR="73152" marT="36576" marB="36576">
                    <a:solidFill>
                      <a:srgbClr val="FFFFFF"/>
                    </a:solidFill>
                  </a:tcPr>
                </a:tc>
                <a:tc>
                  <a:txBody>
                    <a:bodyPr/>
                    <a:lstStyle/>
                    <a:p>
                      <a:pPr algn="r">
                        <a:defRPr sz="1200" b="0">
                          <a:solidFill>
                            <a:srgbClr val="333333"/>
                          </a:solidFill>
                          <a:latin typeface="Calibri"/>
                        </a:defRPr>
                      </a:pPr>
                      <a:r>
                        <a:t>284</a:t>
                      </a:r>
                    </a:p>
                  </a:txBody>
                  <a:tcPr anchor="ctr" marL="73152" marR="73152" marT="36576" marB="36576">
                    <a:solidFill>
                      <a:srgbClr val="FFFFFF"/>
                    </a:solidFill>
                  </a:tcPr>
                </a:tc>
                <a:tc>
                  <a:txBody>
                    <a:bodyPr/>
                    <a:lstStyle/>
                    <a:p>
                      <a:pPr algn="r">
                        <a:defRPr sz="1200" b="0">
                          <a:solidFill>
                            <a:srgbClr val="333333"/>
                          </a:solidFill>
                          <a:latin typeface="Calibri"/>
                        </a:defRPr>
                      </a:pPr>
                      <a:r>
                        <a:t>25%</a:t>
                      </a:r>
                    </a:p>
                  </a:txBody>
                  <a:tcPr anchor="ctr" marL="73152" marR="73152" marT="36576" marB="36576">
                    <a:solidFill>
                      <a:srgbClr val="FFFFFF"/>
                    </a:solidFill>
                  </a:tcPr>
                </a:tc>
                <a:tc>
                  <a:txBody>
                    <a:bodyPr/>
                    <a:lstStyle/>
                    <a:p>
                      <a:pPr algn="r">
                        <a:defRPr sz="1200" b="0">
                          <a:solidFill>
                            <a:srgbClr val="333333"/>
                          </a:solidFill>
                          <a:latin typeface="Calibri"/>
                        </a:defRPr>
                      </a:pPr>
                      <a:r>
                        <a:t>35%</a:t>
                      </a:r>
                    </a:p>
                  </a:txBody>
                  <a:tcPr anchor="ctr" marL="73152" marR="73152" marT="36576" marB="36576">
                    <a:solidFill>
                      <a:srgbClr val="FFFFFF"/>
                    </a:solidFill>
                  </a:tcPr>
                </a:tc>
                <a:tc>
                  <a:txBody>
                    <a:bodyPr/>
                    <a:lstStyle/>
                    <a:p>
                      <a:pPr algn="r">
                        <a:defRPr sz="1200" b="0">
                          <a:solidFill>
                            <a:srgbClr val="333333"/>
                          </a:solidFill>
                          <a:latin typeface="Calibri"/>
                        </a:defRPr>
                      </a:pPr>
                      <a:r>
                        <a:t>40%</a:t>
                      </a:r>
                    </a:p>
                  </a:txBody>
                  <a:tcPr anchor="ctr" marL="73152" marR="73152" marT="36576" marB="36576">
                    <a:solidFill>
                      <a:srgbClr val="FFFFFF"/>
                    </a:solidFill>
                  </a:tcPr>
                </a:tc>
                <a:tc>
                  <a:txBody>
                    <a:bodyPr/>
                    <a:lstStyle/>
                    <a:p>
                      <a:pPr algn="r">
                        <a:defRPr sz="1200" b="0">
                          <a:solidFill>
                            <a:srgbClr val="333333"/>
                          </a:solidFill>
                          <a:latin typeface="Calibri"/>
                        </a:defRPr>
                      </a:pPr>
                      <a:r>
                        <a:t>24%</a:t>
                      </a:r>
                    </a:p>
                  </a:txBody>
                  <a:tcPr anchor="ctr" marL="73152" marR="73152" marT="36576" marB="36576">
                    <a:solidFill>
                      <a:srgbClr val="FFFFFF"/>
                    </a:solidFill>
                  </a:tcPr>
                </a:tc>
              </a:tr>
              <a:tr h="457200">
                <a:tc>
                  <a:txBody>
                    <a:bodyPr/>
                    <a:lstStyle/>
                    <a:p>
                      <a:pPr algn="l">
                        <a:defRPr sz="1200" b="0">
                          <a:solidFill>
                            <a:srgbClr val="333333"/>
                          </a:solidFill>
                          <a:latin typeface="Calibri"/>
                        </a:defRPr>
                      </a:pPr>
                      <a:r>
                        <a:t>Zentral-Süd (17-20°S)</a:t>
                      </a:r>
                    </a:p>
                  </a:txBody>
                  <a:tcPr anchor="ctr" marL="73152" marR="73152" marT="36576" marB="36576">
                    <a:solidFill>
                      <a:srgbClr val="E8EEF4"/>
                    </a:solidFill>
                  </a:tcPr>
                </a:tc>
                <a:tc>
                  <a:txBody>
                    <a:bodyPr/>
                    <a:lstStyle/>
                    <a:p>
                      <a:pPr algn="r">
                        <a:defRPr sz="1200" b="0">
                          <a:solidFill>
                            <a:srgbClr val="333333"/>
                          </a:solidFill>
                          <a:latin typeface="Calibri"/>
                        </a:defRPr>
                      </a:pPr>
                      <a:r>
                        <a:t>246</a:t>
                      </a:r>
                    </a:p>
                  </a:txBody>
                  <a:tcPr anchor="ctr" marL="73152" marR="73152" marT="36576" marB="36576">
                    <a:solidFill>
                      <a:srgbClr val="E8EEF4"/>
                    </a:solidFill>
                  </a:tcPr>
                </a:tc>
                <a:tc>
                  <a:txBody>
                    <a:bodyPr/>
                    <a:lstStyle/>
                    <a:p>
                      <a:pPr algn="r">
                        <a:defRPr sz="1200" b="0">
                          <a:solidFill>
                            <a:srgbClr val="333333"/>
                          </a:solidFill>
                          <a:latin typeface="Calibri"/>
                        </a:defRPr>
                      </a:pPr>
                      <a:r>
                        <a:t>42%</a:t>
                      </a:r>
                    </a:p>
                  </a:txBody>
                  <a:tcPr anchor="ctr" marL="73152" marR="73152" marT="36576" marB="36576">
                    <a:solidFill>
                      <a:srgbClr val="E8EEF4"/>
                    </a:solidFill>
                  </a:tcPr>
                </a:tc>
                <a:tc>
                  <a:txBody>
                    <a:bodyPr/>
                    <a:lstStyle/>
                    <a:p>
                      <a:pPr algn="r">
                        <a:defRPr sz="1200" b="0">
                          <a:solidFill>
                            <a:srgbClr val="333333"/>
                          </a:solidFill>
                          <a:latin typeface="Calibri"/>
                        </a:defRPr>
                      </a:pPr>
                      <a:r>
                        <a:t>38%</a:t>
                      </a:r>
                    </a:p>
                  </a:txBody>
                  <a:tcPr anchor="ctr" marL="73152" marR="73152" marT="36576" marB="36576">
                    <a:solidFill>
                      <a:srgbClr val="E8EEF4"/>
                    </a:solidFill>
                  </a:tcPr>
                </a:tc>
                <a:tc>
                  <a:txBody>
                    <a:bodyPr/>
                    <a:lstStyle/>
                    <a:p>
                      <a:pPr algn="r">
                        <a:defRPr sz="1200" b="0">
                          <a:solidFill>
                            <a:srgbClr val="333333"/>
                          </a:solidFill>
                          <a:latin typeface="Calibri"/>
                        </a:defRPr>
                      </a:pPr>
                      <a:r>
                        <a:t>20%</a:t>
                      </a:r>
                    </a:p>
                  </a:txBody>
                  <a:tcPr anchor="ctr" marL="73152" marR="73152" marT="36576" marB="36576">
                    <a:solidFill>
                      <a:srgbClr val="E8EEF4"/>
                    </a:solidFill>
                  </a:tcPr>
                </a:tc>
                <a:tc>
                  <a:txBody>
                    <a:bodyPr/>
                    <a:lstStyle/>
                    <a:p>
                      <a:pPr algn="r">
                        <a:defRPr sz="1200" b="0">
                          <a:solidFill>
                            <a:srgbClr val="333333"/>
                          </a:solidFill>
                          <a:latin typeface="Calibri"/>
                        </a:defRPr>
                      </a:pPr>
                      <a:r>
                        <a:t>12%</a:t>
                      </a:r>
                    </a:p>
                  </a:txBody>
                  <a:tcPr anchor="ctr" marL="73152" marR="73152" marT="36576" marB="36576">
                    <a:solidFill>
                      <a:srgbClr val="E8EEF4"/>
                    </a:solidFill>
                  </a:tcPr>
                </a:tc>
              </a:tr>
              <a:tr h="457200">
                <a:tc>
                  <a:txBody>
                    <a:bodyPr/>
                    <a:lstStyle/>
                    <a:p>
                      <a:pPr algn="l">
                        <a:defRPr sz="1200" b="0">
                          <a:solidFill>
                            <a:srgbClr val="333333"/>
                          </a:solidFill>
                          <a:latin typeface="Calibri"/>
                        </a:defRPr>
                      </a:pPr>
                      <a:r>
                        <a:t>Südlich (20-24°S)</a:t>
                      </a:r>
                    </a:p>
                  </a:txBody>
                  <a:tcPr anchor="ctr" marL="73152" marR="73152" marT="36576" marB="36576">
                    <a:solidFill>
                      <a:srgbClr val="FFFFFF"/>
                    </a:solidFill>
                  </a:tcPr>
                </a:tc>
                <a:tc>
                  <a:txBody>
                    <a:bodyPr/>
                    <a:lstStyle/>
                    <a:p>
                      <a:pPr algn="r">
                        <a:defRPr sz="1200" b="0">
                          <a:solidFill>
                            <a:srgbClr val="333333"/>
                          </a:solidFill>
                          <a:latin typeface="Calibri"/>
                        </a:defRPr>
                      </a:pPr>
                      <a:r>
                        <a:t>222</a:t>
                      </a:r>
                    </a:p>
                  </a:txBody>
                  <a:tcPr anchor="ctr" marL="73152" marR="73152" marT="36576" marB="36576">
                    <a:solidFill>
                      <a:srgbClr val="FFFFFF"/>
                    </a:solidFill>
                  </a:tcPr>
                </a:tc>
                <a:tc>
                  <a:txBody>
                    <a:bodyPr/>
                    <a:lstStyle/>
                    <a:p>
                      <a:pPr algn="r">
                        <a:defRPr sz="1200" b="0">
                          <a:solidFill>
                            <a:srgbClr val="333333"/>
                          </a:solidFill>
                          <a:latin typeface="Calibri"/>
                        </a:defRPr>
                      </a:pPr>
                      <a:r>
                        <a:t>68%</a:t>
                      </a:r>
                    </a:p>
                  </a:txBody>
                  <a:tcPr anchor="ctr" marL="73152" marR="73152" marT="36576" marB="36576">
                    <a:solidFill>
                      <a:srgbClr val="FFFFFF"/>
                    </a:solidFill>
                  </a:tcPr>
                </a:tc>
                <a:tc>
                  <a:txBody>
                    <a:bodyPr/>
                    <a:lstStyle/>
                    <a:p>
                      <a:pPr algn="r">
                        <a:defRPr sz="1200" b="0">
                          <a:solidFill>
                            <a:srgbClr val="333333"/>
                          </a:solidFill>
                          <a:latin typeface="Calibri"/>
                        </a:defRPr>
                      </a:pPr>
                      <a:r>
                        <a:t>24%</a:t>
                      </a:r>
                    </a:p>
                  </a:txBody>
                  <a:tcPr anchor="ctr" marL="73152" marR="73152" marT="36576" marB="36576">
                    <a:solidFill>
                      <a:srgbClr val="FFFFFF"/>
                    </a:solidFill>
                  </a:tcPr>
                </a:tc>
                <a:tc>
                  <a:txBody>
                    <a:bodyPr/>
                    <a:lstStyle/>
                    <a:p>
                      <a:pPr algn="r">
                        <a:defRPr sz="1200" b="0">
                          <a:solidFill>
                            <a:srgbClr val="333333"/>
                          </a:solidFill>
                          <a:latin typeface="Calibri"/>
                        </a:defRPr>
                      </a:pPr>
                      <a:r>
                        <a:t>8%</a:t>
                      </a:r>
                    </a:p>
                  </a:txBody>
                  <a:tcPr anchor="ctr" marL="73152" marR="73152" marT="36576" marB="36576">
                    <a:solidFill>
                      <a:srgbClr val="FFFFFF"/>
                    </a:solidFill>
                  </a:tcPr>
                </a:tc>
                <a:tc>
                  <a:txBody>
                    <a:bodyPr/>
                    <a:lstStyle/>
                    <a:p>
                      <a:pPr algn="r">
                        <a:defRPr sz="1200" b="0">
                          <a:solidFill>
                            <a:srgbClr val="333333"/>
                          </a:solidFill>
                          <a:latin typeface="Calibri"/>
                        </a:defRPr>
                      </a:pPr>
                      <a:r>
                        <a:t>4%</a:t>
                      </a:r>
                    </a:p>
                  </a:txBody>
                  <a:tcPr anchor="ctr" marL="73152" marR="73152" marT="36576" marB="36576">
                    <a:solidFill>
                      <a:srgbClr val="FFFFFF"/>
                    </a:solidFill>
                  </a:tcPr>
                </a:tc>
              </a:tr>
              <a:tr h="457200">
                <a:tc>
                  <a:txBody>
                    <a:bodyPr/>
                    <a:lstStyle/>
                    <a:p>
                      <a:pPr algn="l">
                        <a:defRPr sz="1200" b="0">
                          <a:solidFill>
                            <a:srgbClr val="333333"/>
                          </a:solidFill>
                          <a:latin typeface="Calibri"/>
                        </a:defRPr>
                      </a:pPr>
                      <a:r>
                        <a:t>Gesamt GBR</a:t>
                      </a:r>
                    </a:p>
                  </a:txBody>
                  <a:tcPr anchor="ctr" marL="73152" marR="73152" marT="36576" marB="36576">
                    <a:solidFill>
                      <a:srgbClr val="E8EEF4"/>
                    </a:solidFill>
                  </a:tcPr>
                </a:tc>
                <a:tc>
                  <a:txBody>
                    <a:bodyPr/>
                    <a:lstStyle/>
                    <a:p>
                      <a:pPr algn="r">
                        <a:defRPr sz="1200" b="0">
                          <a:solidFill>
                            <a:srgbClr val="333333"/>
                          </a:solidFill>
                          <a:latin typeface="Calibri"/>
                        </a:defRPr>
                      </a:pPr>
                      <a:r>
                        <a:t>1.064</a:t>
                      </a:r>
                    </a:p>
                  </a:txBody>
                  <a:tcPr anchor="ctr" marL="73152" marR="73152" marT="36576" marB="36576">
                    <a:solidFill>
                      <a:srgbClr val="E8EEF4"/>
                    </a:solidFill>
                  </a:tcPr>
                </a:tc>
                <a:tc>
                  <a:txBody>
                    <a:bodyPr/>
                    <a:lstStyle/>
                    <a:p>
                      <a:pPr algn="r">
                        <a:defRPr sz="1200" b="0">
                          <a:solidFill>
                            <a:srgbClr val="333333"/>
                          </a:solidFill>
                          <a:latin typeface="Calibri"/>
                        </a:defRPr>
                      </a:pPr>
                      <a:r>
                        <a:t>38%</a:t>
                      </a:r>
                    </a:p>
                  </a:txBody>
                  <a:tcPr anchor="ctr" marL="73152" marR="73152" marT="36576" marB="36576">
                    <a:solidFill>
                      <a:srgbClr val="E8EEF4"/>
                    </a:solidFill>
                  </a:tcPr>
                </a:tc>
                <a:tc>
                  <a:txBody>
                    <a:bodyPr/>
                    <a:lstStyle/>
                    <a:p>
                      <a:pPr algn="r">
                        <a:defRPr sz="1200" b="0">
                          <a:solidFill>
                            <a:srgbClr val="333333"/>
                          </a:solidFill>
                          <a:latin typeface="Calibri"/>
                        </a:defRPr>
                      </a:pPr>
                      <a:r>
                        <a:t>31%</a:t>
                      </a:r>
                    </a:p>
                  </a:txBody>
                  <a:tcPr anchor="ctr" marL="73152" marR="73152" marT="36576" marB="36576">
                    <a:solidFill>
                      <a:srgbClr val="E8EEF4"/>
                    </a:solidFill>
                  </a:tcPr>
                </a:tc>
                <a:tc>
                  <a:txBody>
                    <a:bodyPr/>
                    <a:lstStyle/>
                    <a:p>
                      <a:pPr algn="r">
                        <a:defRPr sz="1200" b="0">
                          <a:solidFill>
                            <a:srgbClr val="333333"/>
                          </a:solidFill>
                          <a:latin typeface="Calibri"/>
                        </a:defRPr>
                      </a:pPr>
                      <a:r>
                        <a:t>31%</a:t>
                      </a:r>
                    </a:p>
                  </a:txBody>
                  <a:tcPr anchor="ctr" marL="73152" marR="73152" marT="36576" marB="36576">
                    <a:solidFill>
                      <a:srgbClr val="E8EEF4"/>
                    </a:solidFill>
                  </a:tcPr>
                </a:tc>
                <a:tc>
                  <a:txBody>
                    <a:bodyPr/>
                    <a:lstStyle/>
                    <a:p>
                      <a:pPr algn="r">
                        <a:defRPr sz="1200" b="0">
                          <a:solidFill>
                            <a:srgbClr val="333333"/>
                          </a:solidFill>
                          <a:latin typeface="Calibri"/>
                        </a:defRPr>
                      </a:pPr>
                      <a:r>
                        <a:t>19%</a:t>
                      </a:r>
                    </a:p>
                  </a:txBody>
                  <a:tcPr anchor="ctr" marL="73152" marR="73152" marT="36576" marB="36576">
                    <a:solidFill>
                      <a:srgbClr val="E8EEF4"/>
                    </a:solidFill>
                  </a:tcPr>
                </a:tc>
              </a:tr>
            </a:tbl>
          </a:graphicData>
        </a:graphic>
      </p:graphicFrame>
      <p:sp>
        <p:nvSpPr>
          <p:cNvPr id="7" name="TextBox 6"/>
          <p:cNvSpPr txBox="1"/>
          <p:nvPr/>
        </p:nvSpPr>
        <p:spPr>
          <a:xfrm>
            <a:off x="640080" y="4572000"/>
            <a:ext cx="10911535" cy="1097280"/>
          </a:xfrm>
          <a:prstGeom prst="rect">
            <a:avLst/>
          </a:prstGeom>
          <a:noFill/>
        </p:spPr>
        <p:txBody>
          <a:bodyPr wrap="square">
            <a:spAutoFit/>
          </a:bodyPr>
          <a:lstStyle/>
          <a:p>
            <a:pPr>
              <a:defRPr sz="1300" i="1">
                <a:solidFill>
                  <a:srgbClr val="666666"/>
                </a:solidFill>
                <a:latin typeface="Calibri"/>
              </a:defRPr>
            </a:pPr>
            <a:r>
              <a:t>Die Tabelle zeigt die Bleichintensität und Mortalitätsraten in verschiedenen Sektoren des GBR. Der nördliche Sektor ist am stärksten betroffen.</a:t>
            </a:r>
          </a:p>
        </p:txBody>
      </p:sp>
    </p:spTree>
  </p:cSld>
  <p:clrMapOvr>
    <a:masterClrMapping/>
  </p:clrMapOvr>
  <p:transition spd="med">
    <p:zoom/>
  </p:transition>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Vergleich der Bleichintensität nach Sektoren</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6" name="Chart 5"/>
          <p:cNvGraphicFramePr>
            <a:graphicFrameLocks noGrp="1"/>
          </p:cNvGraphicFramePr>
          <p:nvPr/>
        </p:nvGraphicFramePr>
        <p:xfrm>
          <a:off x="914400" y="1554480"/>
          <a:ext cx="10362895" cy="3931920"/>
        </p:xfrm>
        <a:graphic>
          <a:graphicData uri="http://schemas.openxmlformats.org/drawingml/2006/chart">
            <c:chart xmlns:c="http://schemas.openxmlformats.org/drawingml/2006/chart" r:id="rId4"/>
          </a:graphicData>
        </a:graphic>
      </p:graphicFrame>
      <p:sp>
        <p:nvSpPr>
          <p:cNvPr id="7" name="TextBox 6"/>
          <p:cNvSpPr txBox="1"/>
          <p:nvPr/>
        </p:nvSpPr>
        <p:spPr>
          <a:xfrm>
            <a:off x="640080" y="5623560"/>
            <a:ext cx="10911535" cy="1051560"/>
          </a:xfrm>
          <a:prstGeom prst="rect">
            <a:avLst/>
          </a:prstGeom>
          <a:noFill/>
        </p:spPr>
        <p:txBody>
          <a:bodyPr wrap="square">
            <a:spAutoFit/>
          </a:bodyPr>
          <a:lstStyle/>
          <a:p>
            <a:pPr>
              <a:defRPr sz="1300" i="1">
                <a:solidFill>
                  <a:srgbClr val="666666"/>
                </a:solidFill>
                <a:latin typeface="Calibri"/>
              </a:defRPr>
            </a:pPr>
            <a:r>
              <a:t>Die Balkendiagramm zeigt den Anteil der Riffabschnitte mit keiner, leichter und schwerer Bleiche in den verschiedenen Sektoren.</a:t>
            </a:r>
          </a:p>
        </p:txBody>
      </p:sp>
    </p:spTree>
  </p:cSld>
  <p:clrMapOvr>
    <a:masterClrMapping/>
  </p:clrMapOvr>
  <p:transition spd="med">
    <p:zoom/>
  </p:transition>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Betroffene Riffabschnitte von Bleiche</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TextBox 5"/>
          <p:cNvSpPr txBox="1"/>
          <p:nvPr/>
        </p:nvSpPr>
        <p:spPr>
          <a:xfrm>
            <a:off x="914400" y="1645920"/>
            <a:ext cx="10362895" cy="1828800"/>
          </a:xfrm>
          <a:prstGeom prst="rect">
            <a:avLst/>
          </a:prstGeom>
          <a:noFill/>
        </p:spPr>
        <p:txBody>
          <a:bodyPr wrap="square">
            <a:spAutoFit/>
          </a:bodyPr>
          <a:lstStyle/>
          <a:p>
            <a:pPr algn="ctr">
              <a:defRPr sz="6400" b="1">
                <a:solidFill>
                  <a:srgbClr val="837754"/>
                </a:solidFill>
                <a:latin typeface="Calibri"/>
              </a:defRPr>
            </a:pPr>
            <a:r>
              <a:t>62 %</a:t>
            </a:r>
          </a:p>
        </p:txBody>
      </p:sp>
      <p:sp>
        <p:nvSpPr>
          <p:cNvPr id="7" name="TextBox 6"/>
          <p:cNvSpPr txBox="1"/>
          <p:nvPr/>
        </p:nvSpPr>
        <p:spPr>
          <a:xfrm>
            <a:off x="914400" y="3291840"/>
            <a:ext cx="7071055" cy="731520"/>
          </a:xfrm>
          <a:prstGeom prst="rect">
            <a:avLst/>
          </a:prstGeom>
          <a:noFill/>
        </p:spPr>
        <p:txBody>
          <a:bodyPr wrap="square">
            <a:spAutoFit/>
          </a:bodyPr>
          <a:lstStyle/>
          <a:p>
            <a:pPr algn="ctr">
              <a:defRPr sz="2000">
                <a:solidFill>
                  <a:srgbClr val="666666"/>
                </a:solidFill>
                <a:latin typeface="Calibri"/>
              </a:defRPr>
            </a:pPr>
            <a:r>
              <a:t>Anteil der untersuchten 1.064 Riffabschnitte</a:t>
            </a:r>
          </a:p>
        </p:txBody>
      </p:sp>
      <p:sp>
        <p:nvSpPr>
          <p:cNvPr id="8" name="TextBox 7"/>
          <p:cNvSpPr txBox="1"/>
          <p:nvPr/>
        </p:nvSpPr>
        <p:spPr>
          <a:xfrm>
            <a:off x="640080" y="4206240"/>
            <a:ext cx="7345375" cy="2194560"/>
          </a:xfrm>
          <a:prstGeom prst="rect">
            <a:avLst/>
          </a:prstGeom>
          <a:noFill/>
        </p:spPr>
        <p:txBody>
          <a:bodyPr wrap="square">
            <a:normAutofit/>
          </a:bodyPr>
          <a:lstStyle/>
          <a:p>
            <a:pPr>
              <a:spcBef>
                <a:spcPts val="200"/>
              </a:spcBef>
              <a:spcAft>
                <a:spcPts val="600"/>
              </a:spcAft>
              <a:buFont typeface="Arial"/>
              <a:buChar char="•"/>
            </a:pPr>
            <a:r>
              <a:rPr sz="1600" b="0">
                <a:solidFill>
                  <a:srgbClr val="333333"/>
                </a:solidFill>
                <a:latin typeface="Calibri"/>
              </a:rPr>
              <a:t>Zweithöchster Wert seit Beginn der systematischen Erfassung 1998.</a:t>
            </a:r>
          </a:p>
          <a:p>
            <a:pPr>
              <a:spcBef>
                <a:spcPts val="200"/>
              </a:spcBef>
              <a:spcAft>
                <a:spcPts val="600"/>
              </a:spcAft>
              <a:buFont typeface="Arial"/>
              <a:buChar char="•"/>
            </a:pPr>
            <a:r>
              <a:rPr sz="1600" b="0">
                <a:solidFill>
                  <a:srgbClr val="333333"/>
                </a:solidFill>
                <a:latin typeface="Calibri"/>
              </a:rPr>
              <a:t>Besonders betroffen: Nördlicher Sektor mit 38 % Mortalität.</a:t>
            </a:r>
          </a:p>
          <a:p>
            <a:pPr>
              <a:spcBef>
                <a:spcPts val="200"/>
              </a:spcBef>
              <a:spcAft>
                <a:spcPts val="600"/>
              </a:spcAft>
              <a:buFont typeface="Arial"/>
              <a:buChar char="•"/>
            </a:pPr>
            <a:r>
              <a:rPr sz="1600" b="0">
                <a:solidFill>
                  <a:srgbClr val="333333"/>
                </a:solidFill>
                <a:latin typeface="Calibri"/>
              </a:rPr>
              <a:t>Gesamtmortalität im GBR: 19 % der Hartkorallen.</a:t>
            </a:r>
          </a:p>
        </p:txBody>
      </p:sp>
      <p:pic>
        <p:nvPicPr>
          <p:cNvPr id="9" name="Picture 8" descr="image.jpg"/>
          <p:cNvPicPr>
            <a:picLocks noChangeAspect="1"/>
          </p:cNvPicPr>
          <p:nvPr/>
        </p:nvPicPr>
        <p:blipFill>
          <a:blip r:embed="rId5"/>
          <a:stretch>
            <a:fillRect/>
          </a:stretch>
        </p:blipFill>
        <p:spPr>
          <a:xfrm>
            <a:off x="8259775" y="3886200"/>
            <a:ext cx="3200400" cy="2103120"/>
          </a:xfrm>
          <a:prstGeom prst="rect">
            <a:avLst/>
          </a:prstGeom>
        </p:spPr>
      </p:pic>
    </p:spTree>
  </p:cSld>
  <p:clrMapOvr>
    <a:masterClrMapping/>
  </p:clrMapOvr>
  <p:transition spd="med">
    <p:zoom/>
  </p:transition>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Korallenbedeckung nach Hauptgruppen (Unterwasser-Transekte, 108 Stationen)</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6" name="Table 5"/>
          <p:cNvGraphicFramePr>
            <a:graphicFrameLocks noGrp="1"/>
          </p:cNvGraphicFramePr>
          <p:nvPr/>
        </p:nvGraphicFramePr>
        <p:xfrm>
          <a:off x="640080" y="1554480"/>
          <a:ext cx="10911535" cy="2743200"/>
        </p:xfrm>
        <a:graphic>
          <a:graphicData uri="http://schemas.openxmlformats.org/drawingml/2006/table">
            <a:tbl>
              <a:tblPr firstRow="1" bandRow="1">
                <a:tableStyleId>{5C22544A-7EE6-4342-B048-85BDC9FD1C3A}</a:tableStyleId>
              </a:tblPr>
              <a:tblGrid>
                <a:gridCol w="2182307"/>
                <a:gridCol w="2182307"/>
                <a:gridCol w="2182307"/>
                <a:gridCol w="2182307"/>
                <a:gridCol w="2182307"/>
              </a:tblGrid>
              <a:tr h="457200">
                <a:tc>
                  <a:txBody>
                    <a:bodyPr/>
                    <a:lstStyle/>
                    <a:p>
                      <a:pPr algn="ctr">
                        <a:defRPr sz="1400" b="1">
                          <a:solidFill>
                            <a:srgbClr val="FFFFFF"/>
                          </a:solidFill>
                          <a:latin typeface="Calibri"/>
                        </a:defRPr>
                      </a:pPr>
                      <a:r>
                        <a:t>Korallengruppe</a:t>
                      </a:r>
                    </a:p>
                  </a:txBody>
                  <a:tcPr anchor="ctr" marL="73152" marR="73152" marT="36576" marB="36576">
                    <a:solidFill>
                      <a:srgbClr val="837754"/>
                    </a:solidFill>
                  </a:tcPr>
                </a:tc>
                <a:tc>
                  <a:txBody>
                    <a:bodyPr/>
                    <a:lstStyle/>
                    <a:p>
                      <a:pPr algn="ctr">
                        <a:defRPr sz="1400" b="1">
                          <a:solidFill>
                            <a:srgbClr val="FFFFFF"/>
                          </a:solidFill>
                          <a:latin typeface="Calibri"/>
                        </a:defRPr>
                      </a:pPr>
                      <a:r>
                        <a:t>Bedeckung 2020 (%)</a:t>
                      </a:r>
                    </a:p>
                  </a:txBody>
                  <a:tcPr anchor="ctr" marL="73152" marR="73152" marT="36576" marB="36576">
                    <a:solidFill>
                      <a:srgbClr val="837754"/>
                    </a:solidFill>
                  </a:tcPr>
                </a:tc>
                <a:tc>
                  <a:txBody>
                    <a:bodyPr/>
                    <a:lstStyle/>
                    <a:p>
                      <a:pPr algn="ctr">
                        <a:defRPr sz="1400" b="1">
                          <a:solidFill>
                            <a:srgbClr val="FFFFFF"/>
                          </a:solidFill>
                          <a:latin typeface="Calibri"/>
                        </a:defRPr>
                      </a:pPr>
                      <a:r>
                        <a:t>Bedeckung 2025 (%)</a:t>
                      </a:r>
                    </a:p>
                  </a:txBody>
                  <a:tcPr anchor="ctr" marL="73152" marR="73152" marT="36576" marB="36576">
                    <a:solidFill>
                      <a:srgbClr val="837754"/>
                    </a:solidFill>
                  </a:tcPr>
                </a:tc>
                <a:tc>
                  <a:txBody>
                    <a:bodyPr/>
                    <a:lstStyle/>
                    <a:p>
                      <a:pPr algn="ctr">
                        <a:defRPr sz="1400" b="1">
                          <a:solidFill>
                            <a:srgbClr val="FFFFFF"/>
                          </a:solidFill>
                          <a:latin typeface="Calibri"/>
                        </a:defRPr>
                      </a:pPr>
                      <a:r>
                        <a:t>Veränderung</a:t>
                      </a:r>
                    </a:p>
                  </a:txBody>
                  <a:tcPr anchor="ctr" marL="73152" marR="73152" marT="36576" marB="36576">
                    <a:solidFill>
                      <a:srgbClr val="837754"/>
                    </a:solidFill>
                  </a:tcPr>
                </a:tc>
                <a:tc>
                  <a:txBody>
                    <a:bodyPr/>
                    <a:lstStyle/>
                    <a:p>
                      <a:pPr algn="ctr">
                        <a:defRPr sz="1400" b="1">
                          <a:solidFill>
                            <a:srgbClr val="FFFFFF"/>
                          </a:solidFill>
                          <a:latin typeface="Calibri"/>
                        </a:defRPr>
                      </a:pPr>
                      <a:r>
                        <a:t>Regenerationsrate</a:t>
                      </a:r>
                    </a:p>
                  </a:txBody>
                  <a:tcPr anchor="ctr" marL="73152" marR="73152" marT="36576" marB="36576">
                    <a:solidFill>
                      <a:srgbClr val="837754"/>
                    </a:solidFill>
                  </a:tcPr>
                </a:tc>
              </a:tr>
              <a:tr h="457200">
                <a:tc>
                  <a:txBody>
                    <a:bodyPr/>
                    <a:lstStyle/>
                    <a:p>
                      <a:pPr algn="l">
                        <a:defRPr sz="1200" b="0">
                          <a:solidFill>
                            <a:srgbClr val="333333"/>
                          </a:solidFill>
                          <a:latin typeface="Calibri"/>
                        </a:defRPr>
                      </a:pPr>
                      <a:r>
                        <a:t>Acropora (Geweihkorallen)</a:t>
                      </a:r>
                    </a:p>
                  </a:txBody>
                  <a:tcPr anchor="ctr" marL="73152" marR="73152" marT="36576" marB="36576">
                    <a:solidFill>
                      <a:srgbClr val="E8EEF4"/>
                    </a:solidFill>
                  </a:tcPr>
                </a:tc>
                <a:tc>
                  <a:txBody>
                    <a:bodyPr/>
                    <a:lstStyle/>
                    <a:p>
                      <a:pPr algn="r">
                        <a:defRPr sz="1200" b="0">
                          <a:solidFill>
                            <a:srgbClr val="333333"/>
                          </a:solidFill>
                          <a:latin typeface="Calibri"/>
                        </a:defRPr>
                      </a:pPr>
                      <a:r>
                        <a:t>28,4</a:t>
                      </a:r>
                    </a:p>
                  </a:txBody>
                  <a:tcPr anchor="ctr" marL="73152" marR="73152" marT="36576" marB="36576">
                    <a:solidFill>
                      <a:srgbClr val="E8EEF4"/>
                    </a:solidFill>
                  </a:tcPr>
                </a:tc>
                <a:tc>
                  <a:txBody>
                    <a:bodyPr/>
                    <a:lstStyle/>
                    <a:p>
                      <a:pPr algn="r">
                        <a:defRPr sz="1200" b="0">
                          <a:solidFill>
                            <a:srgbClr val="333333"/>
                          </a:solidFill>
                          <a:latin typeface="Calibri"/>
                        </a:defRPr>
                      </a:pPr>
                      <a:r>
                        <a:t>18,2</a:t>
                      </a:r>
                    </a:p>
                  </a:txBody>
                  <a:tcPr anchor="ctr" marL="73152" marR="73152" marT="36576" marB="36576">
                    <a:solidFill>
                      <a:srgbClr val="E8EEF4"/>
                    </a:solidFill>
                  </a:tcPr>
                </a:tc>
                <a:tc>
                  <a:txBody>
                    <a:bodyPr/>
                    <a:lstStyle/>
                    <a:p>
                      <a:pPr algn="r">
                        <a:defRPr sz="1200" b="0">
                          <a:solidFill>
                            <a:srgbClr val="333333"/>
                          </a:solidFill>
                          <a:latin typeface="Calibri"/>
                        </a:defRPr>
                      </a:pPr>
                      <a:r>
                        <a:t>-36%</a:t>
                      </a:r>
                    </a:p>
                  </a:txBody>
                  <a:tcPr anchor="ctr" marL="73152" marR="73152" marT="36576" marB="36576">
                    <a:solidFill>
                      <a:srgbClr val="E8EEF4"/>
                    </a:solidFill>
                  </a:tcPr>
                </a:tc>
                <a:tc>
                  <a:txBody>
                    <a:bodyPr/>
                    <a:lstStyle/>
                    <a:p>
                      <a:pPr algn="r">
                        <a:defRPr sz="1200" b="0">
                          <a:solidFill>
                            <a:srgbClr val="333333"/>
                          </a:solidFill>
                          <a:latin typeface="Calibri"/>
                        </a:defRPr>
                      </a:pPr>
                      <a:r>
                        <a:t>Niedrig (5-8 Jahre)</a:t>
                      </a:r>
                    </a:p>
                  </a:txBody>
                  <a:tcPr anchor="ctr" marL="73152" marR="73152" marT="36576" marB="36576">
                    <a:solidFill>
                      <a:srgbClr val="E8EEF4"/>
                    </a:solidFill>
                  </a:tcPr>
                </a:tc>
              </a:tr>
              <a:tr h="457200">
                <a:tc>
                  <a:txBody>
                    <a:bodyPr/>
                    <a:lstStyle/>
                    <a:p>
                      <a:pPr algn="l">
                        <a:defRPr sz="1200" b="0">
                          <a:solidFill>
                            <a:srgbClr val="333333"/>
                          </a:solidFill>
                          <a:latin typeface="Calibri"/>
                        </a:defRPr>
                      </a:pPr>
                      <a:r>
                        <a:t>Pocillopora (Blumenkorallen)</a:t>
                      </a:r>
                    </a:p>
                  </a:txBody>
                  <a:tcPr anchor="ctr" marL="73152" marR="73152" marT="36576" marB="36576">
                    <a:solidFill>
                      <a:srgbClr val="FFFFFF"/>
                    </a:solidFill>
                  </a:tcPr>
                </a:tc>
                <a:tc>
                  <a:txBody>
                    <a:bodyPr/>
                    <a:lstStyle/>
                    <a:p>
                      <a:pPr algn="r">
                        <a:defRPr sz="1200" b="0">
                          <a:solidFill>
                            <a:srgbClr val="333333"/>
                          </a:solidFill>
                          <a:latin typeface="Calibri"/>
                        </a:defRPr>
                      </a:pPr>
                      <a:r>
                        <a:t>12,1</a:t>
                      </a:r>
                    </a:p>
                  </a:txBody>
                  <a:tcPr anchor="ctr" marL="73152" marR="73152" marT="36576" marB="36576">
                    <a:solidFill>
                      <a:srgbClr val="FFFFFF"/>
                    </a:solidFill>
                  </a:tcPr>
                </a:tc>
                <a:tc>
                  <a:txBody>
                    <a:bodyPr/>
                    <a:lstStyle/>
                    <a:p>
                      <a:pPr algn="r">
                        <a:defRPr sz="1200" b="0">
                          <a:solidFill>
                            <a:srgbClr val="333333"/>
                          </a:solidFill>
                          <a:latin typeface="Calibri"/>
                        </a:defRPr>
                      </a:pPr>
                      <a:r>
                        <a:t>9,8</a:t>
                      </a:r>
                    </a:p>
                  </a:txBody>
                  <a:tcPr anchor="ctr" marL="73152" marR="73152" marT="36576" marB="36576">
                    <a:solidFill>
                      <a:srgbClr val="FFFFFF"/>
                    </a:solidFill>
                  </a:tcPr>
                </a:tc>
                <a:tc>
                  <a:txBody>
                    <a:bodyPr/>
                    <a:lstStyle/>
                    <a:p>
                      <a:pPr algn="r">
                        <a:defRPr sz="1200" b="0">
                          <a:solidFill>
                            <a:srgbClr val="333333"/>
                          </a:solidFill>
                          <a:latin typeface="Calibri"/>
                        </a:defRPr>
                      </a:pPr>
                      <a:r>
                        <a:t>-19%</a:t>
                      </a:r>
                    </a:p>
                  </a:txBody>
                  <a:tcPr anchor="ctr" marL="73152" marR="73152" marT="36576" marB="36576">
                    <a:solidFill>
                      <a:srgbClr val="FFFFFF"/>
                    </a:solidFill>
                  </a:tcPr>
                </a:tc>
                <a:tc>
                  <a:txBody>
                    <a:bodyPr/>
                    <a:lstStyle/>
                    <a:p>
                      <a:pPr algn="r">
                        <a:defRPr sz="1200" b="0">
                          <a:solidFill>
                            <a:srgbClr val="333333"/>
                          </a:solidFill>
                          <a:latin typeface="Calibri"/>
                        </a:defRPr>
                      </a:pPr>
                      <a:r>
                        <a:t>Mittel (3-5 Jahre)</a:t>
                      </a:r>
                    </a:p>
                  </a:txBody>
                  <a:tcPr anchor="ctr" marL="73152" marR="73152" marT="36576" marB="36576">
                    <a:solidFill>
                      <a:srgbClr val="FFFFFF"/>
                    </a:solidFill>
                  </a:tcPr>
                </a:tc>
              </a:tr>
              <a:tr h="457200">
                <a:tc>
                  <a:txBody>
                    <a:bodyPr/>
                    <a:lstStyle/>
                    <a:p>
                      <a:pPr algn="l">
                        <a:defRPr sz="1200" b="0">
                          <a:solidFill>
                            <a:srgbClr val="333333"/>
                          </a:solidFill>
                          <a:latin typeface="Calibri"/>
                        </a:defRPr>
                      </a:pPr>
                      <a:r>
                        <a:t>Porites (Massenkorallen)</a:t>
                      </a:r>
                    </a:p>
                  </a:txBody>
                  <a:tcPr anchor="ctr" marL="73152" marR="73152" marT="36576" marB="36576">
                    <a:solidFill>
                      <a:srgbClr val="E8EEF4"/>
                    </a:solidFill>
                  </a:tcPr>
                </a:tc>
                <a:tc>
                  <a:txBody>
                    <a:bodyPr/>
                    <a:lstStyle/>
                    <a:p>
                      <a:pPr algn="r">
                        <a:defRPr sz="1200" b="0">
                          <a:solidFill>
                            <a:srgbClr val="333333"/>
                          </a:solidFill>
                          <a:latin typeface="Calibri"/>
                        </a:defRPr>
                      </a:pPr>
                      <a:r>
                        <a:t>22,5</a:t>
                      </a:r>
                    </a:p>
                  </a:txBody>
                  <a:tcPr anchor="ctr" marL="73152" marR="73152" marT="36576" marB="36576">
                    <a:solidFill>
                      <a:srgbClr val="E8EEF4"/>
                    </a:solidFill>
                  </a:tcPr>
                </a:tc>
                <a:tc>
                  <a:txBody>
                    <a:bodyPr/>
                    <a:lstStyle/>
                    <a:p>
                      <a:pPr algn="r">
                        <a:defRPr sz="1200" b="0">
                          <a:solidFill>
                            <a:srgbClr val="333333"/>
                          </a:solidFill>
                          <a:latin typeface="Calibri"/>
                        </a:defRPr>
                      </a:pPr>
                      <a:r>
                        <a:t>20,1</a:t>
                      </a:r>
                    </a:p>
                  </a:txBody>
                  <a:tcPr anchor="ctr" marL="73152" marR="73152" marT="36576" marB="36576">
                    <a:solidFill>
                      <a:srgbClr val="E8EEF4"/>
                    </a:solidFill>
                  </a:tcPr>
                </a:tc>
                <a:tc>
                  <a:txBody>
                    <a:bodyPr/>
                    <a:lstStyle/>
                    <a:p>
                      <a:pPr algn="r">
                        <a:defRPr sz="1200" b="0">
                          <a:solidFill>
                            <a:srgbClr val="333333"/>
                          </a:solidFill>
                          <a:latin typeface="Calibri"/>
                        </a:defRPr>
                      </a:pPr>
                      <a:r>
                        <a:t>-11%</a:t>
                      </a:r>
                    </a:p>
                  </a:txBody>
                  <a:tcPr anchor="ctr" marL="73152" marR="73152" marT="36576" marB="36576">
                    <a:solidFill>
                      <a:srgbClr val="E8EEF4"/>
                    </a:solidFill>
                  </a:tcPr>
                </a:tc>
                <a:tc>
                  <a:txBody>
                    <a:bodyPr/>
                    <a:lstStyle/>
                    <a:p>
                      <a:pPr algn="r">
                        <a:defRPr sz="1200" b="0">
                          <a:solidFill>
                            <a:srgbClr val="333333"/>
                          </a:solidFill>
                          <a:latin typeface="Calibri"/>
                        </a:defRPr>
                      </a:pPr>
                      <a:r>
                        <a:t>Hoch (resistent)</a:t>
                      </a:r>
                    </a:p>
                  </a:txBody>
                  <a:tcPr anchor="ctr" marL="73152" marR="73152" marT="36576" marB="36576">
                    <a:solidFill>
                      <a:srgbClr val="E8EEF4"/>
                    </a:solidFill>
                  </a:tcPr>
                </a:tc>
              </a:tr>
              <a:tr h="457200">
                <a:tc>
                  <a:txBody>
                    <a:bodyPr/>
                    <a:lstStyle/>
                    <a:p>
                      <a:pPr algn="l">
                        <a:defRPr sz="1200" b="0">
                          <a:solidFill>
                            <a:srgbClr val="333333"/>
                          </a:solidFill>
                          <a:latin typeface="Calibri"/>
                        </a:defRPr>
                      </a:pPr>
                      <a:r>
                        <a:t>Weichkorallen</a:t>
                      </a:r>
                    </a:p>
                  </a:txBody>
                  <a:tcPr anchor="ctr" marL="73152" marR="73152" marT="36576" marB="36576">
                    <a:solidFill>
                      <a:srgbClr val="FFFFFF"/>
                    </a:solidFill>
                  </a:tcPr>
                </a:tc>
                <a:tc>
                  <a:txBody>
                    <a:bodyPr/>
                    <a:lstStyle/>
                    <a:p>
                      <a:pPr algn="r">
                        <a:defRPr sz="1200" b="0">
                          <a:solidFill>
                            <a:srgbClr val="333333"/>
                          </a:solidFill>
                          <a:latin typeface="Calibri"/>
                        </a:defRPr>
                      </a:pPr>
                      <a:r>
                        <a:t>8,7</a:t>
                      </a:r>
                    </a:p>
                  </a:txBody>
                  <a:tcPr anchor="ctr" marL="73152" marR="73152" marT="36576" marB="36576">
                    <a:solidFill>
                      <a:srgbClr val="FFFFFF"/>
                    </a:solidFill>
                  </a:tcPr>
                </a:tc>
                <a:tc>
                  <a:txBody>
                    <a:bodyPr/>
                    <a:lstStyle/>
                    <a:p>
                      <a:pPr algn="r">
                        <a:defRPr sz="1200" b="0">
                          <a:solidFill>
                            <a:srgbClr val="333333"/>
                          </a:solidFill>
                          <a:latin typeface="Calibri"/>
                        </a:defRPr>
                      </a:pPr>
                      <a:r>
                        <a:t>7,2</a:t>
                      </a:r>
                    </a:p>
                  </a:txBody>
                  <a:tcPr anchor="ctr" marL="73152" marR="73152" marT="36576" marB="36576">
                    <a:solidFill>
                      <a:srgbClr val="FFFFFF"/>
                    </a:solidFill>
                  </a:tcPr>
                </a:tc>
                <a:tc>
                  <a:txBody>
                    <a:bodyPr/>
                    <a:lstStyle/>
                    <a:p>
                      <a:pPr algn="r">
                        <a:defRPr sz="1200" b="0">
                          <a:solidFill>
                            <a:srgbClr val="333333"/>
                          </a:solidFill>
                          <a:latin typeface="Calibri"/>
                        </a:defRPr>
                      </a:pPr>
                      <a:r>
                        <a:t>-17%</a:t>
                      </a:r>
                    </a:p>
                  </a:txBody>
                  <a:tcPr anchor="ctr" marL="73152" marR="73152" marT="36576" marB="36576">
                    <a:solidFill>
                      <a:srgbClr val="FFFFFF"/>
                    </a:solidFill>
                  </a:tcPr>
                </a:tc>
                <a:tc>
                  <a:txBody>
                    <a:bodyPr/>
                    <a:lstStyle/>
                    <a:p>
                      <a:pPr algn="r">
                        <a:defRPr sz="1200" b="0">
                          <a:solidFill>
                            <a:srgbClr val="333333"/>
                          </a:solidFill>
                          <a:latin typeface="Calibri"/>
                        </a:defRPr>
                      </a:pPr>
                      <a:r>
                        <a:t>Mittel (2-4 Jahre)</a:t>
                      </a:r>
                    </a:p>
                  </a:txBody>
                  <a:tcPr anchor="ctr" marL="73152" marR="73152" marT="36576" marB="36576">
                    <a:solidFill>
                      <a:srgbClr val="FFFFFF"/>
                    </a:solidFill>
                  </a:tcPr>
                </a:tc>
              </a:tr>
              <a:tr h="457200">
                <a:tc>
                  <a:txBody>
                    <a:bodyPr/>
                    <a:lstStyle/>
                    <a:p>
                      <a:pPr algn="l">
                        <a:defRPr sz="1200" b="0">
                          <a:solidFill>
                            <a:srgbClr val="333333"/>
                          </a:solidFill>
                          <a:latin typeface="Calibri"/>
                        </a:defRPr>
                      </a:pPr>
                      <a:r>
                        <a:t>Gesamt Hartkorallen</a:t>
                      </a:r>
                    </a:p>
                  </a:txBody>
                  <a:tcPr anchor="ctr" marL="73152" marR="73152" marT="36576" marB="36576">
                    <a:solidFill>
                      <a:srgbClr val="E8EEF4"/>
                    </a:solidFill>
                  </a:tcPr>
                </a:tc>
                <a:tc>
                  <a:txBody>
                    <a:bodyPr/>
                    <a:lstStyle/>
                    <a:p>
                      <a:pPr algn="r">
                        <a:defRPr sz="1200" b="0">
                          <a:solidFill>
                            <a:srgbClr val="333333"/>
                          </a:solidFill>
                          <a:latin typeface="Calibri"/>
                        </a:defRPr>
                      </a:pPr>
                      <a:r>
                        <a:t>63,0</a:t>
                      </a:r>
                    </a:p>
                  </a:txBody>
                  <a:tcPr anchor="ctr" marL="73152" marR="73152" marT="36576" marB="36576">
                    <a:solidFill>
                      <a:srgbClr val="E8EEF4"/>
                    </a:solidFill>
                  </a:tcPr>
                </a:tc>
                <a:tc>
                  <a:txBody>
                    <a:bodyPr/>
                    <a:lstStyle/>
                    <a:p>
                      <a:pPr algn="r">
                        <a:defRPr sz="1200" b="0">
                          <a:solidFill>
                            <a:srgbClr val="333333"/>
                          </a:solidFill>
                          <a:latin typeface="Calibri"/>
                        </a:defRPr>
                      </a:pPr>
                      <a:r>
                        <a:t>48,1</a:t>
                      </a:r>
                    </a:p>
                  </a:txBody>
                  <a:tcPr anchor="ctr" marL="73152" marR="73152" marT="36576" marB="36576">
                    <a:solidFill>
                      <a:srgbClr val="E8EEF4"/>
                    </a:solidFill>
                  </a:tcPr>
                </a:tc>
                <a:tc>
                  <a:txBody>
                    <a:bodyPr/>
                    <a:lstStyle/>
                    <a:p>
                      <a:pPr algn="r">
                        <a:defRPr sz="1200" b="0">
                          <a:solidFill>
                            <a:srgbClr val="333333"/>
                          </a:solidFill>
                          <a:latin typeface="Calibri"/>
                        </a:defRPr>
                      </a:pPr>
                      <a:r>
                        <a:t>-24%</a:t>
                      </a:r>
                    </a:p>
                  </a:txBody>
                  <a:tcPr anchor="ctr" marL="73152" marR="73152" marT="36576" marB="36576">
                    <a:solidFill>
                      <a:srgbClr val="E8EEF4"/>
                    </a:solidFill>
                  </a:tcPr>
                </a:tc>
                <a:tc>
                  <a:txBody>
                    <a:bodyPr/>
                    <a:lstStyle/>
                    <a:p>
                      <a:pPr algn="r">
                        <a:defRPr sz="1200" b="0">
                          <a:solidFill>
                            <a:srgbClr val="333333"/>
                          </a:solidFill>
                          <a:latin typeface="Calibri"/>
                        </a:defRPr>
                      </a:pPr>
                      <a:r>
                        <a:t>—</a:t>
                      </a:r>
                    </a:p>
                  </a:txBody>
                  <a:tcPr anchor="ctr" marL="73152" marR="73152" marT="36576" marB="36576">
                    <a:solidFill>
                      <a:srgbClr val="E8EEF4"/>
                    </a:solidFill>
                  </a:tcPr>
                </a:tc>
              </a:tr>
            </a:tbl>
          </a:graphicData>
        </a:graphic>
      </p:graphicFrame>
      <p:sp>
        <p:nvSpPr>
          <p:cNvPr id="7" name="TextBox 6"/>
          <p:cNvSpPr txBox="1"/>
          <p:nvPr/>
        </p:nvSpPr>
        <p:spPr>
          <a:xfrm>
            <a:off x="640080" y="4572000"/>
            <a:ext cx="10911535" cy="1097280"/>
          </a:xfrm>
          <a:prstGeom prst="rect">
            <a:avLst/>
          </a:prstGeom>
          <a:noFill/>
        </p:spPr>
        <p:txBody>
          <a:bodyPr wrap="square">
            <a:spAutoFit/>
          </a:bodyPr>
          <a:lstStyle/>
          <a:p>
            <a:pPr>
              <a:defRPr sz="1300" i="1">
                <a:solidFill>
                  <a:srgbClr val="666666"/>
                </a:solidFill>
                <a:latin typeface="Calibri"/>
              </a:defRPr>
            </a:pPr>
            <a:r>
              <a:t>Die Tabelle zeigt den Rückgang der Korallenbedeckung zwischen 2020 und 2025 sowie die Regenerationsraten der verschiedenen Korallengruppen.</a:t>
            </a:r>
          </a:p>
        </p:txBody>
      </p:sp>
    </p:spTree>
  </p:cSld>
  <p:clrMapOvr>
    <a:masterClrMapping/>
  </p:clrMapOvr>
  <p:transition spd="med">
    <p:zoom/>
  </p:transition>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2F6FA"/>
        </a:solidFill>
        <a:effectLst/>
      </p:bgPr>
    </p:bg>
    <p:spTree>
      <p:nvGrpSpPr>
        <p:cNvPr id="1" name=""/>
        <p:cNvGrpSpPr/>
        <p:nvPr/>
      </p:nvGrpSpPr>
      <p:grpSpPr/>
      <p:pic>
        <p:nvPicPr>
          <p:cNvPr id="3" name="Picture 2" descr="image.png"/>
          <p:cNvPicPr>
            <a:picLocks noChangeAspect="1"/>
          </p:cNvPicPr>
          <p:nvPr/>
        </p:nvPicPr>
        <p:blipFill>
          <a:blip r:embed="rId3"/>
          <a:stretch>
            <a:fillRect/>
          </a:stretch>
        </p:blipFill>
        <p:spPr>
          <a:xfrm>
            <a:off x="0" y="6172200"/>
            <a:ext cx="12191695" cy="685800"/>
          </a:xfrm>
          <a:prstGeom prst="rect">
            <a:avLst/>
          </a:prstGeom>
        </p:spPr>
      </p:pic>
      <p:pic>
        <p:nvPicPr>
          <p:cNvPr id="2" name="Picture 1" descr="image.png"/>
          <p:cNvPicPr>
            <a:picLocks noChangeAspect="1"/>
          </p:cNvPicPr>
          <p:nvPr/>
        </p:nvPicPr>
        <p:blipFill>
          <a:blip r:embed="rId2"/>
          <a:stretch>
            <a:fillRect/>
          </a:stretch>
        </p:blipFill>
        <p:spPr>
          <a:xfrm>
            <a:off x="0" y="0"/>
            <a:ext cx="12191695" cy="1028700"/>
          </a:xfrm>
          <a:prstGeom prst="rect">
            <a:avLst/>
          </a:prstGeom>
        </p:spPr>
      </p:pic>
      <p:sp>
        <p:nvSpPr>
          <p:cNvPr id="4" name="Rectangle 3"/>
          <p:cNvSpPr/>
          <p:nvPr/>
        </p:nvSpPr>
        <p:spPr>
          <a:xfrm>
            <a:off x="0" y="0"/>
            <a:ext cx="12191695" cy="1005840"/>
          </a:xfrm>
          <a:prstGeom prst="rect">
            <a:avLst/>
          </a:prstGeom>
          <a:solidFill>
            <a:srgbClr val="837754"/>
          </a:solidFill>
          <a:ln>
            <a:noFill/>
          </a:ln>
        </p:spPr>
        <p:style>
          <a:lnRef idx="1">
            <a:schemeClr val="accent1"/>
          </a:lnRef>
          <a:fillRef idx="3">
            <a:schemeClr val="accent1"/>
          </a:fillRef>
          <a:effectRef idx="2">
            <a:schemeClr val="accent1"/>
          </a:effectRef>
          <a:fontRef idx="minor">
            <a:schemeClr val="lt1"/>
          </a:fontRef>
        </p:style>
        <p:txBody>
          <a:bodyPr rtlCol="0" anchor="ctr" wrap="square" lIns="640080" tIns="182880"/>
          <a:lstStyle/>
          <a:p>
            <a:pPr algn="l">
              <a:defRPr sz="2800" b="1">
                <a:solidFill>
                  <a:srgbClr val="FFFFFF"/>
                </a:solidFill>
                <a:latin typeface="Calibri"/>
              </a:defRPr>
            </a:pPr>
            <a:r>
              <a:t>Rückgang der Korallenbedeckung (2020 vs. 2025)</a:t>
            </a:r>
          </a:p>
        </p:txBody>
      </p:sp>
      <p:sp>
        <p:nvSpPr>
          <p:cNvPr id="5" name="Rectangle 4"/>
          <p:cNvSpPr/>
          <p:nvPr/>
        </p:nvSpPr>
        <p:spPr>
          <a:xfrm>
            <a:off x="0" y="1005840"/>
            <a:ext cx="12191695" cy="38100"/>
          </a:xfrm>
          <a:prstGeom prst="rect">
            <a:avLst/>
          </a:prstGeom>
          <a:solidFill>
            <a:srgbClr val="DACE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6" name="Chart 5"/>
          <p:cNvGraphicFramePr>
            <a:graphicFrameLocks noGrp="1"/>
          </p:cNvGraphicFramePr>
          <p:nvPr/>
        </p:nvGraphicFramePr>
        <p:xfrm>
          <a:off x="914400" y="1554480"/>
          <a:ext cx="10362895" cy="3931920"/>
        </p:xfrm>
        <a:graphic>
          <a:graphicData uri="http://schemas.openxmlformats.org/drawingml/2006/chart">
            <c:chart xmlns:c="http://schemas.openxmlformats.org/drawingml/2006/chart" r:id="rId4"/>
          </a:graphicData>
        </a:graphic>
      </p:graphicFrame>
      <p:sp>
        <p:nvSpPr>
          <p:cNvPr id="7" name="TextBox 6"/>
          <p:cNvSpPr txBox="1"/>
          <p:nvPr/>
        </p:nvSpPr>
        <p:spPr>
          <a:xfrm>
            <a:off x="640080" y="5623560"/>
            <a:ext cx="10911535" cy="1051560"/>
          </a:xfrm>
          <a:prstGeom prst="rect">
            <a:avLst/>
          </a:prstGeom>
          <a:noFill/>
        </p:spPr>
        <p:txBody>
          <a:bodyPr wrap="square">
            <a:spAutoFit/>
          </a:bodyPr>
          <a:lstStyle/>
          <a:p>
            <a:pPr>
              <a:defRPr sz="1300" i="1">
                <a:solidFill>
                  <a:srgbClr val="666666"/>
                </a:solidFill>
                <a:latin typeface="Calibri"/>
              </a:defRPr>
            </a:pPr>
            <a:r>
              <a:t>Das Balkendiagramm vergleicht die Korallenbedeckung im Jahr 2020 mit der im Jahr 2025.</a:t>
            </a:r>
          </a:p>
        </p:txBody>
      </p:sp>
    </p:spTree>
  </p:cSld>
  <p:clrMapOvr>
    <a:masterClrMapping/>
  </p:clrMapOvr>
  <p:transition spd="med">
    <p:zoom/>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