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2.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1" d="100"/>
          <a:sy n="91" d="100"/>
        </p:scale>
        <p:origin x="2252" y="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1"/>
  <c:style val="2"/>
  <c:chart>
    <c:autoTitleDeleted val="0"/>
    <c:plotArea>
      <c:layout/>
      <c:barChart>
        <c:barDir val="col"/>
        <c:grouping val="clustered"/>
        <c:varyColors val="1"/>
        <c:ser>
          <c:idx val="0"/>
          <c:order val="0"/>
          <c:tx>
            <c:strRef>
              <c:f>Sheet1!$B$1</c:f>
              <c:strCache>
                <c:ptCount val="1"/>
                <c:pt idx="0">
                  <c:v>Medianes PFS (Monate)</c:v>
                </c:pt>
              </c:strCache>
            </c:strRef>
          </c:tx>
          <c:spPr>
            <a:solidFill>
              <a:srgbClr val="2E75B6"/>
            </a:solidFill>
          </c:spPr>
          <c:invertIfNegative val="0"/>
          <c:dLbls>
            <c:spPr>
              <a:noFill/>
              <a:ln>
                <a:noFill/>
              </a:ln>
              <a:effectLst/>
            </c:spPr>
            <c:txPr>
              <a:bodyPr/>
              <a:lstStyle/>
              <a:p>
                <a:pPr>
                  <a:defRPr sz="900" b="1">
                    <a:solidFill>
                      <a:srgbClr val="333333"/>
                    </a:solidFill>
                    <a:latin typeface="Calibri"/>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Pembrolizumab</c:v>
                </c:pt>
                <c:pt idx="1">
                  <c:v>Chemotherapie</c:v>
                </c:pt>
              </c:strCache>
            </c:strRef>
          </c:cat>
          <c:val>
            <c:numRef>
              <c:f>Sheet1!$B$2:$B$3</c:f>
              <c:numCache>
                <c:formatCode>General</c:formatCode>
                <c:ptCount val="2"/>
                <c:pt idx="0">
                  <c:v>16.5</c:v>
                </c:pt>
                <c:pt idx="1">
                  <c:v>8.1999999999999993</c:v>
                </c:pt>
              </c:numCache>
            </c:numRef>
          </c:val>
          <c:extLst>
            <c:ext xmlns:c16="http://schemas.microsoft.com/office/drawing/2014/chart" uri="{C3380CC4-5D6E-409C-BE32-E72D297353CC}">
              <c16:uniqueId val="{00000000-3A71-407E-A80D-CFC17B250659}"/>
            </c:ext>
          </c:extLst>
        </c:ser>
        <c:dLbls>
          <c:showLegendKey val="0"/>
          <c:showVal val="0"/>
          <c:showCatName val="0"/>
          <c:showSerName val="0"/>
          <c:showPercent val="0"/>
          <c:showBubbleSize val="0"/>
        </c:dLbls>
        <c:gapWidth val="150"/>
        <c:axId val="-2068027336"/>
        <c:axId val="-2113994440"/>
      </c:barChart>
      <c:catAx>
        <c:axId val="-2068027336"/>
        <c:scaling>
          <c:orientation val="minMax"/>
        </c:scaling>
        <c:delete val="0"/>
        <c:axPos val="b"/>
        <c:numFmt formatCode="General" sourceLinked="0"/>
        <c:majorTickMark val="out"/>
        <c:minorTickMark val="none"/>
        <c:tickLblPos val="nextTo"/>
        <c:txPr>
          <a:bodyPr/>
          <a:lstStyle/>
          <a:p>
            <a:pPr>
              <a:defRPr sz="1100">
                <a:solidFill>
                  <a:srgbClr val="333333"/>
                </a:solidFill>
                <a:latin typeface="Calibri"/>
              </a:defRPr>
            </a:pPr>
            <a:endParaRPr lang="de-DE"/>
          </a:p>
        </c:txPr>
        <c:crossAx val="-2113994440"/>
        <c:crosses val="autoZero"/>
        <c:auto val="1"/>
        <c:lblAlgn val="ctr"/>
        <c:lblOffset val="100"/>
        <c:noMultiLvlLbl val="0"/>
      </c:catAx>
      <c:valAx>
        <c:axId val="-2113994440"/>
        <c:scaling>
          <c:orientation val="minMax"/>
        </c:scaling>
        <c:delete val="0"/>
        <c:axPos val="l"/>
        <c:majorGridlines>
          <c:spPr>
            <a:ln w="6350">
              <a:solidFill>
                <a:srgbClr val="D0D0D0"/>
              </a:solidFill>
            </a:ln>
          </c:spPr>
        </c:majorGridlines>
        <c:numFmt formatCode="General" sourceLinked="1"/>
        <c:majorTickMark val="out"/>
        <c:minorTickMark val="none"/>
        <c:tickLblPos val="nextTo"/>
        <c:txPr>
          <a:bodyPr/>
          <a:lstStyle/>
          <a:p>
            <a:pPr>
              <a:defRPr sz="1000">
                <a:solidFill>
                  <a:srgbClr val="666666"/>
                </a:solidFill>
                <a:latin typeface="Calibri"/>
              </a:defRPr>
            </a:pPr>
            <a:endParaRPr lang="de-DE"/>
          </a:p>
        </c:txPr>
        <c:crossAx val="-2068027336"/>
        <c:crosses val="autoZero"/>
        <c:crossBetween val="between"/>
      </c:valAx>
    </c:plotArea>
    <c:legend>
      <c:legendPos val="b"/>
      <c:overlay val="0"/>
      <c:txPr>
        <a:bodyPr/>
        <a:lstStyle/>
        <a:p>
          <a:pPr>
            <a:defRPr sz="1100">
              <a:latin typeface="Calibri"/>
            </a:defRPr>
          </a:pPr>
          <a:endParaRPr lang="de-DE"/>
        </a:p>
      </c:txPr>
    </c:legend>
    <c:plotVisOnly val="1"/>
    <c:dispBlanksAs val="gap"/>
    <c:showDLblsOverMax val="1"/>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de-DE"/>
  <c:roundedCorners val="1"/>
  <c:style val="2"/>
  <c:chart>
    <c:title>
      <c:overlay val="0"/>
    </c:title>
    <c:autoTitleDeleted val="0"/>
    <c:plotArea>
      <c:layout/>
      <c:pieChart>
        <c:varyColors val="1"/>
        <c:ser>
          <c:idx val="0"/>
          <c:order val="0"/>
          <c:tx>
            <c:strRef>
              <c:f>Sheet1!$B$1</c:f>
              <c:strCache>
                <c:ptCount val="1"/>
                <c:pt idx="0">
                  <c:v>Anteil der Patienten (%)</c:v>
                </c:pt>
              </c:strCache>
            </c:strRef>
          </c:tx>
          <c:spPr>
            <a:solidFill>
              <a:srgbClr val="2E75B6"/>
            </a:solidFill>
          </c:spPr>
          <c:dPt>
            <c:idx val="0"/>
            <c:bubble3D val="0"/>
            <c:spPr>
              <a:solidFill>
                <a:srgbClr val="2E75B6"/>
              </a:solidFill>
            </c:spPr>
            <c:extLst>
              <c:ext xmlns:c16="http://schemas.microsoft.com/office/drawing/2014/chart" uri="{C3380CC4-5D6E-409C-BE32-E72D297353CC}">
                <c16:uniqueId val="{00000001-5C81-4C3E-BE49-AC6B18C80EC5}"/>
              </c:ext>
            </c:extLst>
          </c:dPt>
          <c:dPt>
            <c:idx val="1"/>
            <c:bubble3D val="0"/>
            <c:spPr>
              <a:solidFill>
                <a:srgbClr val="E06C2E"/>
              </a:solidFill>
            </c:spPr>
            <c:extLst>
              <c:ext xmlns:c16="http://schemas.microsoft.com/office/drawing/2014/chart" uri="{C3380CC4-5D6E-409C-BE32-E72D297353CC}">
                <c16:uniqueId val="{00000003-5C81-4C3E-BE49-AC6B18C80EC5}"/>
              </c:ext>
            </c:extLst>
          </c:dPt>
          <c:dLbls>
            <c:spPr>
              <a:noFill/>
              <a:ln>
                <a:noFill/>
              </a:ln>
              <a:effectLst/>
            </c:spPr>
            <c:txPr>
              <a:bodyPr/>
              <a:lstStyle/>
              <a:p>
                <a:pPr>
                  <a:defRPr sz="1000">
                    <a:solidFill>
                      <a:srgbClr val="333333"/>
                    </a:solidFill>
                    <a:latin typeface="Calibri"/>
                  </a:defRPr>
                </a:pPr>
                <a:endParaRPr lang="de-DE"/>
              </a:p>
            </c:txPr>
            <c:showLegendKey val="0"/>
            <c:showVal val="0"/>
            <c:showCatName val="1"/>
            <c:showSerName val="0"/>
            <c:showPercent val="1"/>
            <c:showBubbleSize val="0"/>
            <c:showLeaderLines val="1"/>
            <c:extLst>
              <c:ext xmlns:c15="http://schemas.microsoft.com/office/drawing/2012/chart" uri="{CE6537A1-D6FC-4f65-9D91-7224C49458BB}"/>
            </c:extLst>
          </c:dLbls>
          <c:cat>
            <c:strRef>
              <c:f>Sheet1!$A$2:$A$3</c:f>
              <c:strCache>
                <c:ptCount val="2"/>
                <c:pt idx="0">
                  <c:v>Pembrolizumab</c:v>
                </c:pt>
                <c:pt idx="1">
                  <c:v>Chemotherapie</c:v>
                </c:pt>
              </c:strCache>
            </c:strRef>
          </c:cat>
          <c:val>
            <c:numRef>
              <c:f>Sheet1!$B$2:$B$3</c:f>
              <c:numCache>
                <c:formatCode>General</c:formatCode>
                <c:ptCount val="2"/>
                <c:pt idx="0">
                  <c:v>22</c:v>
                </c:pt>
                <c:pt idx="1">
                  <c:v>66</c:v>
                </c:pt>
              </c:numCache>
            </c:numRef>
          </c:val>
          <c:extLst>
            <c:ext xmlns:c16="http://schemas.microsoft.com/office/drawing/2014/chart" uri="{C3380CC4-5D6E-409C-BE32-E72D297353CC}">
              <c16:uniqueId val="{00000004-5C81-4C3E-BE49-AC6B18C80EC5}"/>
            </c:ext>
          </c:extLst>
        </c:ser>
        <c:dLbls>
          <c:showLegendKey val="0"/>
          <c:showVal val="0"/>
          <c:showCatName val="0"/>
          <c:showSerName val="0"/>
          <c:showPercent val="0"/>
          <c:showBubbleSize val="0"/>
          <c:showLeaderLines val="1"/>
        </c:dLbls>
        <c:firstSliceAng val="0"/>
      </c:pieChart>
    </c:plotArea>
    <c:legend>
      <c:legendPos val="b"/>
      <c:overlay val="0"/>
      <c:txPr>
        <a:bodyPr/>
        <a:lstStyle/>
        <a:p>
          <a:pPr>
            <a:defRPr sz="1100">
              <a:latin typeface="Calibri"/>
            </a:defRPr>
          </a:pPr>
          <a:endParaRPr lang="de-DE"/>
        </a:p>
      </c:txPr>
    </c:legend>
    <c:plotVisOnly val="1"/>
    <c:dispBlanksAs val="gap"/>
    <c:showDLblsOverMax val="1"/>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4A2AA5-145B-4604-A2D2-38EDB25D767E}" type="datetimeFigureOut">
              <a:rPr lang="de-DE" smtClean="0"/>
              <a:t>16.04.2026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7FFCF2-F1CD-4B3D-A379-80B209540F15}" type="slidenum">
              <a:rPr lang="de-DE" smtClean="0"/>
              <a:t>‹Nr.›</a:t>
            </a:fld>
            <a:endParaRPr lang="de-DE"/>
          </a:p>
        </p:txBody>
      </p:sp>
    </p:spTree>
    <p:extLst>
      <p:ext uri="{BB962C8B-B14F-4D97-AF65-F5344CB8AC3E}">
        <p14:creationId xmlns:p14="http://schemas.microsoft.com/office/powerpoint/2010/main" val="1270120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Einführung gibt einen Überblick über die Bedeutung der Immuntherapie bei Dickdarmkrebs, insbesondere für Patienten mit MSI-H/dMMR-Status. Die folgenden Folien vertiefen die Ergebnisse der KEYNOTE-177-Studie und vergleichen sie mit anderen aktuellen Studien wie CheckMate 8HW. Betonen Sie die Relevanz der molekularen Subtypisierung für die Therapieauswahl.</a:t>
            </a:r>
          </a:p>
        </p:txBody>
      </p:sp>
      <p:sp>
        <p:nvSpPr>
          <p:cNvPr id="4" name="Slide Number Placeholder 3"/>
          <p:cNvSpPr>
            <a:spLocks noGrp="1"/>
          </p:cNvSpPr>
          <p:nvPr>
            <p:ph type="sldNum" sz="quarter" idx="5"/>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Zusammenfassung fasst die wichtigsten Erkenntnisse der Präsentation zusammen. Betonen Sie die klinische Relevanz der Immuntherapie für MSI-H/dMMR-Patienten und die Notwendigkeit weiterer Studien. Weisen Sie darauf hin, dass die Therapieentscheidung individuell und unter Berücksichtigung des molekularen Status getroffen werden sollte.</a:t>
            </a: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Das Studiendesign der KEYNOTE-177-Studie ist entscheidend für das Verständnis der Ergebnisse. Die Studie vergleicht Pembrolizumab direkt mit der Standard-Chemotherapie bei Patienten mit MSI-H/dMMR-Status. Betonen Sie die Randomisierung und die Möglichkeit des Crossovers von Chemotherapie zu Pembrolizumab nach Krankheitsprogression.</a:t>
            </a: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 Sicherheit und Verträglichkeit sind entscheidende Faktoren für die Therapieentscheidung. Pembrolizumab zeigt ein deutlich günstigeres Sicherheitsprofil mit weniger schweren unerwünschten Ereignissen im Vergleich zur Chemotherapie. Dies ist besonders relevant für ältere oder komorbide Patienten.</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 CheckMate 8HW-Studie zeigt vielversprechende Ergebnisse für die Kombinationstherapie mit Nivolumab und Ipilimumab. Besonders hervorzuheben ist das PFS nach 2 Jahren, das mit 72% deutlich über dem der Chemotherapie liegt. Diese Ergebnisse unterstreichen das Potenzial der Kombinationstherapie in dieser Patientengruppe.</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Tabelle fasst die wichtigsten Ergebnisse der KEYNOTE-177-Studie zusammen. Besonders hervorzuheben ist das mediane PFS von 16,5 Monaten unter Pembrolizumab im Vergleich zu 8,2 Monaten unter Chemotherapie. Das OS zeigt zwar einen Trend zugunsten von Pembrolizumab (HR 0,74), erreicht jedoch keine statistische Signifikanz. Die Verträglichkeit von Pembrolizumab ist deutlich besser als die der Chemotherapie.</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Dieses Balkendiagramm veranschaulicht den deutlichen Vorteil von Pembrolizumab gegenüber der Chemotherapie beim progressionsfreien Überleben. Mit 16,5 Monaten unter Pembrolizumab gegenüber 8,2 Monaten unter Chemotherapie zeigt sich eine Verdopplung des PFS. Dies unterstreicht die Wirksamkeit der Immuntherapie in dieser Patientengruppe.</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Folie hebt die Hazard Ratio für das Gesamtüberleben hervor. Obwohl Pembrolizumab einen numerischen Vorteil zeigt (HR 0,74), erreicht der Unterschied keine statistische Signifikanz. Dies könnte auf die hohe Crossover-Rate von Chemotherapie zu Pembrolizumab zurückzuführen sein. Betonen Sie die Notwendigkeit weiterer Studien zur Klärung des OS-Vorteils.</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Dieses Kreisdiagramm zeigt den deutlichen Unterschied in der Häufigkeit schwerer unerwünschter Ereignisse zwischen Pembrolizumab und Chemotherapie. Während 66% der Chemotherapie-Patienten schwere Ereignisse erlebten, waren es unter Pembrolizumab nur 22%. Dies unterstreicht die bessere Verträglichkeit der Immuntherapie.</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Folie hebt den beeindruckenden Unterschied im PFS nach 2 Jahren hervor. Die Kombinationstherapie mit Nivolumab und Ipilimumab zeigt ein PFS von 72%, während die Chemotherapie nur 14% erreicht. Dies unterstreicht die Überlegenheit der Immuntherapie in dieser Patientengruppe.</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4/16/2026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‹Nr.›</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chart" Target="../charts/char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8.jp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4.jp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5.jp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6.jp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chart" Target="../charts/char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7.jp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2"/>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3"/>
          <a:stretch>
            <a:fillRect/>
          </a:stretch>
        </p:blipFill>
        <p:spPr>
          <a:xfrm>
            <a:off x="0" y="0"/>
            <a:ext cx="12191695" cy="1028700"/>
          </a:xfrm>
          <a:prstGeom prst="rect">
            <a:avLst/>
          </a:prstGeom>
        </p:spPr>
      </p:pic>
      <p:pic>
        <p:nvPicPr>
          <p:cNvPr id="4" name="Picture 3" descr="image.jpg"/>
          <p:cNvPicPr>
            <a:picLocks noChangeAspect="1"/>
          </p:cNvPicPr>
          <p:nvPr/>
        </p:nvPicPr>
        <p:blipFill>
          <a:blip r:embed="rId4"/>
          <a:stretch>
            <a:fillRect/>
          </a:stretch>
        </p:blipFill>
        <p:spPr>
          <a:xfrm>
            <a:off x="0" y="1028700"/>
            <a:ext cx="12191695" cy="5143500"/>
          </a:xfrm>
          <a:prstGeom prst="rect">
            <a:avLst/>
          </a:prstGeom>
        </p:spPr>
      </p:pic>
      <p:sp>
        <p:nvSpPr>
          <p:cNvPr id="5" name="TextBox 4"/>
          <p:cNvSpPr txBox="1"/>
          <p:nvPr/>
        </p:nvSpPr>
        <p:spPr>
          <a:xfrm>
            <a:off x="640080" y="1828800"/>
            <a:ext cx="10911535" cy="1828800"/>
          </a:xfrm>
          <a:prstGeom prst="rect">
            <a:avLst/>
          </a:prstGeom>
          <a:noFill/>
        </p:spPr>
        <p:txBody>
          <a:bodyPr wrap="square">
            <a:spAutoFit/>
          </a:bodyPr>
          <a:lstStyle/>
          <a:p>
            <a:pPr algn="ctr">
              <a:defRPr sz="4000" b="1">
                <a:solidFill>
                  <a:srgbClr val="FFFFFF"/>
                </a:solidFill>
                <a:latin typeface="Calibri"/>
              </a:defRPr>
            </a:pPr>
            <a:r>
              <a:rPr>
                <a:effectLst>
                  <a:outerShdw blurRad="63500" dist="50800" dir="2700000" algn="tl" rotWithShape="0">
                    <a:srgbClr val="000000">
                      <a:alpha val="75000"/>
                    </a:srgbClr>
                  </a:outerShdw>
                </a:effectLst>
              </a:rPr>
              <a:t>Immuntherapie bei Dickdarmkrebs: Aktuelle Landmark-Studien 2026 im Vergleich</a:t>
            </a:r>
          </a:p>
        </p:txBody>
      </p:sp>
      <p:sp>
        <p:nvSpPr>
          <p:cNvPr id="6" name="TextBox 5"/>
          <p:cNvSpPr txBox="1"/>
          <p:nvPr/>
        </p:nvSpPr>
        <p:spPr>
          <a:xfrm>
            <a:off x="914400" y="3657600"/>
            <a:ext cx="10362895" cy="914400"/>
          </a:xfrm>
          <a:prstGeom prst="rect">
            <a:avLst/>
          </a:prstGeom>
          <a:noFill/>
        </p:spPr>
        <p:txBody>
          <a:bodyPr wrap="square">
            <a:spAutoFit/>
          </a:bodyPr>
          <a:lstStyle/>
          <a:p>
            <a:pPr algn="ctr">
              <a:defRPr sz="2200">
                <a:solidFill>
                  <a:srgbClr val="FFFFFF"/>
                </a:solidFill>
                <a:latin typeface="Calibri"/>
              </a:defRPr>
            </a:pPr>
            <a:r>
              <a:rPr>
                <a:effectLst>
                  <a:outerShdw blurRad="50800" dist="38100" dir="2700000" algn="tl" rotWithShape="0">
                    <a:srgbClr val="000000">
                      <a:alpha val="60000"/>
                    </a:srgbClr>
                  </a:outerShdw>
                </a:effectLst>
              </a:rPr>
              <a:t>Fokus auf KEYNOTE-177 (Pembrolizumab), CheckMate 8HW (Nivolumab + Ipilimumab) und dMMR/MSI-H-Patienten</a:t>
            </a:r>
          </a:p>
        </p:txBody>
      </p:sp>
      <p:sp>
        <p:nvSpPr>
          <p:cNvPr id="7" name="TextBox 6"/>
          <p:cNvSpPr txBox="1"/>
          <p:nvPr/>
        </p:nvSpPr>
        <p:spPr>
          <a:xfrm>
            <a:off x="914400" y="4663440"/>
            <a:ext cx="10362895" cy="548640"/>
          </a:xfrm>
          <a:prstGeom prst="rect">
            <a:avLst/>
          </a:prstGeom>
          <a:noFill/>
        </p:spPr>
        <p:txBody>
          <a:bodyPr wrap="square">
            <a:spAutoFit/>
          </a:bodyPr>
          <a:lstStyle/>
          <a:p>
            <a:pPr algn="ctr">
              <a:defRPr sz="1500">
                <a:solidFill>
                  <a:srgbClr val="FFFFFF"/>
                </a:solidFill>
                <a:latin typeface="Calibri"/>
              </a:defRPr>
            </a:pPr>
            <a:r>
              <a:rPr>
                <a:effectLst>
                  <a:outerShdw blurRad="50800" dist="38100" dir="2700000" algn="tl" rotWithShape="0">
                    <a:srgbClr val="000000">
                      <a:alpha val="60000"/>
                    </a:srgbClr>
                  </a:outerShdw>
                </a:effectLst>
              </a:rPr>
              <a:t>Fortschritte in der Erstlinientherapie bei metastasiertem kolorektalem Karzinom mit MSI-H/dMMR</a:t>
            </a:r>
          </a:p>
        </p:txBody>
      </p:sp>
      <p:sp>
        <p:nvSpPr>
          <p:cNvPr id="8" name="TextBox 7"/>
          <p:cNvSpPr txBox="1"/>
          <p:nvPr/>
        </p:nvSpPr>
        <p:spPr>
          <a:xfrm>
            <a:off x="640080" y="5303520"/>
            <a:ext cx="10911535" cy="731520"/>
          </a:xfrm>
          <a:prstGeom prst="rect">
            <a:avLst/>
          </a:prstGeom>
          <a:noFill/>
        </p:spPr>
        <p:txBody>
          <a:bodyPr wrap="square">
            <a:spAutoFit/>
          </a:bodyPr>
          <a:lstStyle/>
          <a:p>
            <a:pPr algn="ctr">
              <a:defRPr sz="1400">
                <a:solidFill>
                  <a:srgbClr val="FFFFFF"/>
                </a:solidFill>
                <a:latin typeface="Calibri"/>
              </a:defRPr>
            </a:pPr>
            <a:r>
              <a:rPr>
                <a:effectLst>
                  <a:outerShdw blurRad="50800" dist="38100" dir="2700000" algn="tl" rotWithShape="0">
                    <a:srgbClr val="000000">
                      <a:alpha val="60000"/>
                    </a:srgbClr>
                  </a:outerShdw>
                </a:effectLst>
              </a:rPr>
              <a:t>Diaz LA Jr et al.  |  16.04.2026</a:t>
            </a:r>
          </a:p>
        </p:txBody>
      </p:sp>
    </p:spTree>
  </p:cSld>
  <p:clrMapOvr>
    <a:masterClrMapping/>
  </p:clrMapOvr>
  <p:transition spd="med">
    <p:zoom/>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C9D0D1"/>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Behandlungsbedingte unerwünschte Ereignisse ≥ Grad 3</a:t>
            </a:r>
          </a:p>
        </p:txBody>
      </p:sp>
      <p:sp>
        <p:nvSpPr>
          <p:cNvPr id="5" name="Rectangle 4"/>
          <p:cNvSpPr/>
          <p:nvPr/>
        </p:nvSpPr>
        <p:spPr>
          <a:xfrm>
            <a:off x="0" y="1005840"/>
            <a:ext cx="12191695" cy="38100"/>
          </a:xfrm>
          <a:prstGeom prst="rect">
            <a:avLst/>
          </a:prstGeom>
          <a:solidFill>
            <a:srgbClr val="9CA5A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Chart 5"/>
          <p:cNvGraphicFramePr>
            <a:graphicFrameLocks noGrp="1"/>
          </p:cNvGraphicFramePr>
          <p:nvPr/>
        </p:nvGraphicFramePr>
        <p:xfrm>
          <a:off x="2895447" y="1554480"/>
          <a:ext cx="6400800" cy="384048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Box 6"/>
          <p:cNvSpPr txBox="1"/>
          <p:nvPr/>
        </p:nvSpPr>
        <p:spPr>
          <a:xfrm>
            <a:off x="640080" y="5532120"/>
            <a:ext cx="10911535" cy="1097280"/>
          </a:xfrm>
          <a:prstGeom prst="rect">
            <a:avLst/>
          </a:prstGeom>
          <a:noFill/>
        </p:spPr>
        <p:txBody>
          <a:bodyPr wrap="square">
            <a:spAutoFit/>
          </a:bodyPr>
          <a:lstStyle/>
          <a:p>
            <a:pPr>
              <a:defRPr sz="1300" i="1">
                <a:solidFill>
                  <a:srgbClr val="666666"/>
                </a:solidFill>
                <a:latin typeface="Calibri"/>
              </a:defRPr>
            </a:pPr>
            <a:r>
              <a:t>Vergleich der Häufigkeit behandlungsbedingter unerwünschter Ereignisse ≥ Grad 3 zwischen Pembrolizumab und Chemotherapie.</a:t>
            </a:r>
          </a:p>
        </p:txBody>
      </p:sp>
    </p:spTree>
  </p:cSld>
  <p:clrMapOvr>
    <a:masterClrMapping/>
  </p:clrMapOvr>
  <p:transition spd="med">
    <p:zoom/>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C9D0D1"/>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Progression-Free Survival nach 2 Jahren in CheckMate 8HW</a:t>
            </a:r>
          </a:p>
        </p:txBody>
      </p:sp>
      <p:sp>
        <p:nvSpPr>
          <p:cNvPr id="5" name="Rectangle 4"/>
          <p:cNvSpPr/>
          <p:nvPr/>
        </p:nvSpPr>
        <p:spPr>
          <a:xfrm>
            <a:off x="0" y="1005840"/>
            <a:ext cx="12191695" cy="38100"/>
          </a:xfrm>
          <a:prstGeom prst="rect">
            <a:avLst/>
          </a:prstGeom>
          <a:solidFill>
            <a:srgbClr val="9CA5A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914400" y="1143000"/>
            <a:ext cx="10362895" cy="1417320"/>
          </a:xfrm>
          <a:prstGeom prst="rect">
            <a:avLst/>
          </a:prstGeom>
          <a:noFill/>
        </p:spPr>
        <p:txBody>
          <a:bodyPr wrap="square">
            <a:spAutoFit/>
          </a:bodyPr>
          <a:lstStyle/>
          <a:p>
            <a:pPr algn="ctr">
              <a:defRPr sz="6400" b="1">
                <a:solidFill>
                  <a:srgbClr val="C9D0D1"/>
                </a:solidFill>
                <a:latin typeface="Calibri"/>
              </a:defRPr>
            </a:pPr>
            <a:r>
              <a:t>72%</a:t>
            </a:r>
          </a:p>
        </p:txBody>
      </p:sp>
      <p:sp>
        <p:nvSpPr>
          <p:cNvPr id="7" name="TextBox 6"/>
          <p:cNvSpPr txBox="1"/>
          <p:nvPr/>
        </p:nvSpPr>
        <p:spPr>
          <a:xfrm>
            <a:off x="914400" y="2606040"/>
            <a:ext cx="10362895" cy="594360"/>
          </a:xfrm>
          <a:prstGeom prst="rect">
            <a:avLst/>
          </a:prstGeom>
          <a:noFill/>
        </p:spPr>
        <p:txBody>
          <a:bodyPr wrap="square">
            <a:spAutoFit/>
          </a:bodyPr>
          <a:lstStyle/>
          <a:p>
            <a:pPr algn="ctr">
              <a:defRPr sz="2000">
                <a:solidFill>
                  <a:srgbClr val="666666"/>
                </a:solidFill>
                <a:latin typeface="Calibri"/>
              </a:defRPr>
            </a:pPr>
            <a:r>
              <a:t>PFS unter Nivolumab + Ipilimumab (vs. 14% unter Chemotherapie)</a:t>
            </a:r>
          </a:p>
        </p:txBody>
      </p:sp>
      <p:sp>
        <p:nvSpPr>
          <p:cNvPr id="8" name="TextBox 7"/>
          <p:cNvSpPr txBox="1"/>
          <p:nvPr/>
        </p:nvSpPr>
        <p:spPr>
          <a:xfrm>
            <a:off x="640080" y="3337560"/>
            <a:ext cx="7345375" cy="2788920"/>
          </a:xfrm>
          <a:prstGeom prst="rect">
            <a:avLst/>
          </a:prstGeom>
          <a:noFill/>
        </p:spPr>
        <p:txBody>
          <a:bodyPr wrap="square">
            <a:normAutofit/>
          </a:bodyPr>
          <a:lstStyle/>
          <a:p>
            <a:pPr>
              <a:spcBef>
                <a:spcPts val="200"/>
              </a:spcBef>
              <a:spcAft>
                <a:spcPts val="600"/>
              </a:spcAft>
              <a:buFont typeface="Arial"/>
              <a:buChar char="•"/>
            </a:pPr>
            <a:r>
              <a:rPr sz="1600" b="0">
                <a:solidFill>
                  <a:srgbClr val="333333"/>
                </a:solidFill>
                <a:latin typeface="Calibri"/>
              </a:rPr>
              <a:t>Nivolumab + Ipilimumab zeigt ein PFS von 72% nach 2 Jahren.</a:t>
            </a:r>
          </a:p>
          <a:p>
            <a:pPr>
              <a:spcBef>
                <a:spcPts val="200"/>
              </a:spcBef>
              <a:spcAft>
                <a:spcPts val="600"/>
              </a:spcAft>
              <a:buFont typeface="Arial"/>
              <a:buChar char="•"/>
            </a:pPr>
            <a:r>
              <a:rPr sz="1600" b="0">
                <a:solidFill>
                  <a:srgbClr val="333333"/>
                </a:solidFill>
                <a:latin typeface="Calibri"/>
              </a:rPr>
              <a:t>Chemotherapie: PFS von 14% nach 2 Jahren.</a:t>
            </a:r>
          </a:p>
          <a:p>
            <a:pPr>
              <a:spcBef>
                <a:spcPts val="200"/>
              </a:spcBef>
              <a:spcAft>
                <a:spcPts val="600"/>
              </a:spcAft>
              <a:buFont typeface="Arial"/>
              <a:buChar char="•"/>
            </a:pPr>
            <a:r>
              <a:rPr sz="1600" b="0">
                <a:solidFill>
                  <a:srgbClr val="333333"/>
                </a:solidFill>
                <a:latin typeface="Calibri"/>
              </a:rPr>
              <a:t>Deutlicher Vorteil der Kombinationstherapie gegenüber der Standardtherapie.</a:t>
            </a:r>
          </a:p>
          <a:p>
            <a:pPr>
              <a:spcBef>
                <a:spcPts val="200"/>
              </a:spcBef>
              <a:spcAft>
                <a:spcPts val="600"/>
              </a:spcAft>
              <a:buFont typeface="Arial"/>
              <a:buChar char="•"/>
            </a:pPr>
            <a:r>
              <a:rPr sz="1600" b="0">
                <a:solidFill>
                  <a:srgbClr val="333333"/>
                </a:solidFill>
                <a:latin typeface="Calibri"/>
              </a:rPr>
              <a:t>Ergebnisse basieren auf einer Phase-III-Studie mit MSI-H/dMMR-Patienten.</a:t>
            </a:r>
          </a:p>
        </p:txBody>
      </p:sp>
      <p:pic>
        <p:nvPicPr>
          <p:cNvPr id="9" name="Picture 8" descr="image.jpg"/>
          <p:cNvPicPr>
            <a:picLocks noChangeAspect="1"/>
          </p:cNvPicPr>
          <p:nvPr/>
        </p:nvPicPr>
        <p:blipFill>
          <a:blip r:embed="rId5"/>
          <a:stretch>
            <a:fillRect/>
          </a:stretch>
        </p:blipFill>
        <p:spPr>
          <a:xfrm>
            <a:off x="8259775" y="3886200"/>
            <a:ext cx="3200400" cy="2103120"/>
          </a:xfrm>
          <a:prstGeom prst="rect">
            <a:avLst/>
          </a:prstGeom>
        </p:spPr>
      </p:pic>
    </p:spTree>
  </p:cSld>
  <p:clrMapOvr>
    <a:masterClrMapping/>
  </p:clrMapOvr>
  <p:transition spd="med">
    <p:zoom/>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C9D0D1"/>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Zusammenfassung und klinische Implikationen</a:t>
            </a:r>
          </a:p>
        </p:txBody>
      </p:sp>
      <p:sp>
        <p:nvSpPr>
          <p:cNvPr id="5" name="Rectangle 4"/>
          <p:cNvSpPr/>
          <p:nvPr/>
        </p:nvSpPr>
        <p:spPr>
          <a:xfrm>
            <a:off x="0" y="1005840"/>
            <a:ext cx="12191695" cy="38100"/>
          </a:xfrm>
          <a:prstGeom prst="rect">
            <a:avLst/>
          </a:prstGeom>
          <a:solidFill>
            <a:srgbClr val="9CA5A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640080" y="1554480"/>
            <a:ext cx="10911535" cy="4800600"/>
          </a:xfrm>
          <a:prstGeom prst="rect">
            <a:avLst/>
          </a:prstGeom>
          <a:noFill/>
        </p:spPr>
        <p:txBody>
          <a:bodyPr wrap="square">
            <a:normAutofit/>
          </a:bodyPr>
          <a:lstStyle/>
          <a:p>
            <a:pPr>
              <a:spcBef>
                <a:spcPts val="400"/>
              </a:spcBef>
              <a:spcAft>
                <a:spcPts val="1000"/>
              </a:spcAft>
            </a:pPr>
            <a:r>
              <a:rPr sz="1500" b="0">
                <a:solidFill>
                  <a:srgbClr val="333333"/>
                </a:solidFill>
                <a:latin typeface="Calibri"/>
              </a:rPr>
              <a:t>1.  Immuntherapie (Pembrolizumab, Nivolumab + Ipilimumab) zeigt deutliche Vorteile bei Patienten mit MSI-H/dMMR-metastasiertem kolorektalem Karzinom.</a:t>
            </a:r>
          </a:p>
          <a:p>
            <a:pPr>
              <a:spcBef>
                <a:spcPts val="400"/>
              </a:spcBef>
              <a:spcAft>
                <a:spcPts val="1000"/>
              </a:spcAft>
            </a:pPr>
            <a:r>
              <a:rPr sz="1500" b="0">
                <a:solidFill>
                  <a:srgbClr val="333333"/>
                </a:solidFill>
                <a:latin typeface="Calibri"/>
              </a:rPr>
              <a:t>2.  KEYNOTE-177: Pembrolizumab verdoppelt das mediane PFS (16,5 vs. 8,2 Monate) und zeigt ein besseres Sicherheitsprofil als Chemotherapie.</a:t>
            </a:r>
          </a:p>
          <a:p>
            <a:pPr>
              <a:spcBef>
                <a:spcPts val="400"/>
              </a:spcBef>
              <a:spcAft>
                <a:spcPts val="1000"/>
              </a:spcAft>
            </a:pPr>
            <a:r>
              <a:rPr sz="1500" b="0">
                <a:solidFill>
                  <a:srgbClr val="333333"/>
                </a:solidFill>
                <a:latin typeface="Calibri"/>
              </a:rPr>
              <a:t>3.  CheckMate 8HW: Kombinationstherapie mit Nivolumab + Ipilimumab erreicht ein PFS von 72% nach 2 Jahren (vs. 14% unter Chemotherapie).</a:t>
            </a:r>
          </a:p>
          <a:p>
            <a:pPr>
              <a:spcBef>
                <a:spcPts val="400"/>
              </a:spcBef>
              <a:spcAft>
                <a:spcPts val="1000"/>
              </a:spcAft>
            </a:pPr>
            <a:r>
              <a:rPr sz="1500" b="0">
                <a:solidFill>
                  <a:srgbClr val="333333"/>
                </a:solidFill>
                <a:latin typeface="Calibri"/>
              </a:rPr>
              <a:t>4.  Kein statistisch signifikanter OS-Vorteil in KEYNOTE-177, möglicherweise aufgrund hoher Crossover-Raten.</a:t>
            </a:r>
          </a:p>
          <a:p>
            <a:pPr>
              <a:spcBef>
                <a:spcPts val="400"/>
              </a:spcBef>
              <a:spcAft>
                <a:spcPts val="1000"/>
              </a:spcAft>
            </a:pPr>
            <a:r>
              <a:rPr sz="1500" b="0">
                <a:solidFill>
                  <a:srgbClr val="333333"/>
                </a:solidFill>
                <a:latin typeface="Calibri"/>
              </a:rPr>
              <a:t>5.  Limitationen: Heterogenität der Chemotherapie-Schemata und fehlende Daten zu pMMR/MSS-Patienten.</a:t>
            </a:r>
          </a:p>
          <a:p>
            <a:pPr>
              <a:spcBef>
                <a:spcPts val="400"/>
              </a:spcBef>
              <a:spcAft>
                <a:spcPts val="1000"/>
              </a:spcAft>
            </a:pPr>
            <a:r>
              <a:rPr sz="1500" b="0">
                <a:solidFill>
                  <a:srgbClr val="333333"/>
                </a:solidFill>
                <a:latin typeface="Calibri"/>
              </a:rPr>
              <a:t>6.  Klinische Empfehlung: Immuntherapie als Erstlinientherapie bei MSI-H/dMMR-Patienten in Betracht ziehen.</a:t>
            </a:r>
          </a:p>
          <a:p>
            <a:pPr>
              <a:spcBef>
                <a:spcPts val="400"/>
              </a:spcBef>
              <a:spcAft>
                <a:spcPts val="1000"/>
              </a:spcAft>
            </a:pPr>
            <a:r>
              <a:rPr sz="1500" b="0">
                <a:solidFill>
                  <a:srgbClr val="333333"/>
                </a:solidFill>
                <a:latin typeface="Calibri"/>
              </a:rPr>
              <a:t>7.  Weitere Studien sind notwendig, um die Langzeitwirksamkeit und optimale Therapiestrategien zu klären.</a:t>
            </a:r>
          </a:p>
        </p:txBody>
      </p:sp>
    </p:spTree>
  </p:cSld>
  <p:clrMapOvr>
    <a:masterClrMapping/>
  </p:clrMapOvr>
  <p:transition spd="med">
    <p:zoom/>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2"/>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3"/>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C9D0D1"/>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Quellen</a:t>
            </a:r>
          </a:p>
        </p:txBody>
      </p:sp>
      <p:sp>
        <p:nvSpPr>
          <p:cNvPr id="5" name="Rectangle 4"/>
          <p:cNvSpPr/>
          <p:nvPr/>
        </p:nvSpPr>
        <p:spPr>
          <a:xfrm>
            <a:off x="0" y="1005840"/>
            <a:ext cx="12191695" cy="38100"/>
          </a:xfrm>
          <a:prstGeom prst="rect">
            <a:avLst/>
          </a:prstGeom>
          <a:solidFill>
            <a:srgbClr val="9CA5A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640080" y="1554480"/>
            <a:ext cx="10911535" cy="4846320"/>
          </a:xfrm>
          <a:prstGeom prst="rect">
            <a:avLst/>
          </a:prstGeom>
          <a:noFill/>
        </p:spPr>
        <p:txBody>
          <a:bodyPr wrap="square">
            <a:normAutofit/>
          </a:bodyPr>
          <a:lstStyle/>
          <a:p>
            <a:pPr>
              <a:spcBef>
                <a:spcPts val="200"/>
              </a:spcBef>
              <a:spcAft>
                <a:spcPts val="600"/>
              </a:spcAft>
              <a:buFont typeface="Arial"/>
              <a:buChar char="•"/>
            </a:pPr>
            <a:r>
              <a:rPr sz="1300" b="0">
                <a:solidFill>
                  <a:srgbClr val="666666"/>
                </a:solidFill>
                <a:latin typeface="Calibri"/>
              </a:rPr>
              <a:t>Pembrolizumab versus chemotherapy in microsatellite instability-high or ..., URL: https://www.sciencedirect.com/science/article/pii/S0923753424049494</a:t>
            </a:r>
          </a:p>
          <a:p>
            <a:pPr>
              <a:spcBef>
                <a:spcPts val="200"/>
              </a:spcBef>
              <a:spcAft>
                <a:spcPts val="600"/>
              </a:spcAft>
              <a:buFont typeface="Arial"/>
              <a:buChar char="•"/>
            </a:pPr>
            <a:r>
              <a:rPr sz="1300" b="0">
                <a:solidFill>
                  <a:srgbClr val="666666"/>
                </a:solidFill>
                <a:latin typeface="Calibri"/>
              </a:rPr>
              <a:t>Pembrolizumab in Microsatellite-Instability-High Advanced Colorectal ..., URL: https://www.nejm.org/doi/full/10.1056/NEJMoa2017699</a:t>
            </a:r>
          </a:p>
          <a:p>
            <a:pPr>
              <a:spcBef>
                <a:spcPts val="200"/>
              </a:spcBef>
              <a:spcAft>
                <a:spcPts val="600"/>
              </a:spcAft>
              <a:buFont typeface="Arial"/>
              <a:buChar char="•"/>
            </a:pPr>
            <a:r>
              <a:rPr sz="1300" b="0">
                <a:solidFill>
                  <a:srgbClr val="666666"/>
                </a:solidFill>
                <a:latin typeface="Calibri"/>
              </a:rPr>
              <a:t>endgültige Ergebnisse der Studie KEYNOTE-177 zu Chemotherapie ..., URL: https://www.univadis.de/index.php/viewarticle/kolorektalkarzinom-endgultige-ergebnisse-der-studie-keynote-177-zu-chemotherapie-vs-pembrolizumab</a:t>
            </a:r>
          </a:p>
          <a:p>
            <a:pPr>
              <a:spcBef>
                <a:spcPts val="200"/>
              </a:spcBef>
              <a:spcAft>
                <a:spcPts val="600"/>
              </a:spcAft>
              <a:buFont typeface="Arial"/>
              <a:buChar char="•"/>
            </a:pPr>
            <a:r>
              <a:rPr sz="1300" b="0">
                <a:solidFill>
                  <a:srgbClr val="666666"/>
                </a:solidFill>
                <a:latin typeface="Calibri"/>
              </a:rPr>
              <a:t>Pembrolizumab versus chemotherapy in microsatellite instability-high or ..., URL: https://www.annalsofoncology.org/article/S0923-7534(24)04949-4/fulltext</a:t>
            </a:r>
          </a:p>
          <a:p>
            <a:pPr>
              <a:spcBef>
                <a:spcPts val="200"/>
              </a:spcBef>
              <a:spcAft>
                <a:spcPts val="600"/>
              </a:spcAft>
              <a:buFont typeface="Arial"/>
              <a:buChar char="•"/>
            </a:pPr>
            <a:r>
              <a:rPr sz="1300" b="0">
                <a:solidFill>
                  <a:srgbClr val="666666"/>
                </a:solidFill>
                <a:latin typeface="Calibri"/>
              </a:rPr>
              <a:t>Metastasiertes Kolorektalkarzinom mit MSI-H- oder dMMR - Ärzte Zeitung, URL: https://www.aerztezeitung.de/Medizin/Erheblicher-Vorteil-fuer-Checkpointhemmer-Kombination-455957.html</a:t>
            </a:r>
          </a:p>
        </p:txBody>
      </p:sp>
    </p:spTree>
  </p:cSld>
  <p:clrMapOvr>
    <a:masterClrMapping/>
  </p:clrMapOvr>
  <p:transition spd="med">
    <p:zoom/>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2"/>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3"/>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C9D0D1"/>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Inhaltsverzeichnis</a:t>
            </a:r>
          </a:p>
        </p:txBody>
      </p:sp>
      <p:sp>
        <p:nvSpPr>
          <p:cNvPr id="5" name="Rectangle 4"/>
          <p:cNvSpPr/>
          <p:nvPr/>
        </p:nvSpPr>
        <p:spPr>
          <a:xfrm>
            <a:off x="0" y="1005840"/>
            <a:ext cx="12191695" cy="38100"/>
          </a:xfrm>
          <a:prstGeom prst="rect">
            <a:avLst/>
          </a:prstGeom>
          <a:solidFill>
            <a:srgbClr val="9CA5A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640080" y="1554480"/>
            <a:ext cx="10911535" cy="4846320"/>
          </a:xfrm>
          <a:prstGeom prst="rect">
            <a:avLst/>
          </a:prstGeom>
          <a:noFill/>
        </p:spPr>
        <p:txBody>
          <a:bodyPr wrap="square">
            <a:normAutofit/>
          </a:bodyPr>
          <a:lstStyle/>
          <a:p>
            <a:pPr>
              <a:spcBef>
                <a:spcPts val="300"/>
              </a:spcBef>
              <a:spcAft>
                <a:spcPts val="1000"/>
              </a:spcAft>
            </a:pPr>
            <a:r>
              <a:rPr sz="1300" b="0">
                <a:solidFill>
                  <a:srgbClr val="333333"/>
                </a:solidFill>
                <a:latin typeface="Calibri"/>
              </a:rPr>
              <a:t>1.  Einleitung: Immuntherapie bei Dickdarmkrebs</a:t>
            </a:r>
          </a:p>
          <a:p>
            <a:pPr>
              <a:spcBef>
                <a:spcPts val="300"/>
              </a:spcBef>
              <a:spcAft>
                <a:spcPts val="1000"/>
              </a:spcAft>
            </a:pPr>
            <a:r>
              <a:rPr sz="1300" b="0">
                <a:solidFill>
                  <a:srgbClr val="333333"/>
                </a:solidFill>
                <a:latin typeface="Calibri"/>
              </a:rPr>
              <a:t>2.  Studiendesign KEYNOTE-177 im Überblick</a:t>
            </a:r>
          </a:p>
          <a:p>
            <a:pPr>
              <a:spcBef>
                <a:spcPts val="300"/>
              </a:spcBef>
              <a:spcAft>
                <a:spcPts val="1000"/>
              </a:spcAft>
            </a:pPr>
            <a:r>
              <a:rPr sz="1300" b="0">
                <a:solidFill>
                  <a:srgbClr val="333333"/>
                </a:solidFill>
                <a:latin typeface="Calibri"/>
              </a:rPr>
              <a:t>3.  Effektivität: Pembrolizumab vs. Chemotherapie</a:t>
            </a:r>
          </a:p>
          <a:p>
            <a:pPr>
              <a:spcBef>
                <a:spcPts val="300"/>
              </a:spcBef>
              <a:spcAft>
                <a:spcPts val="1000"/>
              </a:spcAft>
            </a:pPr>
            <a:r>
              <a:rPr sz="1300" b="0">
                <a:solidFill>
                  <a:srgbClr val="333333"/>
                </a:solidFill>
                <a:latin typeface="Calibri"/>
              </a:rPr>
              <a:t>4.  Sicherheit und Verträglichkeit in KEYNOTE-177</a:t>
            </a:r>
          </a:p>
          <a:p>
            <a:pPr>
              <a:spcBef>
                <a:spcPts val="300"/>
              </a:spcBef>
              <a:spcAft>
                <a:spcPts val="1000"/>
              </a:spcAft>
            </a:pPr>
            <a:r>
              <a:rPr sz="1300" b="0">
                <a:solidFill>
                  <a:srgbClr val="333333"/>
                </a:solidFill>
                <a:latin typeface="Calibri"/>
              </a:rPr>
              <a:t>5.  Progression-Free Survival (PFS) im Vergleich</a:t>
            </a:r>
          </a:p>
          <a:p>
            <a:pPr>
              <a:spcBef>
                <a:spcPts val="300"/>
              </a:spcBef>
              <a:spcAft>
                <a:spcPts val="1000"/>
              </a:spcAft>
            </a:pPr>
            <a:r>
              <a:rPr sz="1300" b="0">
                <a:solidFill>
                  <a:srgbClr val="333333"/>
                </a:solidFill>
                <a:latin typeface="Calibri"/>
              </a:rPr>
              <a:t>6.  Gesamtüberleben (OS) und Hazard Ratios</a:t>
            </a:r>
          </a:p>
          <a:p>
            <a:pPr>
              <a:spcBef>
                <a:spcPts val="300"/>
              </a:spcBef>
              <a:spcAft>
                <a:spcPts val="1000"/>
              </a:spcAft>
            </a:pPr>
            <a:r>
              <a:rPr sz="1300" b="0">
                <a:solidFill>
                  <a:srgbClr val="333333"/>
                </a:solidFill>
                <a:latin typeface="Calibri"/>
              </a:rPr>
              <a:t>7.  CheckMate 8HW: Nivolumab + Ipilimumab bei MSI-H/dMMR</a:t>
            </a:r>
          </a:p>
          <a:p>
            <a:pPr>
              <a:spcBef>
                <a:spcPts val="300"/>
              </a:spcBef>
              <a:spcAft>
                <a:spcPts val="1000"/>
              </a:spcAft>
            </a:pPr>
            <a:r>
              <a:rPr sz="1300" b="0">
                <a:solidFill>
                  <a:srgbClr val="333333"/>
                </a:solidFill>
                <a:latin typeface="Calibri"/>
              </a:rPr>
              <a:t>8.  Vergleich der Response-Raten und Patientenzahlen</a:t>
            </a:r>
          </a:p>
          <a:p>
            <a:pPr>
              <a:spcBef>
                <a:spcPts val="300"/>
              </a:spcBef>
              <a:spcAft>
                <a:spcPts val="1000"/>
              </a:spcAft>
            </a:pPr>
            <a:r>
              <a:rPr sz="1300" b="0">
                <a:solidFill>
                  <a:srgbClr val="333333"/>
                </a:solidFill>
                <a:latin typeface="Calibri"/>
              </a:rPr>
              <a:t>9.  Limitationen und Crossover-Effekte</a:t>
            </a:r>
          </a:p>
          <a:p>
            <a:pPr>
              <a:spcBef>
                <a:spcPts val="300"/>
              </a:spcBef>
              <a:spcAft>
                <a:spcPts val="1000"/>
              </a:spcAft>
            </a:pPr>
            <a:r>
              <a:rPr sz="1300" b="0">
                <a:solidFill>
                  <a:srgbClr val="333333"/>
                </a:solidFill>
                <a:latin typeface="Calibri"/>
              </a:rPr>
              <a:t>10.  Zusammenfassung und klinische Implikationen</a:t>
            </a:r>
          </a:p>
        </p:txBody>
      </p:sp>
    </p:spTree>
  </p:cSld>
  <p:clrMapOvr>
    <a:masterClrMapping/>
  </p:clrMapOvr>
  <p:transition spd="med">
    <p:zoom/>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C9D0D1"/>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Einleitung: Immuntherapie bei Dickdarmkrebs</a:t>
            </a:r>
          </a:p>
        </p:txBody>
      </p:sp>
      <p:sp>
        <p:nvSpPr>
          <p:cNvPr id="5" name="Rectangle 4"/>
          <p:cNvSpPr/>
          <p:nvPr/>
        </p:nvSpPr>
        <p:spPr>
          <a:xfrm>
            <a:off x="0" y="1005840"/>
            <a:ext cx="12191695" cy="38100"/>
          </a:xfrm>
          <a:prstGeom prst="rect">
            <a:avLst/>
          </a:prstGeom>
          <a:solidFill>
            <a:srgbClr val="9CA5A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640080" y="1371600"/>
            <a:ext cx="6827349" cy="5029200"/>
          </a:xfrm>
          <a:prstGeom prst="rect">
            <a:avLst/>
          </a:prstGeom>
          <a:noFill/>
        </p:spPr>
        <p:txBody>
          <a:bodyPr wrap="square">
            <a:normAutofit/>
          </a:bodyPr>
          <a:lstStyle/>
          <a:p>
            <a:pPr>
              <a:spcBef>
                <a:spcPts val="300"/>
              </a:spcBef>
              <a:spcAft>
                <a:spcPts val="800"/>
              </a:spcAft>
              <a:buFont typeface="Arial"/>
              <a:buChar char="•"/>
            </a:pPr>
            <a:r>
              <a:rPr sz="1800" b="0">
                <a:solidFill>
                  <a:srgbClr val="333333"/>
                </a:solidFill>
                <a:latin typeface="Calibri"/>
              </a:rPr>
              <a:t>Dickdarmkrebs (kolorektales Karzinom) ist eine der häufigsten Krebsarten weltweit.</a:t>
            </a:r>
          </a:p>
          <a:p>
            <a:pPr>
              <a:spcBef>
                <a:spcPts val="300"/>
              </a:spcBef>
              <a:spcAft>
                <a:spcPts val="800"/>
              </a:spcAft>
              <a:buFont typeface="Arial"/>
              <a:buChar char="•"/>
            </a:pPr>
            <a:r>
              <a:rPr sz="1800" b="0">
                <a:solidFill>
                  <a:srgbClr val="333333"/>
                </a:solidFill>
                <a:latin typeface="Calibri"/>
              </a:rPr>
              <a:t>Patienten mit hoher Mikrosatelliteninstabilität (MSI-H) oder Mismatch-Reparatur-Defekt (dMMR) zeigen ein besonderes Ansprechen auf Immuntherapien.</a:t>
            </a:r>
          </a:p>
          <a:p>
            <a:pPr>
              <a:spcBef>
                <a:spcPts val="300"/>
              </a:spcBef>
              <a:spcAft>
                <a:spcPts val="800"/>
              </a:spcAft>
              <a:buFont typeface="Arial"/>
              <a:buChar char="•"/>
            </a:pPr>
            <a:r>
              <a:rPr sz="1800" b="0">
                <a:solidFill>
                  <a:srgbClr val="333333"/>
                </a:solidFill>
                <a:latin typeface="Calibri"/>
              </a:rPr>
              <a:t>Aktuelle Landmark-Studien: KEYNOTE-177 (Pembrolizumab), CheckMate 8HW (Nivolumab + Ipilimumab), ATOMIC (Atezolizumab adjuvant).</a:t>
            </a:r>
          </a:p>
          <a:p>
            <a:pPr>
              <a:spcBef>
                <a:spcPts val="300"/>
              </a:spcBef>
              <a:spcAft>
                <a:spcPts val="800"/>
              </a:spcAft>
              <a:buFont typeface="Arial"/>
              <a:buChar char="•"/>
            </a:pPr>
            <a:r>
              <a:rPr sz="1800" b="0">
                <a:solidFill>
                  <a:srgbClr val="333333"/>
                </a:solidFill>
                <a:latin typeface="Calibri"/>
              </a:rPr>
              <a:t>Fokus auf metastasierte Stadien (mCRC) mit MSI-H/dMMR-Status.</a:t>
            </a:r>
          </a:p>
          <a:p>
            <a:pPr>
              <a:spcBef>
                <a:spcPts val="300"/>
              </a:spcBef>
              <a:spcAft>
                <a:spcPts val="800"/>
              </a:spcAft>
              <a:buFont typeface="Arial"/>
              <a:buChar char="•"/>
            </a:pPr>
            <a:r>
              <a:rPr sz="1800" b="0">
                <a:solidFill>
                  <a:srgbClr val="333333"/>
                </a:solidFill>
                <a:latin typeface="Calibri"/>
              </a:rPr>
              <a:t>Unterscheidung zwischen dMMR/MSI-H und pMMR/MSS-Patienten ist entscheidend für Therapieentscheidungen.</a:t>
            </a:r>
          </a:p>
        </p:txBody>
      </p:sp>
      <p:pic>
        <p:nvPicPr>
          <p:cNvPr id="7" name="Picture 6" descr="image.jpg"/>
          <p:cNvPicPr>
            <a:picLocks noChangeAspect="1"/>
          </p:cNvPicPr>
          <p:nvPr/>
        </p:nvPicPr>
        <p:blipFill>
          <a:blip r:embed="rId5"/>
          <a:stretch>
            <a:fillRect/>
          </a:stretch>
        </p:blipFill>
        <p:spPr>
          <a:xfrm>
            <a:off x="7802575" y="1463040"/>
            <a:ext cx="4114800" cy="4526279"/>
          </a:xfrm>
          <a:prstGeom prst="rect">
            <a:avLst/>
          </a:prstGeom>
        </p:spPr>
      </p:pic>
    </p:spTree>
  </p:cSld>
  <p:clrMapOvr>
    <a:masterClrMapping/>
  </p:clrMapOvr>
  <p:transition spd="med">
    <p:zoom/>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C9D0D1"/>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Studiendesign KEYNOTE-177 im Überblick</a:t>
            </a:r>
          </a:p>
        </p:txBody>
      </p:sp>
      <p:sp>
        <p:nvSpPr>
          <p:cNvPr id="5" name="Rectangle 4"/>
          <p:cNvSpPr/>
          <p:nvPr/>
        </p:nvSpPr>
        <p:spPr>
          <a:xfrm>
            <a:off x="0" y="1005840"/>
            <a:ext cx="12191695" cy="38100"/>
          </a:xfrm>
          <a:prstGeom prst="rect">
            <a:avLst/>
          </a:prstGeom>
          <a:solidFill>
            <a:srgbClr val="9CA5A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4876678" y="1371600"/>
            <a:ext cx="6827349" cy="5029200"/>
          </a:xfrm>
          <a:prstGeom prst="rect">
            <a:avLst/>
          </a:prstGeom>
          <a:noFill/>
        </p:spPr>
        <p:txBody>
          <a:bodyPr wrap="square">
            <a:normAutofit/>
          </a:bodyPr>
          <a:lstStyle/>
          <a:p>
            <a:pPr>
              <a:spcBef>
                <a:spcPts val="300"/>
              </a:spcBef>
              <a:spcAft>
                <a:spcPts val="800"/>
              </a:spcAft>
              <a:buFont typeface="Arial"/>
              <a:buChar char="•"/>
            </a:pPr>
            <a:r>
              <a:rPr sz="1800" b="0">
                <a:solidFill>
                  <a:srgbClr val="333333"/>
                </a:solidFill>
                <a:latin typeface="Calibri"/>
              </a:rPr>
              <a:t>Randomisierte, offene Phase-3-Studie mit 307 Patienten (153 Pembrolizumab, 154 Chemotherapie).</a:t>
            </a:r>
          </a:p>
          <a:p>
            <a:pPr>
              <a:spcBef>
                <a:spcPts val="300"/>
              </a:spcBef>
              <a:spcAft>
                <a:spcPts val="800"/>
              </a:spcAft>
              <a:buFont typeface="Arial"/>
              <a:buChar char="•"/>
            </a:pPr>
            <a:r>
              <a:rPr sz="1800" b="0">
                <a:solidFill>
                  <a:srgbClr val="333333"/>
                </a:solidFill>
                <a:latin typeface="Calibri"/>
              </a:rPr>
              <a:t>Einschlusskriterien: Alter ≥18 Jahre, ECOG-Status ≤1, unbehandeltes metastasiertes kolorektales Karzinom mit MSI-H/dMMR.</a:t>
            </a:r>
          </a:p>
          <a:p>
            <a:pPr>
              <a:spcBef>
                <a:spcPts val="300"/>
              </a:spcBef>
              <a:spcAft>
                <a:spcPts val="800"/>
              </a:spcAft>
              <a:buFont typeface="Arial"/>
              <a:buChar char="•"/>
            </a:pPr>
            <a:r>
              <a:rPr sz="1800" b="0">
                <a:solidFill>
                  <a:srgbClr val="333333"/>
                </a:solidFill>
                <a:latin typeface="Calibri"/>
              </a:rPr>
              <a:t>Pembrolizumab: 200 mg intravenös alle 3 Wochen.</a:t>
            </a:r>
          </a:p>
          <a:p>
            <a:pPr>
              <a:spcBef>
                <a:spcPts val="300"/>
              </a:spcBef>
              <a:spcAft>
                <a:spcPts val="800"/>
              </a:spcAft>
              <a:buFont typeface="Arial"/>
              <a:buChar char="•"/>
            </a:pPr>
            <a:r>
              <a:rPr sz="1800" b="0">
                <a:solidFill>
                  <a:srgbClr val="333333"/>
                </a:solidFill>
                <a:latin typeface="Calibri"/>
              </a:rPr>
              <a:t>Chemotherapie: mFOLFOX6 oder FOLFIRI ± Bevacizumab/Cetuximab (nach Wahl des Prüfarztes).</a:t>
            </a:r>
          </a:p>
          <a:p>
            <a:pPr>
              <a:spcBef>
                <a:spcPts val="300"/>
              </a:spcBef>
              <a:spcAft>
                <a:spcPts val="800"/>
              </a:spcAft>
              <a:buFont typeface="Arial"/>
              <a:buChar char="•"/>
            </a:pPr>
            <a:r>
              <a:rPr sz="1800" b="0">
                <a:solidFill>
                  <a:srgbClr val="333333"/>
                </a:solidFill>
                <a:latin typeface="Calibri"/>
              </a:rPr>
              <a:t>Primäre Endpunkte: Progression-Free Survival (PFS) und Overall Survival (OS).</a:t>
            </a:r>
          </a:p>
          <a:p>
            <a:pPr>
              <a:spcBef>
                <a:spcPts val="300"/>
              </a:spcBef>
              <a:spcAft>
                <a:spcPts val="800"/>
              </a:spcAft>
              <a:buFont typeface="Arial"/>
              <a:buChar char="•"/>
            </a:pPr>
            <a:r>
              <a:rPr sz="1800" b="0">
                <a:solidFill>
                  <a:srgbClr val="333333"/>
                </a:solidFill>
                <a:latin typeface="Calibri"/>
              </a:rPr>
              <a:t>Mediane Nachbeobachtungszeit: 44,5 Monate.</a:t>
            </a:r>
          </a:p>
        </p:txBody>
      </p:sp>
      <p:pic>
        <p:nvPicPr>
          <p:cNvPr id="7" name="Picture 6" descr="image.jpg"/>
          <p:cNvPicPr>
            <a:picLocks noChangeAspect="1"/>
          </p:cNvPicPr>
          <p:nvPr/>
        </p:nvPicPr>
        <p:blipFill>
          <a:blip r:embed="rId5"/>
          <a:stretch>
            <a:fillRect/>
          </a:stretch>
        </p:blipFill>
        <p:spPr>
          <a:xfrm>
            <a:off x="274320" y="1463040"/>
            <a:ext cx="4114800" cy="4526279"/>
          </a:xfrm>
          <a:prstGeom prst="rect">
            <a:avLst/>
          </a:prstGeom>
        </p:spPr>
      </p:pic>
    </p:spTree>
  </p:cSld>
  <p:clrMapOvr>
    <a:masterClrMapping/>
  </p:clrMapOvr>
  <p:transition spd="med">
    <p:zoom/>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C9D0D1"/>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Sicherheit und Verträglichkeit in KEYNOTE-177 (Part 1/2)</a:t>
            </a:r>
          </a:p>
        </p:txBody>
      </p:sp>
      <p:sp>
        <p:nvSpPr>
          <p:cNvPr id="5" name="Rectangle 4"/>
          <p:cNvSpPr/>
          <p:nvPr/>
        </p:nvSpPr>
        <p:spPr>
          <a:xfrm>
            <a:off x="0" y="1005840"/>
            <a:ext cx="12191695" cy="38100"/>
          </a:xfrm>
          <a:prstGeom prst="rect">
            <a:avLst/>
          </a:prstGeom>
          <a:solidFill>
            <a:srgbClr val="9CA5A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640079" y="1371600"/>
            <a:ext cx="10911535" cy="5029200"/>
          </a:xfrm>
          <a:prstGeom prst="rect">
            <a:avLst/>
          </a:prstGeom>
          <a:noFill/>
        </p:spPr>
        <p:txBody>
          <a:bodyPr wrap="square">
            <a:normAutofit/>
          </a:bodyPr>
          <a:lstStyle/>
          <a:p>
            <a:pPr>
              <a:spcBef>
                <a:spcPts val="300"/>
              </a:spcBef>
              <a:spcAft>
                <a:spcPts val="800"/>
              </a:spcAft>
              <a:buFont typeface="Arial"/>
              <a:buChar char="•"/>
            </a:pPr>
            <a:r>
              <a:rPr sz="1400" b="0" dirty="0" err="1">
                <a:solidFill>
                  <a:srgbClr val="333333"/>
                </a:solidFill>
                <a:latin typeface="Calibri"/>
              </a:rPr>
              <a:t>Behandlungsbedingte</a:t>
            </a:r>
            <a:r>
              <a:rPr sz="1400" b="0" dirty="0">
                <a:solidFill>
                  <a:srgbClr val="333333"/>
                </a:solidFill>
                <a:latin typeface="Calibri"/>
              </a:rPr>
              <a:t> </a:t>
            </a:r>
            <a:r>
              <a:rPr sz="1400" b="0" dirty="0" err="1">
                <a:solidFill>
                  <a:srgbClr val="333333"/>
                </a:solidFill>
                <a:latin typeface="Calibri"/>
              </a:rPr>
              <a:t>unerwünschte</a:t>
            </a:r>
            <a:r>
              <a:rPr sz="1400" b="0" dirty="0">
                <a:solidFill>
                  <a:srgbClr val="333333"/>
                </a:solidFill>
                <a:latin typeface="Calibri"/>
              </a:rPr>
              <a:t> </a:t>
            </a:r>
            <a:r>
              <a:rPr sz="1400" b="0" dirty="0" err="1">
                <a:solidFill>
                  <a:srgbClr val="333333"/>
                </a:solidFill>
                <a:latin typeface="Calibri"/>
              </a:rPr>
              <a:t>Ereignisse</a:t>
            </a:r>
            <a:r>
              <a:rPr sz="1400" b="0" dirty="0">
                <a:solidFill>
                  <a:srgbClr val="333333"/>
                </a:solidFill>
                <a:latin typeface="Calibri"/>
              </a:rPr>
              <a:t> ≥ Grad 3:</a:t>
            </a:r>
          </a:p>
          <a:p>
            <a:pPr>
              <a:spcBef>
                <a:spcPts val="300"/>
              </a:spcBef>
              <a:spcAft>
                <a:spcPts val="800"/>
              </a:spcAft>
              <a:buFont typeface="Arial"/>
              <a:buChar char="•"/>
            </a:pPr>
            <a:r>
              <a:rPr sz="1400" b="0" dirty="0">
                <a:solidFill>
                  <a:srgbClr val="333333"/>
                </a:solidFill>
                <a:latin typeface="Calibri"/>
              </a:rPr>
              <a:t>Pembrolizumab: 22%</a:t>
            </a:r>
          </a:p>
          <a:p>
            <a:pPr>
              <a:spcBef>
                <a:spcPts val="300"/>
              </a:spcBef>
              <a:spcAft>
                <a:spcPts val="800"/>
              </a:spcAft>
              <a:buFont typeface="Arial"/>
              <a:buChar char="•"/>
            </a:pPr>
            <a:r>
              <a:rPr sz="1400" b="0" dirty="0" err="1">
                <a:solidFill>
                  <a:srgbClr val="333333"/>
                </a:solidFill>
                <a:latin typeface="Calibri"/>
              </a:rPr>
              <a:t>Chemotherapie</a:t>
            </a:r>
            <a:r>
              <a:rPr sz="1400" b="0" dirty="0">
                <a:solidFill>
                  <a:srgbClr val="333333"/>
                </a:solidFill>
                <a:latin typeface="Calibri"/>
              </a:rPr>
              <a:t>: 66%</a:t>
            </a:r>
          </a:p>
          <a:p>
            <a:pPr>
              <a:spcBef>
                <a:spcPts val="300"/>
              </a:spcBef>
              <a:spcAft>
                <a:spcPts val="800"/>
              </a:spcAft>
              <a:buFont typeface="Arial"/>
              <a:buChar char="•"/>
            </a:pPr>
            <a:r>
              <a:rPr sz="1400" b="0" dirty="0" err="1">
                <a:solidFill>
                  <a:srgbClr val="333333"/>
                </a:solidFill>
                <a:latin typeface="Calibri"/>
              </a:rPr>
              <a:t>Schwerwiegende</a:t>
            </a:r>
            <a:r>
              <a:rPr sz="1400" b="0" dirty="0">
                <a:solidFill>
                  <a:srgbClr val="333333"/>
                </a:solidFill>
                <a:latin typeface="Calibri"/>
              </a:rPr>
              <a:t> </a:t>
            </a:r>
            <a:r>
              <a:rPr sz="1400" b="0" dirty="0" err="1">
                <a:solidFill>
                  <a:srgbClr val="333333"/>
                </a:solidFill>
                <a:latin typeface="Calibri"/>
              </a:rPr>
              <a:t>behandlungsbedingte</a:t>
            </a:r>
            <a:r>
              <a:rPr sz="1400" b="0" dirty="0">
                <a:solidFill>
                  <a:srgbClr val="333333"/>
                </a:solidFill>
                <a:latin typeface="Calibri"/>
              </a:rPr>
              <a:t> </a:t>
            </a:r>
            <a:r>
              <a:rPr sz="1400" b="0" dirty="0" err="1">
                <a:solidFill>
                  <a:srgbClr val="333333"/>
                </a:solidFill>
                <a:latin typeface="Calibri"/>
              </a:rPr>
              <a:t>unerwünschte</a:t>
            </a:r>
            <a:r>
              <a:rPr sz="1400" b="0" dirty="0">
                <a:solidFill>
                  <a:srgbClr val="333333"/>
                </a:solidFill>
                <a:latin typeface="Calibri"/>
              </a:rPr>
              <a:t> </a:t>
            </a:r>
            <a:r>
              <a:rPr sz="1400" b="0" dirty="0" err="1">
                <a:solidFill>
                  <a:srgbClr val="333333"/>
                </a:solidFill>
                <a:latin typeface="Calibri"/>
              </a:rPr>
              <a:t>Ereignisse</a:t>
            </a:r>
            <a:r>
              <a:rPr sz="1400" b="0" dirty="0">
                <a:solidFill>
                  <a:srgbClr val="333333"/>
                </a:solidFill>
                <a:latin typeface="Calibri"/>
              </a:rPr>
              <a:t>:</a:t>
            </a:r>
          </a:p>
          <a:p>
            <a:pPr>
              <a:spcBef>
                <a:spcPts val="300"/>
              </a:spcBef>
              <a:spcAft>
                <a:spcPts val="800"/>
              </a:spcAft>
              <a:buFont typeface="Arial"/>
              <a:buChar char="•"/>
            </a:pPr>
            <a:r>
              <a:rPr sz="1400" b="0" dirty="0">
                <a:solidFill>
                  <a:srgbClr val="333333"/>
                </a:solidFill>
                <a:latin typeface="Calibri"/>
              </a:rPr>
              <a:t>Pembrolizumab: 16%</a:t>
            </a:r>
          </a:p>
          <a:p>
            <a:pPr>
              <a:spcBef>
                <a:spcPts val="300"/>
              </a:spcBef>
              <a:spcAft>
                <a:spcPts val="800"/>
              </a:spcAft>
              <a:buFont typeface="Arial"/>
              <a:buChar char="•"/>
            </a:pPr>
            <a:r>
              <a:rPr sz="1400" b="0" dirty="0" err="1">
                <a:solidFill>
                  <a:srgbClr val="333333"/>
                </a:solidFill>
                <a:latin typeface="Calibri"/>
              </a:rPr>
              <a:t>Chemotherapie</a:t>
            </a:r>
            <a:r>
              <a:rPr sz="1400" b="0" dirty="0">
                <a:solidFill>
                  <a:srgbClr val="333333"/>
                </a:solidFill>
                <a:latin typeface="Calibri"/>
              </a:rPr>
              <a:t>: 29%</a:t>
            </a:r>
          </a:p>
          <a:p>
            <a:pPr>
              <a:spcBef>
                <a:spcPts val="300"/>
              </a:spcBef>
              <a:spcAft>
                <a:spcPts val="800"/>
              </a:spcAft>
              <a:buFont typeface="Arial"/>
              <a:buChar char="•"/>
            </a:pPr>
            <a:r>
              <a:rPr sz="1400" b="0" dirty="0">
                <a:solidFill>
                  <a:srgbClr val="333333"/>
                </a:solidFill>
                <a:latin typeface="Calibri"/>
              </a:rPr>
              <a:t>Keine </a:t>
            </a:r>
            <a:r>
              <a:rPr sz="1400" b="0" dirty="0" err="1">
                <a:solidFill>
                  <a:srgbClr val="333333"/>
                </a:solidFill>
                <a:latin typeface="Calibri"/>
              </a:rPr>
              <a:t>behandlungsbedingten</a:t>
            </a:r>
            <a:r>
              <a:rPr sz="1400" b="0" dirty="0">
                <a:solidFill>
                  <a:srgbClr val="333333"/>
                </a:solidFill>
                <a:latin typeface="Calibri"/>
              </a:rPr>
              <a:t> </a:t>
            </a:r>
            <a:r>
              <a:rPr sz="1400" b="0" dirty="0" err="1">
                <a:solidFill>
                  <a:srgbClr val="333333"/>
                </a:solidFill>
                <a:latin typeface="Calibri"/>
              </a:rPr>
              <a:t>Todesfälle</a:t>
            </a:r>
            <a:r>
              <a:rPr sz="1400" b="0" dirty="0">
                <a:solidFill>
                  <a:srgbClr val="333333"/>
                </a:solidFill>
                <a:latin typeface="Calibri"/>
              </a:rPr>
              <a:t> </a:t>
            </a:r>
            <a:r>
              <a:rPr sz="1400" b="0" dirty="0" err="1">
                <a:solidFill>
                  <a:srgbClr val="333333"/>
                </a:solidFill>
                <a:latin typeface="Calibri"/>
              </a:rPr>
              <a:t>unter</a:t>
            </a:r>
            <a:r>
              <a:rPr sz="1400" b="0" dirty="0">
                <a:solidFill>
                  <a:srgbClr val="333333"/>
                </a:solidFill>
                <a:latin typeface="Calibri"/>
              </a:rPr>
              <a:t> Pembrolizumab.</a:t>
            </a:r>
            <a:endParaRPr lang="de-DE" sz="1400" dirty="0">
              <a:solidFill>
                <a:srgbClr val="333333"/>
              </a:solidFill>
              <a:latin typeface="Calibri"/>
            </a:endParaRPr>
          </a:p>
          <a:p>
            <a:pPr>
              <a:spcBef>
                <a:spcPts val="300"/>
              </a:spcBef>
              <a:spcAft>
                <a:spcPts val="800"/>
              </a:spcAft>
              <a:buFont typeface="Arial"/>
              <a:buChar char="•"/>
            </a:pPr>
            <a:r>
              <a:rPr lang="de-DE" sz="1400" dirty="0">
                <a:solidFill>
                  <a:srgbClr val="333333"/>
                </a:solidFill>
              </a:rPr>
              <a:t>Deutlich besseres Sicherheitsprofil von </a:t>
            </a:r>
            <a:r>
              <a:rPr lang="de-DE" sz="1400" dirty="0" err="1">
                <a:solidFill>
                  <a:srgbClr val="333333"/>
                </a:solidFill>
              </a:rPr>
              <a:t>Pembrolizumab</a:t>
            </a:r>
            <a:r>
              <a:rPr lang="de-DE" sz="1400" dirty="0">
                <a:solidFill>
                  <a:srgbClr val="333333"/>
                </a:solidFill>
              </a:rPr>
              <a:t> im Vergleich zur Chemotherapie.</a:t>
            </a:r>
            <a:endParaRPr sz="1400" b="0" dirty="0">
              <a:solidFill>
                <a:srgbClr val="333333"/>
              </a:solidFill>
              <a:latin typeface="Calibri"/>
            </a:endParaRPr>
          </a:p>
        </p:txBody>
      </p:sp>
    </p:spTree>
  </p:cSld>
  <p:clrMapOvr>
    <a:masterClrMapping/>
  </p:clrMapOvr>
  <p:transition spd="med">
    <p:zoom/>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C9D0D1"/>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CheckMate 8HW: Nivolumab + Ipilimumab bei MSI-H/dMMR</a:t>
            </a:r>
          </a:p>
        </p:txBody>
      </p:sp>
      <p:sp>
        <p:nvSpPr>
          <p:cNvPr id="5" name="Rectangle 4"/>
          <p:cNvSpPr/>
          <p:nvPr/>
        </p:nvSpPr>
        <p:spPr>
          <a:xfrm>
            <a:off x="0" y="1005840"/>
            <a:ext cx="12191695" cy="38100"/>
          </a:xfrm>
          <a:prstGeom prst="rect">
            <a:avLst/>
          </a:prstGeom>
          <a:solidFill>
            <a:srgbClr val="9CA5A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640080" y="1371600"/>
            <a:ext cx="6827349" cy="5029200"/>
          </a:xfrm>
          <a:prstGeom prst="rect">
            <a:avLst/>
          </a:prstGeom>
          <a:noFill/>
        </p:spPr>
        <p:txBody>
          <a:bodyPr wrap="square">
            <a:normAutofit/>
          </a:bodyPr>
          <a:lstStyle/>
          <a:p>
            <a:pPr>
              <a:spcBef>
                <a:spcPts val="300"/>
              </a:spcBef>
              <a:spcAft>
                <a:spcPts val="800"/>
              </a:spcAft>
              <a:buFont typeface="Arial"/>
              <a:buChar char="•"/>
            </a:pPr>
            <a:r>
              <a:rPr sz="1500" b="0">
                <a:solidFill>
                  <a:srgbClr val="333333"/>
                </a:solidFill>
                <a:latin typeface="Calibri"/>
              </a:rPr>
              <a:t>Phase-III-Studie zur Kombinationstherapie mit Nivolumab (PD-1-Inhibitor) und Ipilimumab (CTLA-4-Inhibitor).</a:t>
            </a:r>
          </a:p>
          <a:p>
            <a:pPr>
              <a:spcBef>
                <a:spcPts val="300"/>
              </a:spcBef>
              <a:spcAft>
                <a:spcPts val="800"/>
              </a:spcAft>
              <a:buFont typeface="Arial"/>
              <a:buChar char="•"/>
            </a:pPr>
            <a:r>
              <a:rPr sz="1500" b="0">
                <a:solidFill>
                  <a:srgbClr val="333333"/>
                </a:solidFill>
                <a:latin typeface="Calibri"/>
              </a:rPr>
              <a:t>Fokus auf metastasiertes kolorektales Karzinom mit MSI-H/dMMR-Status.</a:t>
            </a:r>
          </a:p>
          <a:p>
            <a:pPr>
              <a:spcBef>
                <a:spcPts val="300"/>
              </a:spcBef>
              <a:spcAft>
                <a:spcPts val="800"/>
              </a:spcAft>
              <a:buFont typeface="Arial"/>
              <a:buChar char="•"/>
            </a:pPr>
            <a:r>
              <a:rPr sz="1500" b="0">
                <a:solidFill>
                  <a:srgbClr val="333333"/>
                </a:solidFill>
                <a:latin typeface="Calibri"/>
              </a:rPr>
              <a:t>Progression-Free Survival (PFS) nach 2 Jahren:</a:t>
            </a:r>
          </a:p>
          <a:p>
            <a:pPr>
              <a:spcBef>
                <a:spcPts val="300"/>
              </a:spcBef>
              <a:spcAft>
                <a:spcPts val="800"/>
              </a:spcAft>
              <a:buFont typeface="Arial"/>
              <a:buChar char="•"/>
            </a:pPr>
            <a:r>
              <a:rPr sz="1500" b="0">
                <a:solidFill>
                  <a:srgbClr val="333333"/>
                </a:solidFill>
                <a:latin typeface="Calibri"/>
              </a:rPr>
              <a:t>Nivolumab + Ipilimumab: 72%</a:t>
            </a:r>
          </a:p>
          <a:p>
            <a:pPr>
              <a:spcBef>
                <a:spcPts val="300"/>
              </a:spcBef>
              <a:spcAft>
                <a:spcPts val="800"/>
              </a:spcAft>
              <a:buFont typeface="Arial"/>
              <a:buChar char="•"/>
            </a:pPr>
            <a:r>
              <a:rPr sz="1500" b="0">
                <a:solidFill>
                  <a:srgbClr val="333333"/>
                </a:solidFill>
                <a:latin typeface="Calibri"/>
              </a:rPr>
              <a:t>Chemotherapie: 14%</a:t>
            </a:r>
          </a:p>
          <a:p>
            <a:pPr>
              <a:spcBef>
                <a:spcPts val="300"/>
              </a:spcBef>
              <a:spcAft>
                <a:spcPts val="800"/>
              </a:spcAft>
              <a:buFont typeface="Arial"/>
              <a:buChar char="•"/>
            </a:pPr>
            <a:r>
              <a:rPr sz="1500" b="0">
                <a:solidFill>
                  <a:srgbClr val="333333"/>
                </a:solidFill>
                <a:latin typeface="Calibri"/>
              </a:rPr>
              <a:t>Deutlicher Vorteil der Kombinationstherapie gegenüber Chemotherapie.</a:t>
            </a:r>
          </a:p>
          <a:p>
            <a:pPr>
              <a:spcBef>
                <a:spcPts val="300"/>
              </a:spcBef>
              <a:spcAft>
                <a:spcPts val="800"/>
              </a:spcAft>
              <a:buFont typeface="Arial"/>
              <a:buChar char="•"/>
            </a:pPr>
            <a:r>
              <a:rPr sz="1500" b="0">
                <a:solidFill>
                  <a:srgbClr val="333333"/>
                </a:solidFill>
                <a:latin typeface="Calibri"/>
              </a:rPr>
              <a:t>Patientenzahlen und Response-Raten werden in Folgestudien weiter untersucht.</a:t>
            </a:r>
          </a:p>
        </p:txBody>
      </p:sp>
      <p:pic>
        <p:nvPicPr>
          <p:cNvPr id="7" name="Picture 6" descr="image.jpg"/>
          <p:cNvPicPr>
            <a:picLocks noChangeAspect="1"/>
          </p:cNvPicPr>
          <p:nvPr/>
        </p:nvPicPr>
        <p:blipFill>
          <a:blip r:embed="rId5"/>
          <a:stretch>
            <a:fillRect/>
          </a:stretch>
        </p:blipFill>
        <p:spPr>
          <a:xfrm>
            <a:off x="7802575" y="1463040"/>
            <a:ext cx="4114800" cy="4526279"/>
          </a:xfrm>
          <a:prstGeom prst="rect">
            <a:avLst/>
          </a:prstGeom>
        </p:spPr>
      </p:pic>
    </p:spTree>
  </p:cSld>
  <p:clrMapOvr>
    <a:masterClrMapping/>
  </p:clrMapOvr>
  <p:transition spd="med">
    <p:zoom/>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C9D0D1"/>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KEYNOTE-177: Studiendesign und zentrale Ergebnisse nach 44,5 Monaten Nachbeobachtung</a:t>
            </a:r>
          </a:p>
        </p:txBody>
      </p:sp>
      <p:sp>
        <p:nvSpPr>
          <p:cNvPr id="5" name="Rectangle 4"/>
          <p:cNvSpPr/>
          <p:nvPr/>
        </p:nvSpPr>
        <p:spPr>
          <a:xfrm>
            <a:off x="0" y="1005840"/>
            <a:ext cx="12191695" cy="38100"/>
          </a:xfrm>
          <a:prstGeom prst="rect">
            <a:avLst/>
          </a:prstGeom>
          <a:solidFill>
            <a:srgbClr val="9CA5A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Table 5"/>
          <p:cNvGraphicFramePr>
            <a:graphicFrameLocks noGrp="1"/>
          </p:cNvGraphicFramePr>
          <p:nvPr/>
        </p:nvGraphicFramePr>
        <p:xfrm>
          <a:off x="640080" y="1554480"/>
          <a:ext cx="10911535" cy="2743200"/>
        </p:xfrm>
        <a:graphic>
          <a:graphicData uri="http://schemas.openxmlformats.org/drawingml/2006/table">
            <a:tbl>
              <a:tblPr firstRow="1" bandRow="1">
                <a:tableStyleId>{5C22544A-7EE6-4342-B048-85BDC9FD1C3A}</a:tableStyleId>
              </a:tblPr>
              <a:tblGrid>
                <a:gridCol w="2182307">
                  <a:extLst>
                    <a:ext uri="{9D8B030D-6E8A-4147-A177-3AD203B41FA5}">
                      <a16:colId xmlns:a16="http://schemas.microsoft.com/office/drawing/2014/main" val="20000"/>
                    </a:ext>
                  </a:extLst>
                </a:gridCol>
                <a:gridCol w="2182307">
                  <a:extLst>
                    <a:ext uri="{9D8B030D-6E8A-4147-A177-3AD203B41FA5}">
                      <a16:colId xmlns:a16="http://schemas.microsoft.com/office/drawing/2014/main" val="20001"/>
                    </a:ext>
                  </a:extLst>
                </a:gridCol>
                <a:gridCol w="2182307">
                  <a:extLst>
                    <a:ext uri="{9D8B030D-6E8A-4147-A177-3AD203B41FA5}">
                      <a16:colId xmlns:a16="http://schemas.microsoft.com/office/drawing/2014/main" val="20002"/>
                    </a:ext>
                  </a:extLst>
                </a:gridCol>
                <a:gridCol w="2182307">
                  <a:extLst>
                    <a:ext uri="{9D8B030D-6E8A-4147-A177-3AD203B41FA5}">
                      <a16:colId xmlns:a16="http://schemas.microsoft.com/office/drawing/2014/main" val="20003"/>
                    </a:ext>
                  </a:extLst>
                </a:gridCol>
                <a:gridCol w="2182307">
                  <a:extLst>
                    <a:ext uri="{9D8B030D-6E8A-4147-A177-3AD203B41FA5}">
                      <a16:colId xmlns:a16="http://schemas.microsoft.com/office/drawing/2014/main" val="20004"/>
                    </a:ext>
                  </a:extLst>
                </a:gridCol>
              </a:tblGrid>
              <a:tr h="457200">
                <a:tc>
                  <a:txBody>
                    <a:bodyPr/>
                    <a:lstStyle/>
                    <a:p>
                      <a:pPr algn="ctr">
                        <a:defRPr sz="1400" b="1">
                          <a:solidFill>
                            <a:srgbClr val="FFFFFF"/>
                          </a:solidFill>
                          <a:latin typeface="Calibri"/>
                        </a:defRPr>
                      </a:pPr>
                      <a:r>
                        <a:t>Parameter</a:t>
                      </a:r>
                    </a:p>
                  </a:txBody>
                  <a:tcPr marL="73152" marR="73152" marT="36576" marB="36576" anchor="ctr">
                    <a:solidFill>
                      <a:srgbClr val="C9D0D1"/>
                    </a:solidFill>
                  </a:tcPr>
                </a:tc>
                <a:tc>
                  <a:txBody>
                    <a:bodyPr/>
                    <a:lstStyle/>
                    <a:p>
                      <a:pPr algn="ctr">
                        <a:defRPr sz="1400" b="1">
                          <a:solidFill>
                            <a:srgbClr val="FFFFFF"/>
                          </a:solidFill>
                          <a:latin typeface="Calibri"/>
                        </a:defRPr>
                      </a:pPr>
                      <a:r>
                        <a:t>Pembrolizumab (n=153)</a:t>
                      </a:r>
                    </a:p>
                  </a:txBody>
                  <a:tcPr marL="73152" marR="73152" marT="36576" marB="36576" anchor="ctr">
                    <a:solidFill>
                      <a:srgbClr val="C9D0D1"/>
                    </a:solidFill>
                  </a:tcPr>
                </a:tc>
                <a:tc>
                  <a:txBody>
                    <a:bodyPr/>
                    <a:lstStyle/>
                    <a:p>
                      <a:pPr algn="ctr">
                        <a:defRPr sz="1400" b="1">
                          <a:solidFill>
                            <a:srgbClr val="FFFFFF"/>
                          </a:solidFill>
                          <a:latin typeface="Calibri"/>
                        </a:defRPr>
                      </a:pPr>
                      <a:r>
                        <a:t>Chemotherapie (n=154)</a:t>
                      </a:r>
                    </a:p>
                  </a:txBody>
                  <a:tcPr marL="73152" marR="73152" marT="36576" marB="36576" anchor="ctr">
                    <a:solidFill>
                      <a:srgbClr val="C9D0D1"/>
                    </a:solidFill>
                  </a:tcPr>
                </a:tc>
                <a:tc>
                  <a:txBody>
                    <a:bodyPr/>
                    <a:lstStyle/>
                    <a:p>
                      <a:pPr algn="ctr">
                        <a:defRPr sz="1400" b="1">
                          <a:solidFill>
                            <a:srgbClr val="FFFFFF"/>
                          </a:solidFill>
                          <a:latin typeface="Calibri"/>
                        </a:defRPr>
                      </a:pPr>
                      <a:r>
                        <a:t>Hazard Ratio (HR)</a:t>
                      </a:r>
                    </a:p>
                  </a:txBody>
                  <a:tcPr marL="73152" marR="73152" marT="36576" marB="36576" anchor="ctr">
                    <a:solidFill>
                      <a:srgbClr val="C9D0D1"/>
                    </a:solidFill>
                  </a:tcPr>
                </a:tc>
                <a:tc>
                  <a:txBody>
                    <a:bodyPr/>
                    <a:lstStyle/>
                    <a:p>
                      <a:pPr algn="ctr">
                        <a:defRPr sz="1400" b="1">
                          <a:solidFill>
                            <a:srgbClr val="FFFFFF"/>
                          </a:solidFill>
                          <a:latin typeface="Calibri"/>
                        </a:defRPr>
                      </a:pPr>
                      <a:r>
                        <a:t>p-Wert</a:t>
                      </a:r>
                    </a:p>
                  </a:txBody>
                  <a:tcPr marL="73152" marR="73152" marT="36576" marB="36576" anchor="ctr">
                    <a:solidFill>
                      <a:srgbClr val="C9D0D1"/>
                    </a:solidFill>
                  </a:tcPr>
                </a:tc>
                <a:extLst>
                  <a:ext uri="{0D108BD9-81ED-4DB2-BD59-A6C34878D82A}">
                    <a16:rowId xmlns:a16="http://schemas.microsoft.com/office/drawing/2014/main" val="10000"/>
                  </a:ext>
                </a:extLst>
              </a:tr>
              <a:tr h="457200">
                <a:tc>
                  <a:txBody>
                    <a:bodyPr/>
                    <a:lstStyle/>
                    <a:p>
                      <a:pPr algn="l">
                        <a:defRPr sz="1200" b="0">
                          <a:solidFill>
                            <a:srgbClr val="333333"/>
                          </a:solidFill>
                          <a:latin typeface="Calibri"/>
                        </a:defRPr>
                      </a:pPr>
                      <a:r>
                        <a:t>Medianes Gesamtüberleben (OS)</a:t>
                      </a:r>
                    </a:p>
                  </a:txBody>
                  <a:tcPr marL="73152" marR="73152" marT="36576" marB="36576" anchor="ctr">
                    <a:solidFill>
                      <a:srgbClr val="E8EEF4"/>
                    </a:solidFill>
                  </a:tcPr>
                </a:tc>
                <a:tc>
                  <a:txBody>
                    <a:bodyPr/>
                    <a:lstStyle/>
                    <a:p>
                      <a:pPr algn="r">
                        <a:defRPr sz="1200" b="0">
                          <a:solidFill>
                            <a:srgbClr val="333333"/>
                          </a:solidFill>
                          <a:latin typeface="Calibri"/>
                        </a:defRPr>
                      </a:pPr>
                      <a:r>
                        <a:t>Nicht erreicht</a:t>
                      </a:r>
                    </a:p>
                  </a:txBody>
                  <a:tcPr marL="73152" marR="73152" marT="36576" marB="36576" anchor="ctr">
                    <a:solidFill>
                      <a:srgbClr val="E8EEF4"/>
                    </a:solidFill>
                  </a:tcPr>
                </a:tc>
                <a:tc>
                  <a:txBody>
                    <a:bodyPr/>
                    <a:lstStyle/>
                    <a:p>
                      <a:pPr algn="r">
                        <a:defRPr sz="1200" b="0">
                          <a:solidFill>
                            <a:srgbClr val="333333"/>
                          </a:solidFill>
                          <a:latin typeface="Calibri"/>
                        </a:defRPr>
                      </a:pPr>
                      <a:r>
                        <a:t>36,7 Monate</a:t>
                      </a:r>
                    </a:p>
                  </a:txBody>
                  <a:tcPr marL="73152" marR="73152" marT="36576" marB="36576" anchor="ctr">
                    <a:solidFill>
                      <a:srgbClr val="E8EEF4"/>
                    </a:solidFill>
                  </a:tcPr>
                </a:tc>
                <a:tc>
                  <a:txBody>
                    <a:bodyPr/>
                    <a:lstStyle/>
                    <a:p>
                      <a:pPr algn="r">
                        <a:defRPr sz="1200" b="0">
                          <a:solidFill>
                            <a:srgbClr val="333333"/>
                          </a:solidFill>
                          <a:latin typeface="Calibri"/>
                        </a:defRPr>
                      </a:pPr>
                      <a:r>
                        <a:t>0,74</a:t>
                      </a:r>
                    </a:p>
                  </a:txBody>
                  <a:tcPr marL="73152" marR="73152" marT="36576" marB="36576" anchor="ctr">
                    <a:solidFill>
                      <a:srgbClr val="E8EEF4"/>
                    </a:solidFill>
                  </a:tcPr>
                </a:tc>
                <a:tc>
                  <a:txBody>
                    <a:bodyPr/>
                    <a:lstStyle/>
                    <a:p>
                      <a:pPr algn="r">
                        <a:defRPr sz="1200" b="0">
                          <a:solidFill>
                            <a:srgbClr val="333333"/>
                          </a:solidFill>
                          <a:latin typeface="Calibri"/>
                        </a:defRPr>
                      </a:pPr>
                      <a:r>
                        <a:t>0,036 (nicht statistisch signifikant für Überlegenheit)</a:t>
                      </a:r>
                    </a:p>
                  </a:txBody>
                  <a:tcPr marL="73152" marR="73152" marT="36576" marB="36576" anchor="ctr">
                    <a:solidFill>
                      <a:srgbClr val="E8EEF4"/>
                    </a:solidFill>
                  </a:tcPr>
                </a:tc>
                <a:extLst>
                  <a:ext uri="{0D108BD9-81ED-4DB2-BD59-A6C34878D82A}">
                    <a16:rowId xmlns:a16="http://schemas.microsoft.com/office/drawing/2014/main" val="10001"/>
                  </a:ext>
                </a:extLst>
              </a:tr>
              <a:tr h="457200">
                <a:tc>
                  <a:txBody>
                    <a:bodyPr/>
                    <a:lstStyle/>
                    <a:p>
                      <a:pPr algn="l">
                        <a:defRPr sz="1200" b="0">
                          <a:solidFill>
                            <a:srgbClr val="333333"/>
                          </a:solidFill>
                          <a:latin typeface="Calibri"/>
                        </a:defRPr>
                      </a:pPr>
                      <a:r>
                        <a:t>Medianes progressionsfreies Überleben (PFS)</a:t>
                      </a:r>
                    </a:p>
                  </a:txBody>
                  <a:tcPr marL="73152" marR="73152" marT="36576" marB="36576" anchor="ctr">
                    <a:solidFill>
                      <a:srgbClr val="FFFFFF"/>
                    </a:solidFill>
                  </a:tcPr>
                </a:tc>
                <a:tc>
                  <a:txBody>
                    <a:bodyPr/>
                    <a:lstStyle/>
                    <a:p>
                      <a:pPr algn="r">
                        <a:defRPr sz="1200" b="0">
                          <a:solidFill>
                            <a:srgbClr val="333333"/>
                          </a:solidFill>
                          <a:latin typeface="Calibri"/>
                        </a:defRPr>
                      </a:pPr>
                      <a:r>
                        <a:t>16,5 Monate</a:t>
                      </a:r>
                    </a:p>
                  </a:txBody>
                  <a:tcPr marL="73152" marR="73152" marT="36576" marB="36576" anchor="ctr">
                    <a:solidFill>
                      <a:srgbClr val="FFFFFF"/>
                    </a:solidFill>
                  </a:tcPr>
                </a:tc>
                <a:tc>
                  <a:txBody>
                    <a:bodyPr/>
                    <a:lstStyle/>
                    <a:p>
                      <a:pPr algn="r">
                        <a:defRPr sz="1200" b="0">
                          <a:solidFill>
                            <a:srgbClr val="333333"/>
                          </a:solidFill>
                          <a:latin typeface="Calibri"/>
                        </a:defRPr>
                      </a:pPr>
                      <a:r>
                        <a:t>8,2 Monate</a:t>
                      </a:r>
                    </a:p>
                  </a:txBody>
                  <a:tcPr marL="73152" marR="73152" marT="36576" marB="36576" anchor="ctr">
                    <a:solidFill>
                      <a:srgbClr val="FFFFFF"/>
                    </a:solidFill>
                  </a:tcPr>
                </a:tc>
                <a:tc>
                  <a:txBody>
                    <a:bodyPr/>
                    <a:lstStyle/>
                    <a:p>
                      <a:pPr algn="r">
                        <a:defRPr sz="1200" b="0">
                          <a:solidFill>
                            <a:srgbClr val="333333"/>
                          </a:solidFill>
                          <a:latin typeface="Calibri"/>
                        </a:defRPr>
                      </a:pPr>
                      <a:r>
                        <a:t>0,59</a:t>
                      </a:r>
                    </a:p>
                  </a:txBody>
                  <a:tcPr marL="73152" marR="73152" marT="36576" marB="36576" anchor="ctr">
                    <a:solidFill>
                      <a:srgbClr val="FFFFFF"/>
                    </a:solidFill>
                  </a:tcPr>
                </a:tc>
                <a:tc>
                  <a:txBody>
                    <a:bodyPr/>
                    <a:lstStyle/>
                    <a:p>
                      <a:pPr algn="r">
                        <a:defRPr sz="1200" b="0">
                          <a:solidFill>
                            <a:srgbClr val="333333"/>
                          </a:solidFill>
                          <a:latin typeface="Calibri"/>
                        </a:defRPr>
                      </a:pPr>
                      <a:endParaRPr/>
                    </a:p>
                  </a:txBody>
                  <a:tcPr marL="73152" marR="73152" marT="36576" marB="36576" anchor="ctr">
                    <a:solidFill>
                      <a:srgbClr val="FFFFFF"/>
                    </a:solidFill>
                  </a:tcPr>
                </a:tc>
                <a:extLst>
                  <a:ext uri="{0D108BD9-81ED-4DB2-BD59-A6C34878D82A}">
                    <a16:rowId xmlns:a16="http://schemas.microsoft.com/office/drawing/2014/main" val="10002"/>
                  </a:ext>
                </a:extLst>
              </a:tr>
              <a:tr h="457200">
                <a:tc>
                  <a:txBody>
                    <a:bodyPr/>
                    <a:lstStyle/>
                    <a:p>
                      <a:pPr algn="l">
                        <a:defRPr sz="1200" b="0">
                          <a:solidFill>
                            <a:srgbClr val="333333"/>
                          </a:solidFill>
                          <a:latin typeface="Calibri"/>
                        </a:defRPr>
                      </a:pPr>
                      <a:r>
                        <a:t>Behandlungsbedingte unerwünschte Ereignisse ≥ Grad 3</a:t>
                      </a:r>
                    </a:p>
                  </a:txBody>
                  <a:tcPr marL="73152" marR="73152" marT="36576" marB="36576" anchor="ctr">
                    <a:solidFill>
                      <a:srgbClr val="E8EEF4"/>
                    </a:solidFill>
                  </a:tcPr>
                </a:tc>
                <a:tc>
                  <a:txBody>
                    <a:bodyPr/>
                    <a:lstStyle/>
                    <a:p>
                      <a:pPr algn="r">
                        <a:defRPr sz="1200" b="0">
                          <a:solidFill>
                            <a:srgbClr val="333333"/>
                          </a:solidFill>
                          <a:latin typeface="Calibri"/>
                        </a:defRPr>
                      </a:pPr>
                      <a:r>
                        <a:t>22%</a:t>
                      </a:r>
                    </a:p>
                  </a:txBody>
                  <a:tcPr marL="73152" marR="73152" marT="36576" marB="36576" anchor="ctr">
                    <a:solidFill>
                      <a:srgbClr val="E8EEF4"/>
                    </a:solidFill>
                  </a:tcPr>
                </a:tc>
                <a:tc>
                  <a:txBody>
                    <a:bodyPr/>
                    <a:lstStyle/>
                    <a:p>
                      <a:pPr algn="r">
                        <a:defRPr sz="1200" b="0">
                          <a:solidFill>
                            <a:srgbClr val="333333"/>
                          </a:solidFill>
                          <a:latin typeface="Calibri"/>
                        </a:defRPr>
                      </a:pPr>
                      <a:r>
                        <a:t>66%</a:t>
                      </a:r>
                    </a:p>
                  </a:txBody>
                  <a:tcPr marL="73152" marR="73152" marT="36576" marB="36576" anchor="ctr">
                    <a:solidFill>
                      <a:srgbClr val="E8EEF4"/>
                    </a:solidFill>
                  </a:tcPr>
                </a:tc>
                <a:tc>
                  <a:txBody>
                    <a:bodyPr/>
                    <a:lstStyle/>
                    <a:p>
                      <a:pPr algn="r">
                        <a:defRPr sz="1200" b="0">
                          <a:solidFill>
                            <a:srgbClr val="333333"/>
                          </a:solidFill>
                          <a:latin typeface="Calibri"/>
                        </a:defRPr>
                      </a:pPr>
                      <a:endParaRPr/>
                    </a:p>
                  </a:txBody>
                  <a:tcPr marL="73152" marR="73152" marT="36576" marB="36576" anchor="ctr">
                    <a:solidFill>
                      <a:srgbClr val="E8EEF4"/>
                    </a:solidFill>
                  </a:tcPr>
                </a:tc>
                <a:tc>
                  <a:txBody>
                    <a:bodyPr/>
                    <a:lstStyle/>
                    <a:p>
                      <a:pPr algn="r">
                        <a:defRPr sz="1200" b="0">
                          <a:solidFill>
                            <a:srgbClr val="333333"/>
                          </a:solidFill>
                          <a:latin typeface="Calibri"/>
                        </a:defRPr>
                      </a:pPr>
                      <a:endParaRPr/>
                    </a:p>
                  </a:txBody>
                  <a:tcPr marL="73152" marR="73152" marT="36576" marB="36576" anchor="ctr">
                    <a:solidFill>
                      <a:srgbClr val="E8EEF4"/>
                    </a:solidFill>
                  </a:tcPr>
                </a:tc>
                <a:extLst>
                  <a:ext uri="{0D108BD9-81ED-4DB2-BD59-A6C34878D82A}">
                    <a16:rowId xmlns:a16="http://schemas.microsoft.com/office/drawing/2014/main" val="10003"/>
                  </a:ext>
                </a:extLst>
              </a:tr>
              <a:tr h="457200">
                <a:tc>
                  <a:txBody>
                    <a:bodyPr/>
                    <a:lstStyle/>
                    <a:p>
                      <a:pPr algn="l">
                        <a:defRPr sz="1200" b="0">
                          <a:solidFill>
                            <a:srgbClr val="333333"/>
                          </a:solidFill>
                          <a:latin typeface="Calibri"/>
                        </a:defRPr>
                      </a:pPr>
                      <a:r>
                        <a:t>Schwerwiegende behandlungsbedingte unerwünschte Ereignisse</a:t>
                      </a:r>
                    </a:p>
                  </a:txBody>
                  <a:tcPr marL="73152" marR="73152" marT="36576" marB="36576" anchor="ctr">
                    <a:solidFill>
                      <a:srgbClr val="FFFFFF"/>
                    </a:solidFill>
                  </a:tcPr>
                </a:tc>
                <a:tc>
                  <a:txBody>
                    <a:bodyPr/>
                    <a:lstStyle/>
                    <a:p>
                      <a:pPr algn="r">
                        <a:defRPr sz="1200" b="0">
                          <a:solidFill>
                            <a:srgbClr val="333333"/>
                          </a:solidFill>
                          <a:latin typeface="Calibri"/>
                        </a:defRPr>
                      </a:pPr>
                      <a:r>
                        <a:t>16%</a:t>
                      </a:r>
                    </a:p>
                  </a:txBody>
                  <a:tcPr marL="73152" marR="73152" marT="36576" marB="36576" anchor="ctr">
                    <a:solidFill>
                      <a:srgbClr val="FFFFFF"/>
                    </a:solidFill>
                  </a:tcPr>
                </a:tc>
                <a:tc>
                  <a:txBody>
                    <a:bodyPr/>
                    <a:lstStyle/>
                    <a:p>
                      <a:pPr algn="r">
                        <a:defRPr sz="1200" b="0">
                          <a:solidFill>
                            <a:srgbClr val="333333"/>
                          </a:solidFill>
                          <a:latin typeface="Calibri"/>
                        </a:defRPr>
                      </a:pPr>
                      <a:r>
                        <a:t>29%</a:t>
                      </a:r>
                    </a:p>
                  </a:txBody>
                  <a:tcPr marL="73152" marR="73152" marT="36576" marB="36576" anchor="ctr">
                    <a:solidFill>
                      <a:srgbClr val="FFFFFF"/>
                    </a:solidFill>
                  </a:tcPr>
                </a:tc>
                <a:tc>
                  <a:txBody>
                    <a:bodyPr/>
                    <a:lstStyle/>
                    <a:p>
                      <a:pPr algn="r">
                        <a:defRPr sz="1200" b="0">
                          <a:solidFill>
                            <a:srgbClr val="333333"/>
                          </a:solidFill>
                          <a:latin typeface="Calibri"/>
                        </a:defRPr>
                      </a:pPr>
                      <a:endParaRPr/>
                    </a:p>
                  </a:txBody>
                  <a:tcPr marL="73152" marR="73152" marT="36576" marB="36576" anchor="ctr">
                    <a:solidFill>
                      <a:srgbClr val="FFFFFF"/>
                    </a:solidFill>
                  </a:tcPr>
                </a:tc>
                <a:tc>
                  <a:txBody>
                    <a:bodyPr/>
                    <a:lstStyle/>
                    <a:p>
                      <a:pPr algn="r">
                        <a:defRPr sz="1200" b="0">
                          <a:solidFill>
                            <a:srgbClr val="333333"/>
                          </a:solidFill>
                          <a:latin typeface="Calibri"/>
                        </a:defRPr>
                      </a:pPr>
                      <a:endParaRPr/>
                    </a:p>
                  </a:txBody>
                  <a:tcPr marL="73152" marR="73152" marT="36576" marB="36576" anchor="ctr">
                    <a:solidFill>
                      <a:srgbClr val="FFFFFF"/>
                    </a:solidFill>
                  </a:tcPr>
                </a:tc>
                <a:extLst>
                  <a:ext uri="{0D108BD9-81ED-4DB2-BD59-A6C34878D82A}">
                    <a16:rowId xmlns:a16="http://schemas.microsoft.com/office/drawing/2014/main" val="10004"/>
                  </a:ext>
                </a:extLst>
              </a:tr>
              <a:tr h="457200">
                <a:tc>
                  <a:txBody>
                    <a:bodyPr/>
                    <a:lstStyle/>
                    <a:p>
                      <a:pPr algn="l">
                        <a:defRPr sz="1200" b="0">
                          <a:solidFill>
                            <a:srgbClr val="333333"/>
                          </a:solidFill>
                          <a:latin typeface="Calibri"/>
                        </a:defRPr>
                      </a:pPr>
                      <a:r>
                        <a:t>Behandlungsbedingte Todesfälle</a:t>
                      </a:r>
                    </a:p>
                  </a:txBody>
                  <a:tcPr marL="73152" marR="73152" marT="36576" marB="36576" anchor="ctr">
                    <a:solidFill>
                      <a:srgbClr val="E8EEF4"/>
                    </a:solidFill>
                  </a:tcPr>
                </a:tc>
                <a:tc>
                  <a:txBody>
                    <a:bodyPr/>
                    <a:lstStyle/>
                    <a:p>
                      <a:pPr algn="r">
                        <a:defRPr sz="1200" b="0">
                          <a:solidFill>
                            <a:srgbClr val="333333"/>
                          </a:solidFill>
                          <a:latin typeface="Calibri"/>
                        </a:defRPr>
                      </a:pPr>
                      <a:r>
                        <a:t>0</a:t>
                      </a:r>
                    </a:p>
                  </a:txBody>
                  <a:tcPr marL="73152" marR="73152" marT="36576" marB="36576" anchor="ctr">
                    <a:solidFill>
                      <a:srgbClr val="E8EEF4"/>
                    </a:solidFill>
                  </a:tcPr>
                </a:tc>
                <a:tc>
                  <a:txBody>
                    <a:bodyPr/>
                    <a:lstStyle/>
                    <a:p>
                      <a:pPr algn="r">
                        <a:defRPr sz="1200" b="0">
                          <a:solidFill>
                            <a:srgbClr val="333333"/>
                          </a:solidFill>
                          <a:latin typeface="Calibri"/>
                        </a:defRPr>
                      </a:pPr>
                      <a:endParaRPr/>
                    </a:p>
                  </a:txBody>
                  <a:tcPr marL="73152" marR="73152" marT="36576" marB="36576" anchor="ctr">
                    <a:solidFill>
                      <a:srgbClr val="E8EEF4"/>
                    </a:solidFill>
                  </a:tcPr>
                </a:tc>
                <a:tc>
                  <a:txBody>
                    <a:bodyPr/>
                    <a:lstStyle/>
                    <a:p>
                      <a:pPr algn="r">
                        <a:defRPr sz="1200" b="0">
                          <a:solidFill>
                            <a:srgbClr val="333333"/>
                          </a:solidFill>
                          <a:latin typeface="Calibri"/>
                        </a:defRPr>
                      </a:pPr>
                      <a:endParaRPr/>
                    </a:p>
                  </a:txBody>
                  <a:tcPr marL="73152" marR="73152" marT="36576" marB="36576" anchor="ctr">
                    <a:solidFill>
                      <a:srgbClr val="E8EEF4"/>
                    </a:solidFill>
                  </a:tcPr>
                </a:tc>
                <a:tc>
                  <a:txBody>
                    <a:bodyPr/>
                    <a:lstStyle/>
                    <a:p>
                      <a:pPr algn="r">
                        <a:defRPr sz="1200" b="0">
                          <a:solidFill>
                            <a:srgbClr val="333333"/>
                          </a:solidFill>
                          <a:latin typeface="Calibri"/>
                        </a:defRPr>
                      </a:pPr>
                      <a:endParaRPr/>
                    </a:p>
                  </a:txBody>
                  <a:tcPr marL="73152" marR="73152" marT="36576" marB="36576" anchor="ctr">
                    <a:solidFill>
                      <a:srgbClr val="E8EEF4"/>
                    </a:solidFill>
                  </a:tcPr>
                </a:tc>
                <a:extLst>
                  <a:ext uri="{0D108BD9-81ED-4DB2-BD59-A6C34878D82A}">
                    <a16:rowId xmlns:a16="http://schemas.microsoft.com/office/drawing/2014/main" val="10005"/>
                  </a:ext>
                </a:extLst>
              </a:tr>
            </a:tbl>
          </a:graphicData>
        </a:graphic>
      </p:graphicFrame>
      <p:sp>
        <p:nvSpPr>
          <p:cNvPr id="7" name="TextBox 6"/>
          <p:cNvSpPr txBox="1"/>
          <p:nvPr/>
        </p:nvSpPr>
        <p:spPr>
          <a:xfrm>
            <a:off x="640080" y="4572000"/>
            <a:ext cx="10911535" cy="1097280"/>
          </a:xfrm>
          <a:prstGeom prst="rect">
            <a:avLst/>
          </a:prstGeom>
          <a:noFill/>
        </p:spPr>
        <p:txBody>
          <a:bodyPr wrap="square">
            <a:spAutoFit/>
          </a:bodyPr>
          <a:lstStyle/>
          <a:p>
            <a:pPr>
              <a:defRPr sz="1300" i="1">
                <a:solidFill>
                  <a:srgbClr val="666666"/>
                </a:solidFill>
                <a:latin typeface="Calibri"/>
              </a:defRPr>
            </a:pPr>
            <a:r>
              <a:t>Die Tabelle zeigt die zentralen Ergebnisse der KEYNOTE-177-Studie nach einer medianen Nachbeobachtungszeit von 44,5 Monaten. Pembrolizumab verbessert das PFS signifikant, während das OS keinen statistisch signifikanten Unterschied zeigt.</a:t>
            </a:r>
          </a:p>
        </p:txBody>
      </p:sp>
    </p:spTree>
  </p:cSld>
  <p:clrMapOvr>
    <a:masterClrMapping/>
  </p:clrMapOvr>
  <p:transition spd="med">
    <p:zoom/>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C9D0D1"/>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Progression-Free Survival (PFS) in KEYNOTE-177</a:t>
            </a:r>
          </a:p>
        </p:txBody>
      </p:sp>
      <p:sp>
        <p:nvSpPr>
          <p:cNvPr id="5" name="Rectangle 4"/>
          <p:cNvSpPr/>
          <p:nvPr/>
        </p:nvSpPr>
        <p:spPr>
          <a:xfrm>
            <a:off x="0" y="1005840"/>
            <a:ext cx="12191695" cy="38100"/>
          </a:xfrm>
          <a:prstGeom prst="rect">
            <a:avLst/>
          </a:prstGeom>
          <a:solidFill>
            <a:srgbClr val="9CA5A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Chart 5"/>
          <p:cNvGraphicFramePr>
            <a:graphicFrameLocks noGrp="1"/>
          </p:cNvGraphicFramePr>
          <p:nvPr/>
        </p:nvGraphicFramePr>
        <p:xfrm>
          <a:off x="914400" y="1554480"/>
          <a:ext cx="10362895" cy="393192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Box 6"/>
          <p:cNvSpPr txBox="1"/>
          <p:nvPr/>
        </p:nvSpPr>
        <p:spPr>
          <a:xfrm>
            <a:off x="640080" y="5623560"/>
            <a:ext cx="10911535" cy="1051560"/>
          </a:xfrm>
          <a:prstGeom prst="rect">
            <a:avLst/>
          </a:prstGeom>
          <a:noFill/>
        </p:spPr>
        <p:txBody>
          <a:bodyPr wrap="square">
            <a:spAutoFit/>
          </a:bodyPr>
          <a:lstStyle/>
          <a:p>
            <a:pPr>
              <a:defRPr sz="1300" i="1">
                <a:solidFill>
                  <a:srgbClr val="666666"/>
                </a:solidFill>
                <a:latin typeface="Calibri"/>
              </a:defRPr>
            </a:pPr>
            <a:r>
              <a:t>Vergleich des medianen progressionsfreien Überlebens zwischen Pembrolizumab und Chemotherapie in der KEYNOTE-177-Studie.</a:t>
            </a:r>
          </a:p>
        </p:txBody>
      </p:sp>
    </p:spTree>
  </p:cSld>
  <p:clrMapOvr>
    <a:masterClrMapping/>
  </p:clrMapOvr>
  <p:transition spd="med">
    <p:zoom/>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C9D0D1"/>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Gesamtüberleben (OS) in KEYNOTE-177</a:t>
            </a:r>
          </a:p>
        </p:txBody>
      </p:sp>
      <p:sp>
        <p:nvSpPr>
          <p:cNvPr id="5" name="Rectangle 4"/>
          <p:cNvSpPr/>
          <p:nvPr/>
        </p:nvSpPr>
        <p:spPr>
          <a:xfrm>
            <a:off x="0" y="1005840"/>
            <a:ext cx="12191695" cy="38100"/>
          </a:xfrm>
          <a:prstGeom prst="rect">
            <a:avLst/>
          </a:prstGeom>
          <a:solidFill>
            <a:srgbClr val="9CA5A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914400" y="1143000"/>
            <a:ext cx="10362895" cy="1417320"/>
          </a:xfrm>
          <a:prstGeom prst="rect">
            <a:avLst/>
          </a:prstGeom>
          <a:noFill/>
        </p:spPr>
        <p:txBody>
          <a:bodyPr wrap="square">
            <a:spAutoFit/>
          </a:bodyPr>
          <a:lstStyle/>
          <a:p>
            <a:pPr algn="ctr">
              <a:defRPr sz="6400" b="1">
                <a:solidFill>
                  <a:srgbClr val="C9D0D1"/>
                </a:solidFill>
                <a:latin typeface="Calibri"/>
              </a:defRPr>
            </a:pPr>
            <a:r>
              <a:t>0,74</a:t>
            </a:r>
          </a:p>
        </p:txBody>
      </p:sp>
      <p:sp>
        <p:nvSpPr>
          <p:cNvPr id="7" name="TextBox 6"/>
          <p:cNvSpPr txBox="1"/>
          <p:nvPr/>
        </p:nvSpPr>
        <p:spPr>
          <a:xfrm>
            <a:off x="914400" y="2606040"/>
            <a:ext cx="10362895" cy="594360"/>
          </a:xfrm>
          <a:prstGeom prst="rect">
            <a:avLst/>
          </a:prstGeom>
          <a:noFill/>
        </p:spPr>
        <p:txBody>
          <a:bodyPr wrap="square">
            <a:spAutoFit/>
          </a:bodyPr>
          <a:lstStyle/>
          <a:p>
            <a:pPr algn="ctr">
              <a:defRPr sz="2000">
                <a:solidFill>
                  <a:srgbClr val="666666"/>
                </a:solidFill>
                <a:latin typeface="Calibri"/>
              </a:defRPr>
            </a:pPr>
            <a:r>
              <a:t>Hazard Ratio (OS) Pembrolizumab vs. Chemotherapie</a:t>
            </a:r>
          </a:p>
        </p:txBody>
      </p:sp>
      <p:sp>
        <p:nvSpPr>
          <p:cNvPr id="8" name="TextBox 7"/>
          <p:cNvSpPr txBox="1"/>
          <p:nvPr/>
        </p:nvSpPr>
        <p:spPr>
          <a:xfrm>
            <a:off x="640080" y="3337560"/>
            <a:ext cx="7345375" cy="2788920"/>
          </a:xfrm>
          <a:prstGeom prst="rect">
            <a:avLst/>
          </a:prstGeom>
          <a:noFill/>
        </p:spPr>
        <p:txBody>
          <a:bodyPr wrap="square">
            <a:normAutofit/>
          </a:bodyPr>
          <a:lstStyle/>
          <a:p>
            <a:pPr>
              <a:spcBef>
                <a:spcPts val="200"/>
              </a:spcBef>
              <a:spcAft>
                <a:spcPts val="600"/>
              </a:spcAft>
              <a:buFont typeface="Arial"/>
              <a:buChar char="•"/>
            </a:pPr>
            <a:r>
              <a:rPr sz="1600" b="0">
                <a:solidFill>
                  <a:srgbClr val="333333"/>
                </a:solidFill>
                <a:latin typeface="Calibri"/>
              </a:rPr>
              <a:t>Medianes OS unter Pembrolizumab: Nicht erreicht.</a:t>
            </a:r>
          </a:p>
          <a:p>
            <a:pPr>
              <a:spcBef>
                <a:spcPts val="200"/>
              </a:spcBef>
              <a:spcAft>
                <a:spcPts val="600"/>
              </a:spcAft>
              <a:buFont typeface="Arial"/>
              <a:buChar char="•"/>
            </a:pPr>
            <a:r>
              <a:rPr sz="1600" b="0">
                <a:solidFill>
                  <a:srgbClr val="333333"/>
                </a:solidFill>
                <a:latin typeface="Calibri"/>
              </a:rPr>
              <a:t>Medianes OS unter Chemotherapie: 36,7 Monate.</a:t>
            </a:r>
          </a:p>
          <a:p>
            <a:pPr>
              <a:spcBef>
                <a:spcPts val="200"/>
              </a:spcBef>
              <a:spcAft>
                <a:spcPts val="600"/>
              </a:spcAft>
              <a:buFont typeface="Arial"/>
              <a:buChar char="•"/>
            </a:pPr>
            <a:r>
              <a:rPr sz="1600" b="0">
                <a:solidFill>
                  <a:srgbClr val="333333"/>
                </a:solidFill>
                <a:latin typeface="Calibri"/>
              </a:rPr>
              <a:t>p-Wert: 0,036 (nicht statistisch signifikant für Überlegenheit).</a:t>
            </a:r>
          </a:p>
          <a:p>
            <a:pPr>
              <a:spcBef>
                <a:spcPts val="200"/>
              </a:spcBef>
              <a:spcAft>
                <a:spcPts val="600"/>
              </a:spcAft>
              <a:buFont typeface="Arial"/>
              <a:buChar char="•"/>
            </a:pPr>
            <a:r>
              <a:rPr sz="1600" b="0">
                <a:solidFill>
                  <a:srgbClr val="333333"/>
                </a:solidFill>
                <a:latin typeface="Calibri"/>
              </a:rPr>
              <a:t>Trotz numerischem Vorteil kein signifikanter Unterschied im OS.</a:t>
            </a:r>
          </a:p>
        </p:txBody>
      </p:sp>
      <p:pic>
        <p:nvPicPr>
          <p:cNvPr id="9" name="Picture 8" descr="image.jpg"/>
          <p:cNvPicPr>
            <a:picLocks noChangeAspect="1"/>
          </p:cNvPicPr>
          <p:nvPr/>
        </p:nvPicPr>
        <p:blipFill>
          <a:blip r:embed="rId5"/>
          <a:stretch>
            <a:fillRect/>
          </a:stretch>
        </p:blipFill>
        <p:spPr>
          <a:xfrm>
            <a:off x="8259775" y="3886200"/>
            <a:ext cx="3200400" cy="2103120"/>
          </a:xfrm>
          <a:prstGeom prst="rect">
            <a:avLst/>
          </a:prstGeom>
        </p:spPr>
      </p:pic>
    </p:spTree>
  </p:cSld>
  <p:clrMapOvr>
    <a:masterClrMapping/>
  </p:clrMapOvr>
  <p:transition spd="med">
    <p:zoom/>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1396</Words>
  <Application>Microsoft Office PowerPoint</Application>
  <PresentationFormat>Breitbild</PresentationFormat>
  <Paragraphs>112</Paragraphs>
  <Slides>13</Slides>
  <Notes>10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13</vt:i4>
      </vt:variant>
    </vt:vector>
  </HeadingPairs>
  <TitlesOfParts>
    <vt:vector size="17" baseType="lpstr">
      <vt:lpstr>Aptos</vt:lpstr>
      <vt:lpstr>Arial</vt:lpstr>
      <vt:lpstr>Calibri</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Christian Klever</dc:creator>
  <cp:keywords/>
  <dc:description>generated using python-pptx</dc:description>
  <cp:lastModifiedBy>Christian Klever</cp:lastModifiedBy>
  <cp:revision>2</cp:revision>
  <dcterms:created xsi:type="dcterms:W3CDTF">2013-01-27T09:14:16Z</dcterms:created>
  <dcterms:modified xsi:type="dcterms:W3CDTF">2026-04-16T16:19:40Z</dcterms:modified>
  <cp:category/>
</cp:coreProperties>
</file>