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2.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1" d="100"/>
          <a:sy n="91" d="100"/>
        </p:scale>
        <p:origin x="2252" y="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1"/>
  <c:style val="2"/>
  <c:chart>
    <c:autoTitleDeleted val="0"/>
    <c:plotArea>
      <c:layout/>
      <c:barChart>
        <c:barDir val="col"/>
        <c:grouping val="clustered"/>
        <c:varyColors val="1"/>
        <c:ser>
          <c:idx val="0"/>
          <c:order val="0"/>
          <c:tx>
            <c:strRef>
              <c:f>Sheet1!$B$1</c:f>
              <c:strCache>
                <c:ptCount val="1"/>
                <c:pt idx="0">
                  <c:v>Krankheitsfreies Überleben (%)</c:v>
                </c:pt>
              </c:strCache>
            </c:strRef>
          </c:tx>
          <c:spPr>
            <a:solidFill>
              <a:srgbClr val="2E75B6"/>
            </a:solidFill>
          </c:spPr>
          <c:invertIfNegative val="0"/>
          <c:dLbls>
            <c:spPr>
              <a:noFill/>
              <a:ln>
                <a:noFill/>
              </a:ln>
              <a:effectLst/>
            </c:spPr>
            <c:txPr>
              <a:bodyPr/>
              <a:lstStyle/>
              <a:p>
                <a:pPr>
                  <a:defRPr sz="900" b="1">
                    <a:solidFill>
                      <a:srgbClr val="333333"/>
                    </a:solidFill>
                    <a:latin typeface="Calibri"/>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Standard-Chemotherapie</c:v>
                </c:pt>
                <c:pt idx="1">
                  <c:v>Kombinationstherapie (Atezolizumab + Chemotherapie)</c:v>
                </c:pt>
              </c:strCache>
            </c:strRef>
          </c:cat>
          <c:val>
            <c:numRef>
              <c:f>Sheet1!$B$2:$B$3</c:f>
              <c:numCache>
                <c:formatCode>General</c:formatCode>
                <c:ptCount val="2"/>
                <c:pt idx="0">
                  <c:v>76.2</c:v>
                </c:pt>
                <c:pt idx="1">
                  <c:v>86.3</c:v>
                </c:pt>
              </c:numCache>
            </c:numRef>
          </c:val>
          <c:extLst>
            <c:ext xmlns:c16="http://schemas.microsoft.com/office/drawing/2014/chart" uri="{C3380CC4-5D6E-409C-BE32-E72D297353CC}">
              <c16:uniqueId val="{00000000-75BF-44E8-81D3-D1E295231BA3}"/>
            </c:ext>
          </c:extLst>
        </c:ser>
        <c:dLbls>
          <c:showLegendKey val="0"/>
          <c:showVal val="0"/>
          <c:showCatName val="0"/>
          <c:showSerName val="0"/>
          <c:showPercent val="0"/>
          <c:showBubbleSize val="0"/>
        </c:dLbls>
        <c:gapWidth val="150"/>
        <c:axId val="-2068027336"/>
        <c:axId val="-2113994440"/>
      </c:barChart>
      <c:catAx>
        <c:axId val="-2068027336"/>
        <c:scaling>
          <c:orientation val="minMax"/>
        </c:scaling>
        <c:delete val="0"/>
        <c:axPos val="b"/>
        <c:numFmt formatCode="General" sourceLinked="0"/>
        <c:majorTickMark val="out"/>
        <c:minorTickMark val="none"/>
        <c:tickLblPos val="nextTo"/>
        <c:txPr>
          <a:bodyPr/>
          <a:lstStyle/>
          <a:p>
            <a:pPr>
              <a:defRPr sz="1100">
                <a:solidFill>
                  <a:srgbClr val="333333"/>
                </a:solidFill>
                <a:latin typeface="Calibri"/>
              </a:defRPr>
            </a:pPr>
            <a:endParaRPr lang="de-DE"/>
          </a:p>
        </c:txPr>
        <c:crossAx val="-2113994440"/>
        <c:crosses val="autoZero"/>
        <c:auto val="1"/>
        <c:lblAlgn val="ctr"/>
        <c:lblOffset val="100"/>
        <c:noMultiLvlLbl val="0"/>
      </c:catAx>
      <c:valAx>
        <c:axId val="-2113994440"/>
        <c:scaling>
          <c:orientation val="minMax"/>
        </c:scaling>
        <c:delete val="0"/>
        <c:axPos val="l"/>
        <c:majorGridlines>
          <c:spPr>
            <a:ln w="6350">
              <a:solidFill>
                <a:srgbClr val="D0D0D0"/>
              </a:solidFill>
            </a:ln>
          </c:spPr>
        </c:majorGridlines>
        <c:numFmt formatCode="General" sourceLinked="1"/>
        <c:majorTickMark val="out"/>
        <c:minorTickMark val="none"/>
        <c:tickLblPos val="nextTo"/>
        <c:txPr>
          <a:bodyPr/>
          <a:lstStyle/>
          <a:p>
            <a:pPr>
              <a:defRPr sz="1000">
                <a:solidFill>
                  <a:srgbClr val="666666"/>
                </a:solidFill>
                <a:latin typeface="Calibri"/>
              </a:defRPr>
            </a:pPr>
            <a:endParaRPr lang="de-DE"/>
          </a:p>
        </c:txPr>
        <c:crossAx val="-2068027336"/>
        <c:crosses val="autoZero"/>
        <c:crossBetween val="between"/>
      </c:valAx>
    </c:plotArea>
    <c:legend>
      <c:legendPos val="b"/>
      <c:overlay val="0"/>
      <c:txPr>
        <a:bodyPr/>
        <a:lstStyle/>
        <a:p>
          <a:pPr>
            <a:defRPr sz="1100">
              <a:latin typeface="Calibri"/>
            </a:defRPr>
          </a:pPr>
          <a:endParaRPr lang="de-DE"/>
        </a:p>
      </c:txPr>
    </c:legend>
    <c:plotVisOnly val="1"/>
    <c:dispBlanksAs val="gap"/>
    <c:showDLblsOverMax val="1"/>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de-DE"/>
  <c:roundedCorners val="1"/>
  <c:style val="2"/>
  <c:chart>
    <c:autoTitleDeleted val="0"/>
    <c:plotArea>
      <c:layout/>
      <c:pieChart>
        <c:varyColors val="1"/>
        <c:ser>
          <c:idx val="0"/>
          <c:order val="0"/>
          <c:tx>
            <c:strRef>
              <c:f>Sheet1!$B$1</c:f>
              <c:strCache>
                <c:ptCount val="1"/>
                <c:pt idx="0">
                  <c:v>Anteil der Patient:innen (%)</c:v>
                </c:pt>
              </c:strCache>
            </c:strRef>
          </c:tx>
          <c:spPr>
            <a:solidFill>
              <a:srgbClr val="2E75B6"/>
            </a:solidFill>
          </c:spPr>
          <c:dPt>
            <c:idx val="0"/>
            <c:bubble3D val="0"/>
            <c:extLst>
              <c:ext xmlns:c16="http://schemas.microsoft.com/office/drawing/2014/chart" uri="{C3380CC4-5D6E-409C-BE32-E72D297353CC}">
                <c16:uniqueId val="{00000001-F7D7-4F99-837D-4D35475BE54F}"/>
              </c:ext>
            </c:extLst>
          </c:dPt>
          <c:dPt>
            <c:idx val="1"/>
            <c:bubble3D val="0"/>
            <c:spPr>
              <a:solidFill>
                <a:srgbClr val="E06C2E"/>
              </a:solidFill>
            </c:spPr>
            <c:extLst>
              <c:ext xmlns:c16="http://schemas.microsoft.com/office/drawing/2014/chart" uri="{C3380CC4-5D6E-409C-BE32-E72D297353CC}">
                <c16:uniqueId val="{00000003-F7D7-4F99-837D-4D35475BE54F}"/>
              </c:ext>
            </c:extLst>
          </c:dPt>
          <c:dLbls>
            <c:spPr>
              <a:noFill/>
              <a:ln>
                <a:noFill/>
              </a:ln>
              <a:effectLst/>
            </c:spPr>
            <c:txPr>
              <a:bodyPr/>
              <a:lstStyle/>
              <a:p>
                <a:pPr>
                  <a:defRPr sz="1000">
                    <a:solidFill>
                      <a:srgbClr val="333333"/>
                    </a:solidFill>
                    <a:latin typeface="Calibri"/>
                  </a:defRPr>
                </a:pPr>
                <a:endParaRPr lang="de-DE"/>
              </a:p>
            </c:txPr>
            <c:showLegendKey val="0"/>
            <c:showVal val="0"/>
            <c:showCatName val="1"/>
            <c:showSerName val="0"/>
            <c:showPercent val="1"/>
            <c:showBubbleSize val="0"/>
            <c:showLeaderLines val="1"/>
            <c:extLst>
              <c:ext xmlns:c15="http://schemas.microsoft.com/office/drawing/2012/chart" uri="{CE6537A1-D6FC-4f65-9D91-7224C49458BB}"/>
            </c:extLst>
          </c:dLbls>
          <c:cat>
            <c:strRef>
              <c:f>Sheet1!$A$2:$A$3</c:f>
              <c:strCache>
                <c:ptCount val="2"/>
                <c:pt idx="0">
                  <c:v>Krankheitskontrolle (DCR)</c:v>
                </c:pt>
                <c:pt idx="1">
                  <c:v>Keine Krankheitskontrolle</c:v>
                </c:pt>
              </c:strCache>
            </c:strRef>
          </c:cat>
          <c:val>
            <c:numRef>
              <c:f>Sheet1!$B$2:$B$3</c:f>
              <c:numCache>
                <c:formatCode>General</c:formatCode>
                <c:ptCount val="2"/>
                <c:pt idx="0">
                  <c:v>100</c:v>
                </c:pt>
                <c:pt idx="1">
                  <c:v>0</c:v>
                </c:pt>
              </c:numCache>
            </c:numRef>
          </c:val>
          <c:extLst>
            <c:ext xmlns:c16="http://schemas.microsoft.com/office/drawing/2014/chart" uri="{C3380CC4-5D6E-409C-BE32-E72D297353CC}">
              <c16:uniqueId val="{00000004-F7D7-4F99-837D-4D35475BE54F}"/>
            </c:ext>
          </c:extLst>
        </c:ser>
        <c:dLbls>
          <c:showLegendKey val="0"/>
          <c:showVal val="0"/>
          <c:showCatName val="0"/>
          <c:showSerName val="0"/>
          <c:showPercent val="0"/>
          <c:showBubbleSize val="0"/>
          <c:showLeaderLines val="1"/>
        </c:dLbls>
        <c:firstSliceAng val="0"/>
      </c:pieChart>
    </c:plotArea>
    <c:legend>
      <c:legendPos val="b"/>
      <c:overlay val="0"/>
      <c:txPr>
        <a:bodyPr/>
        <a:lstStyle/>
        <a:p>
          <a:pPr>
            <a:defRPr sz="1100">
              <a:latin typeface="Calibri"/>
            </a:defRPr>
          </a:pPr>
          <a:endParaRPr lang="de-DE"/>
        </a:p>
      </c:txPr>
    </c:legend>
    <c:plotVisOnly val="1"/>
    <c:dispBlanksAs val="gap"/>
    <c:showDLblsOverMax val="1"/>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CF2ABFB-41F7-4DE4-B3EE-E43C4051189D}" type="datetimeFigureOut">
              <a:rPr lang="de-DE" smtClean="0"/>
              <a:t>16.04.2026</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69CB84-6BB7-4732-A6CC-832CFB3E3893}" type="slidenum">
              <a:rPr lang="de-DE" smtClean="0"/>
              <a:t>‹Nr.›</a:t>
            </a:fld>
            <a:endParaRPr lang="de-DE"/>
          </a:p>
        </p:txBody>
      </p:sp>
    </p:spTree>
    <p:extLst>
      <p:ext uri="{BB962C8B-B14F-4D97-AF65-F5344CB8AC3E}">
        <p14:creationId xmlns:p14="http://schemas.microsoft.com/office/powerpoint/2010/main" val="8496006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Diese Einleitung gibt einen Überblick über die Relevanz der Immuntherapie bei Dickdarmkrebs. Betonen Sie die biologischen Unterschiede zwischen dMMR- und MSS-Tumoren, die für die Therapieauswahl entscheidend sind. Weisen Sie auf die beiden zentralen Studien hin, die im Folgenden detailliert vorgestellt werden.</a:t>
            </a:r>
          </a:p>
        </p:txBody>
      </p:sp>
      <p:sp>
        <p:nvSpPr>
          <p:cNvPr id="4" name="Slide Number Placeholder 3"/>
          <p:cNvSpPr>
            <a:spLocks noGrp="1"/>
          </p:cNvSpPr>
          <p:nvPr>
            <p:ph type="sldNum" sz="quarter" idx="5"/>
          </p:nvPr>
        </p:nvSpPr>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Fassen Sie die wichtigsten Erkenntnisse der Präsentation zusammen. Betonen Sie die klinische Relevanz der Ergebnisse und die Bedeutung für die Praxis. Weisen Sie darauf hin, dass die Immuntherapie das Potenzial hat, die Behandlung von Dickdarmkrebs grundlegend zu verändern. Schließen Sie mit einem Ausblick auf zukünftige Entwicklungen und die Rolle der akademischen Forschung.</a:t>
            </a:r>
          </a:p>
        </p:txBody>
      </p:sp>
      <p:sp>
        <p:nvSpPr>
          <p:cNvPr id="4" name="Slide Number Placeholder 3"/>
          <p:cNvSpPr>
            <a:spLocks noGrp="1"/>
          </p:cNvSpPr>
          <p:nvPr>
            <p:ph type="sldNum" sz="quarter" idx="5"/>
          </p:nvPr>
        </p:nvSpPr>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Diese Folie beleuchtet die deutsche Perspektive und die Bedeutung der Zusammenarbeit. Erklären Sie, wie das COLOPREDICT-Register die Rekrutierung beschleunigt hat und warum akademische Netzwerke für die Umsetzung solcher Studien entscheidend sind. Betonen Sie die Rolle von Prof. Reinacher-Schick als nationale Studienleiterin.</a:t>
            </a:r>
          </a:p>
        </p:txBody>
      </p:sp>
      <p:sp>
        <p:nvSpPr>
          <p:cNvPr id="4" name="Slide Number Placeholder 3"/>
          <p:cNvSpPr>
            <a:spLocks noGrp="1"/>
          </p:cNvSpPr>
          <p:nvPr>
            <p:ph type="sldNum" sz="quarter" idx="5"/>
          </p:nvPr>
        </p:nvSpPr>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Diese Folie fasst die Konsequenzen der ATOMIC-Studie zusammen. Betonen Sie, dass die Ergebnisse bereits in die Leitlinien eingeflossen sind und damit die klinische Praxis verändern. Weisen Sie auf die bevorstehende Zulassung hin und die Bedeutung der Publikation im NEJM.</a:t>
            </a:r>
          </a:p>
        </p:txBody>
      </p:sp>
      <p:sp>
        <p:nvSpPr>
          <p:cNvPr id="4" name="Slide Number Placeholder 3"/>
          <p:cNvSpPr>
            <a:spLocks noGrp="1"/>
          </p:cNvSpPr>
          <p:nvPr>
            <p:ph type="sldNum" sz="quarter" idx="5"/>
          </p:nvPr>
        </p:nvSpPr>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Diese Folie hebt die zentrale Erkenntnis der ATOMIC-Studie hervor: die Halbierung des Rückfallrisikos. Erklären Sie, dass dies der erste Nachweis eines klinisch bedeutsamen Nutzens der Immuntherapie in frühen Stadien ist. Betonen Sie die Bedeutung für die Leitlinienanpassung und die Praxisänderung.</a:t>
            </a:r>
          </a:p>
        </p:txBody>
      </p:sp>
      <p:sp>
        <p:nvSpPr>
          <p:cNvPr id="4" name="Slide Number Placeholder 3"/>
          <p:cNvSpPr>
            <a:spLocks noGrp="1"/>
          </p:cNvSpPr>
          <p:nvPr>
            <p:ph type="sldNum" sz="quarter" idx="5"/>
          </p:nvPr>
        </p:nvSpPr>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Diese Tabelle zeigt den direkten Vergleich der beiden Therapiearme. Heben Sie den Unterschied von 10,1 Prozentpunkten hervor, der die Überlegenheit der Kombinationstherapie belegt. Erklären Sie, dass dies die Grundlage für die Etablierung eines neuen Behandlungsstandards bildet.</a:t>
            </a:r>
          </a:p>
        </p:txBody>
      </p:sp>
      <p:sp>
        <p:nvSpPr>
          <p:cNvPr id="4" name="Slide Number Placeholder 3"/>
          <p:cNvSpPr>
            <a:spLocks noGrp="1"/>
          </p:cNvSpPr>
          <p:nvPr>
            <p:ph type="sldNum" sz="quarter" idx="5"/>
          </p:nvPr>
        </p:nvSpPr>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Dieses Balkendiagramm visualisiert den Unterschied im krankheitsfreien Überleben. Betonen Sie, dass die Kombinationstherapie nicht nur statistisch, sondern auch klinisch signifikant überlegen ist. Weisen Sie darauf hin, dass dies die erste Studie ist, die einen solchen Nutzen in frühen Stadien nachweist.</a:t>
            </a:r>
          </a:p>
        </p:txBody>
      </p:sp>
      <p:sp>
        <p:nvSpPr>
          <p:cNvPr id="4" name="Slide Number Placeholder 3"/>
          <p:cNvSpPr>
            <a:spLocks noGrp="1"/>
          </p:cNvSpPr>
          <p:nvPr>
            <p:ph type="sldNum" sz="quarter" idx="5"/>
          </p:nvPr>
        </p:nvSpPr>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Diese Tabelle zeigt die ersten klinischen Ergebnisse der BreAK CRC001-Studie. Heben Sie das günstige Sicherheitsprofil (keine DLTs) und die 100%ige Krankheitskontrollrate hervor. Erklären Sie, dass dies ein vielversprechender Ansatz für MSS-Darmkrebs ist, bei dem Standard-Immuntherapien versagen.</a:t>
            </a:r>
          </a:p>
        </p:txBody>
      </p:sp>
      <p:sp>
        <p:nvSpPr>
          <p:cNvPr id="4" name="Slide Number Placeholder 3"/>
          <p:cNvSpPr>
            <a:spLocks noGrp="1"/>
          </p:cNvSpPr>
          <p:nvPr>
            <p:ph type="sldNum" sz="quarter" idx="5"/>
          </p:nvPr>
        </p:nvSpPr>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Dieses Kreisdiagramm veranschaulicht die 100%ige Krankheitskontrollrate. Betonen Sie, dass dies ein außergewöhnliches Ergebnis für MSS-Darmkrebs ist und auf das Potenzial von STC-1010 hinweist. Erklären Sie, dass weitere Studien zur Bestätigung dieser Ergebnisse erforderlich sind.</a:t>
            </a:r>
          </a:p>
        </p:txBody>
      </p:sp>
      <p:sp>
        <p:nvSpPr>
          <p:cNvPr id="4" name="Slide Number Placeholder 3"/>
          <p:cNvSpPr>
            <a:spLocks noGrp="1"/>
          </p:cNvSpPr>
          <p:nvPr>
            <p:ph type="sldNum" sz="quarter" idx="5"/>
          </p:nvPr>
        </p:nvSpPr>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Diese Tabelle gibt einen Überblick über verfügbare Immuntherapie-Medikamente. Erklären Sie, dass nicht alle Medikamente für Dickdarmkrebs zugelassen sind, aber einige in Studien getestet werden. Betonen Sie die Vielfalt der Ansätze, von Checkpoint-Inhibitoren bis zu zellbasierten Therapien.</a:t>
            </a:r>
          </a:p>
        </p:txBody>
      </p:sp>
      <p:sp>
        <p:nvSpPr>
          <p:cNvPr id="4" name="Slide Number Placeholder 3"/>
          <p:cNvSpPr>
            <a:spLocks noGrp="1"/>
          </p:cNvSpPr>
          <p:nvPr>
            <p:ph type="sldNum" sz="quarter" idx="5"/>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4/16/2026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4/16/2026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4/16/2026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4/16/2026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4/16/2026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‹Nr.›</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chart" Target="../charts/chart2.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4.jp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5.jp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6.jp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chart" Target="../charts/char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2"/>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3"/>
          <a:stretch>
            <a:fillRect/>
          </a:stretch>
        </p:blipFill>
        <p:spPr>
          <a:xfrm>
            <a:off x="0" y="0"/>
            <a:ext cx="12191695" cy="1028700"/>
          </a:xfrm>
          <a:prstGeom prst="rect">
            <a:avLst/>
          </a:prstGeom>
        </p:spPr>
      </p:pic>
      <p:pic>
        <p:nvPicPr>
          <p:cNvPr id="4" name="Picture 3" descr="image.jpg"/>
          <p:cNvPicPr>
            <a:picLocks noChangeAspect="1"/>
          </p:cNvPicPr>
          <p:nvPr/>
        </p:nvPicPr>
        <p:blipFill>
          <a:blip r:embed="rId4"/>
          <a:stretch>
            <a:fillRect/>
          </a:stretch>
        </p:blipFill>
        <p:spPr>
          <a:xfrm>
            <a:off x="0" y="1028700"/>
            <a:ext cx="12191695" cy="5143500"/>
          </a:xfrm>
          <a:prstGeom prst="rect">
            <a:avLst/>
          </a:prstGeom>
        </p:spPr>
      </p:pic>
      <p:sp>
        <p:nvSpPr>
          <p:cNvPr id="5" name="TextBox 4"/>
          <p:cNvSpPr txBox="1"/>
          <p:nvPr/>
        </p:nvSpPr>
        <p:spPr>
          <a:xfrm>
            <a:off x="640080" y="1828800"/>
            <a:ext cx="10911535" cy="1828800"/>
          </a:xfrm>
          <a:prstGeom prst="rect">
            <a:avLst/>
          </a:prstGeom>
          <a:noFill/>
        </p:spPr>
        <p:txBody>
          <a:bodyPr wrap="square">
            <a:spAutoFit/>
          </a:bodyPr>
          <a:lstStyle/>
          <a:p>
            <a:pPr algn="ctr">
              <a:defRPr sz="4000" b="1">
                <a:solidFill>
                  <a:srgbClr val="FFFFFF"/>
                </a:solidFill>
                <a:latin typeface="Calibri"/>
              </a:defRPr>
            </a:pPr>
            <a:r>
              <a:rPr>
                <a:effectLst>
                  <a:outerShdw blurRad="63500" dist="50800" dir="2700000" algn="tl" rotWithShape="0">
                    <a:srgbClr val="000000">
                      <a:alpha val="75000"/>
                    </a:srgbClr>
                  </a:outerShdw>
                </a:effectLst>
              </a:rPr>
              <a:t>Aktuelle Studienergebnisse zur Immuntherapie bei Dickdarmkrebs 2026</a:t>
            </a:r>
          </a:p>
        </p:txBody>
      </p:sp>
      <p:sp>
        <p:nvSpPr>
          <p:cNvPr id="6" name="TextBox 5"/>
          <p:cNvSpPr txBox="1"/>
          <p:nvPr/>
        </p:nvSpPr>
        <p:spPr>
          <a:xfrm>
            <a:off x="914400" y="3657600"/>
            <a:ext cx="10362895" cy="914400"/>
          </a:xfrm>
          <a:prstGeom prst="rect">
            <a:avLst/>
          </a:prstGeom>
          <a:noFill/>
        </p:spPr>
        <p:txBody>
          <a:bodyPr wrap="square">
            <a:spAutoFit/>
          </a:bodyPr>
          <a:lstStyle/>
          <a:p>
            <a:pPr algn="ctr">
              <a:defRPr sz="2200">
                <a:solidFill>
                  <a:srgbClr val="FFFFFF"/>
                </a:solidFill>
                <a:latin typeface="Calibri"/>
              </a:defRPr>
            </a:pPr>
            <a:r>
              <a:rPr>
                <a:effectLst>
                  <a:outerShdw blurRad="50800" dist="38100" dir="2700000" algn="tl" rotWithShape="0">
                    <a:srgbClr val="000000">
                      <a:alpha val="60000"/>
                    </a:srgbClr>
                  </a:outerShdw>
                </a:effectLst>
              </a:rPr>
              <a:t>Neue Behandlungsstandards und klinische Fortschritte bei dMMR- und MSS-Darmkrebs</a:t>
            </a:r>
          </a:p>
        </p:txBody>
      </p:sp>
      <p:sp>
        <p:nvSpPr>
          <p:cNvPr id="7" name="TextBox 6"/>
          <p:cNvSpPr txBox="1"/>
          <p:nvPr/>
        </p:nvSpPr>
        <p:spPr>
          <a:xfrm>
            <a:off x="914400" y="4663440"/>
            <a:ext cx="10362895" cy="548640"/>
          </a:xfrm>
          <a:prstGeom prst="rect">
            <a:avLst/>
          </a:prstGeom>
          <a:noFill/>
        </p:spPr>
        <p:txBody>
          <a:bodyPr wrap="square">
            <a:spAutoFit/>
          </a:bodyPr>
          <a:lstStyle/>
          <a:p>
            <a:pPr algn="ctr">
              <a:defRPr sz="1500">
                <a:solidFill>
                  <a:srgbClr val="FFFFFF"/>
                </a:solidFill>
                <a:latin typeface="Calibri"/>
              </a:defRPr>
            </a:pPr>
            <a:r>
              <a:rPr>
                <a:effectLst>
                  <a:outerShdw blurRad="50800" dist="38100" dir="2700000" algn="tl" rotWithShape="0">
                    <a:srgbClr val="000000">
                      <a:alpha val="60000"/>
                    </a:srgbClr>
                  </a:outerShdw>
                </a:effectLst>
              </a:rPr>
              <a:t>Durchbruch in der adjuvanten Therapie: Immuntherapie halbiert Rückfallrisiko bei dMMR-Darmkrebs</a:t>
            </a:r>
          </a:p>
        </p:txBody>
      </p:sp>
      <p:sp>
        <p:nvSpPr>
          <p:cNvPr id="8" name="TextBox 7"/>
          <p:cNvSpPr txBox="1"/>
          <p:nvPr/>
        </p:nvSpPr>
        <p:spPr>
          <a:xfrm>
            <a:off x="640080" y="5303520"/>
            <a:ext cx="10911535" cy="731520"/>
          </a:xfrm>
          <a:prstGeom prst="rect">
            <a:avLst/>
          </a:prstGeom>
          <a:noFill/>
        </p:spPr>
        <p:txBody>
          <a:bodyPr wrap="square">
            <a:spAutoFit/>
          </a:bodyPr>
          <a:lstStyle/>
          <a:p>
            <a:pPr algn="ctr">
              <a:defRPr sz="1400">
                <a:solidFill>
                  <a:srgbClr val="FFFFFF"/>
                </a:solidFill>
                <a:latin typeface="Calibri"/>
              </a:defRPr>
            </a:pPr>
            <a:r>
              <a:rPr>
                <a:effectLst>
                  <a:outerShdw blurRad="50800" dist="38100" dir="2700000" algn="tl" rotWithShape="0">
                    <a:srgbClr val="000000">
                      <a:alpha val="60000"/>
                    </a:srgbClr>
                  </a:outerShdw>
                </a:effectLst>
              </a:rPr>
              <a:t>Prof. Dr. Anke Reinacher-Schick (Koordination)  |  16.04.2026</a:t>
            </a:r>
          </a:p>
        </p:txBody>
      </p:sp>
    </p:spTree>
  </p:cSld>
  <p:clrMapOvr>
    <a:masterClrMapping/>
  </p:clrMapOvr>
  <p:transition spd="med">
    <p:zoom/>
  </p:transition>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4"/>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8DB8CC"/>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Krankheitskontrollrate in der BreAK CRC001-Studie</a:t>
            </a:r>
          </a:p>
        </p:txBody>
      </p:sp>
      <p:sp>
        <p:nvSpPr>
          <p:cNvPr id="5" name="Rectangle 4"/>
          <p:cNvSpPr/>
          <p:nvPr/>
        </p:nvSpPr>
        <p:spPr>
          <a:xfrm>
            <a:off x="0" y="1005840"/>
            <a:ext cx="12191695" cy="38100"/>
          </a:xfrm>
          <a:prstGeom prst="rect">
            <a:avLst/>
          </a:prstGeom>
          <a:solidFill>
            <a:srgbClr val="DCEF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graphicFrame>
        <p:nvGraphicFramePr>
          <p:cNvPr id="6" name="Chart 5"/>
          <p:cNvGraphicFramePr>
            <a:graphicFrameLocks noGrp="1"/>
          </p:cNvGraphicFramePr>
          <p:nvPr/>
        </p:nvGraphicFramePr>
        <p:xfrm>
          <a:off x="2895447" y="1554480"/>
          <a:ext cx="6400800" cy="3840480"/>
        </p:xfrm>
        <a:graphic>
          <a:graphicData uri="http://schemas.openxmlformats.org/drawingml/2006/chart">
            <c:chart xmlns:c="http://schemas.openxmlformats.org/drawingml/2006/chart" xmlns:r="http://schemas.openxmlformats.org/officeDocument/2006/relationships" r:id="rId5"/>
          </a:graphicData>
        </a:graphic>
      </p:graphicFrame>
      <p:sp>
        <p:nvSpPr>
          <p:cNvPr id="7" name="TextBox 6"/>
          <p:cNvSpPr txBox="1"/>
          <p:nvPr/>
        </p:nvSpPr>
        <p:spPr>
          <a:xfrm>
            <a:off x="640080" y="5532120"/>
            <a:ext cx="10911535" cy="1097280"/>
          </a:xfrm>
          <a:prstGeom prst="rect">
            <a:avLst/>
          </a:prstGeom>
          <a:noFill/>
        </p:spPr>
        <p:txBody>
          <a:bodyPr wrap="square">
            <a:spAutoFit/>
          </a:bodyPr>
          <a:lstStyle/>
          <a:p>
            <a:pPr>
              <a:defRPr sz="1300" i="1">
                <a:solidFill>
                  <a:srgbClr val="666666"/>
                </a:solidFill>
                <a:latin typeface="Calibri"/>
              </a:defRPr>
            </a:pPr>
            <a:r>
              <a:t>Krankheitskontrollrate (DCR) nach RECIST in der BreAK CRC001-Studie (n=6).</a:t>
            </a:r>
          </a:p>
        </p:txBody>
      </p:sp>
    </p:spTree>
  </p:cSld>
  <p:clrMapOvr>
    <a:masterClrMapping/>
  </p:clrMapOvr>
  <p:transition spd="med">
    <p:zoom/>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4"/>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8DB8CC"/>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Immuntherapie-Medikamente nach Tumortyp (Auszug) (Part 1/3)</a:t>
            </a:r>
          </a:p>
        </p:txBody>
      </p:sp>
      <p:sp>
        <p:nvSpPr>
          <p:cNvPr id="5" name="Rectangle 4"/>
          <p:cNvSpPr/>
          <p:nvPr/>
        </p:nvSpPr>
        <p:spPr>
          <a:xfrm>
            <a:off x="0" y="1005840"/>
            <a:ext cx="12191695" cy="38100"/>
          </a:xfrm>
          <a:prstGeom prst="rect">
            <a:avLst/>
          </a:prstGeom>
          <a:solidFill>
            <a:srgbClr val="DCEF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graphicFrame>
        <p:nvGraphicFramePr>
          <p:cNvPr id="6" name="Table 5"/>
          <p:cNvGraphicFramePr>
            <a:graphicFrameLocks noGrp="1"/>
          </p:cNvGraphicFramePr>
          <p:nvPr/>
        </p:nvGraphicFramePr>
        <p:xfrm>
          <a:off x="640080" y="1554480"/>
          <a:ext cx="10911535" cy="4114800"/>
        </p:xfrm>
        <a:graphic>
          <a:graphicData uri="http://schemas.openxmlformats.org/drawingml/2006/table">
            <a:tbl>
              <a:tblPr firstRow="1" bandRow="1">
                <a:tableStyleId>{5C22544A-7EE6-4342-B048-85BDC9FD1C3A}</a:tableStyleId>
              </a:tblPr>
              <a:tblGrid>
                <a:gridCol w="10911535">
                  <a:extLst>
                    <a:ext uri="{9D8B030D-6E8A-4147-A177-3AD203B41FA5}">
                      <a16:colId xmlns:a16="http://schemas.microsoft.com/office/drawing/2014/main" val="20000"/>
                    </a:ext>
                  </a:extLst>
                </a:gridCol>
              </a:tblGrid>
              <a:tr h="457200">
                <a:tc>
                  <a:txBody>
                    <a:bodyPr/>
                    <a:lstStyle/>
                    <a:p>
                      <a:pPr algn="ctr">
                        <a:defRPr sz="1400" b="1">
                          <a:solidFill>
                            <a:srgbClr val="FFFFFF"/>
                          </a:solidFill>
                          <a:latin typeface="Calibri"/>
                        </a:defRPr>
                      </a:pPr>
                      <a:r>
                        <a:t>Medikament</a:t>
                      </a:r>
                    </a:p>
                  </a:txBody>
                  <a:tcPr marL="73152" marR="73152" marT="36576" marB="36576" anchor="ctr">
                    <a:solidFill>
                      <a:srgbClr val="8DB8CC"/>
                    </a:solidFill>
                  </a:tcPr>
                </a:tc>
                <a:extLst>
                  <a:ext uri="{0D108BD9-81ED-4DB2-BD59-A6C34878D82A}">
                    <a16:rowId xmlns:a16="http://schemas.microsoft.com/office/drawing/2014/main" val="10000"/>
                  </a:ext>
                </a:extLst>
              </a:tr>
              <a:tr h="457200">
                <a:tc>
                  <a:txBody>
                    <a:bodyPr/>
                    <a:lstStyle/>
                    <a:p>
                      <a:pPr algn="l">
                        <a:defRPr sz="1200" b="0">
                          <a:solidFill>
                            <a:srgbClr val="333333"/>
                          </a:solidFill>
                          <a:latin typeface="Calibri"/>
                        </a:defRPr>
                      </a:pPr>
                      <a:r>
                        <a:t>Avelumab</a:t>
                      </a:r>
                    </a:p>
                  </a:txBody>
                  <a:tcPr marL="73152" marR="73152" marT="36576" marB="36576" anchor="ctr">
                    <a:solidFill>
                      <a:srgbClr val="E8EEF4"/>
                    </a:solidFill>
                  </a:tcPr>
                </a:tc>
                <a:extLst>
                  <a:ext uri="{0D108BD9-81ED-4DB2-BD59-A6C34878D82A}">
                    <a16:rowId xmlns:a16="http://schemas.microsoft.com/office/drawing/2014/main" val="10001"/>
                  </a:ext>
                </a:extLst>
              </a:tr>
              <a:tr h="457200">
                <a:tc>
                  <a:txBody>
                    <a:bodyPr/>
                    <a:lstStyle/>
                    <a:p>
                      <a:pPr algn="l">
                        <a:defRPr sz="1200" b="0">
                          <a:solidFill>
                            <a:srgbClr val="333333"/>
                          </a:solidFill>
                          <a:latin typeface="Calibri"/>
                        </a:defRPr>
                      </a:pPr>
                      <a:r>
                        <a:t>Cemiplimab</a:t>
                      </a:r>
                    </a:p>
                  </a:txBody>
                  <a:tcPr marL="73152" marR="73152" marT="36576" marB="36576" anchor="ctr">
                    <a:solidFill>
                      <a:srgbClr val="FFFFFF"/>
                    </a:solidFill>
                  </a:tcPr>
                </a:tc>
                <a:extLst>
                  <a:ext uri="{0D108BD9-81ED-4DB2-BD59-A6C34878D82A}">
                    <a16:rowId xmlns:a16="http://schemas.microsoft.com/office/drawing/2014/main" val="10002"/>
                  </a:ext>
                </a:extLst>
              </a:tr>
              <a:tr h="457200">
                <a:tc>
                  <a:txBody>
                    <a:bodyPr/>
                    <a:lstStyle/>
                    <a:p>
                      <a:pPr algn="l">
                        <a:defRPr sz="1200" b="0">
                          <a:solidFill>
                            <a:srgbClr val="333333"/>
                          </a:solidFill>
                          <a:latin typeface="Calibri"/>
                        </a:defRPr>
                      </a:pPr>
                      <a:r>
                        <a:t>Dostarlimab-gxly</a:t>
                      </a:r>
                    </a:p>
                  </a:txBody>
                  <a:tcPr marL="73152" marR="73152" marT="36576" marB="36576" anchor="ctr">
                    <a:solidFill>
                      <a:srgbClr val="E8EEF4"/>
                    </a:solidFill>
                  </a:tcPr>
                </a:tc>
                <a:extLst>
                  <a:ext uri="{0D108BD9-81ED-4DB2-BD59-A6C34878D82A}">
                    <a16:rowId xmlns:a16="http://schemas.microsoft.com/office/drawing/2014/main" val="10003"/>
                  </a:ext>
                </a:extLst>
              </a:tr>
              <a:tr h="457200">
                <a:tc>
                  <a:txBody>
                    <a:bodyPr/>
                    <a:lstStyle/>
                    <a:p>
                      <a:pPr algn="l">
                        <a:defRPr sz="1200" b="0">
                          <a:solidFill>
                            <a:srgbClr val="333333"/>
                          </a:solidFill>
                          <a:latin typeface="Calibri"/>
                        </a:defRPr>
                      </a:pPr>
                      <a:r>
                        <a:t>Durvalumab</a:t>
                      </a:r>
                    </a:p>
                  </a:txBody>
                  <a:tcPr marL="73152" marR="73152" marT="36576" marB="36576" anchor="ctr">
                    <a:solidFill>
                      <a:srgbClr val="FFFFFF"/>
                    </a:solidFill>
                  </a:tcPr>
                </a:tc>
                <a:extLst>
                  <a:ext uri="{0D108BD9-81ED-4DB2-BD59-A6C34878D82A}">
                    <a16:rowId xmlns:a16="http://schemas.microsoft.com/office/drawing/2014/main" val="10004"/>
                  </a:ext>
                </a:extLst>
              </a:tr>
              <a:tr h="457200">
                <a:tc>
                  <a:txBody>
                    <a:bodyPr/>
                    <a:lstStyle/>
                    <a:p>
                      <a:pPr algn="l">
                        <a:defRPr sz="1200" b="0">
                          <a:solidFill>
                            <a:srgbClr val="333333"/>
                          </a:solidFill>
                          <a:latin typeface="Calibri"/>
                        </a:defRPr>
                      </a:pPr>
                      <a:r>
                        <a:t>Epcoritamab-bysp</a:t>
                      </a:r>
                    </a:p>
                  </a:txBody>
                  <a:tcPr marL="73152" marR="73152" marT="36576" marB="36576" anchor="ctr">
                    <a:solidFill>
                      <a:srgbClr val="E8EEF4"/>
                    </a:solidFill>
                  </a:tcPr>
                </a:tc>
                <a:extLst>
                  <a:ext uri="{0D108BD9-81ED-4DB2-BD59-A6C34878D82A}">
                    <a16:rowId xmlns:a16="http://schemas.microsoft.com/office/drawing/2014/main" val="10005"/>
                  </a:ext>
                </a:extLst>
              </a:tr>
              <a:tr h="457200">
                <a:tc>
                  <a:txBody>
                    <a:bodyPr/>
                    <a:lstStyle/>
                    <a:p>
                      <a:pPr algn="l">
                        <a:defRPr sz="1200" b="0">
                          <a:solidFill>
                            <a:srgbClr val="333333"/>
                          </a:solidFill>
                          <a:latin typeface="Calibri"/>
                        </a:defRPr>
                      </a:pPr>
                      <a:r>
                        <a:t>Idecabtagene Vicleucel</a:t>
                      </a:r>
                    </a:p>
                  </a:txBody>
                  <a:tcPr marL="73152" marR="73152" marT="36576" marB="36576" anchor="ctr">
                    <a:solidFill>
                      <a:srgbClr val="FFFFFF"/>
                    </a:solidFill>
                  </a:tcPr>
                </a:tc>
                <a:extLst>
                  <a:ext uri="{0D108BD9-81ED-4DB2-BD59-A6C34878D82A}">
                    <a16:rowId xmlns:a16="http://schemas.microsoft.com/office/drawing/2014/main" val="10006"/>
                  </a:ext>
                </a:extLst>
              </a:tr>
              <a:tr h="457200">
                <a:tc>
                  <a:txBody>
                    <a:bodyPr/>
                    <a:lstStyle/>
                    <a:p>
                      <a:pPr algn="l">
                        <a:defRPr sz="1200" b="0">
                          <a:solidFill>
                            <a:srgbClr val="333333"/>
                          </a:solidFill>
                          <a:latin typeface="Calibri"/>
                        </a:defRPr>
                      </a:pPr>
                      <a:r>
                        <a:t>Ipilimumab</a:t>
                      </a:r>
                    </a:p>
                  </a:txBody>
                  <a:tcPr marL="73152" marR="73152" marT="36576" marB="36576" anchor="ctr">
                    <a:solidFill>
                      <a:srgbClr val="E8EEF4"/>
                    </a:solidFill>
                  </a:tcPr>
                </a:tc>
                <a:extLst>
                  <a:ext uri="{0D108BD9-81ED-4DB2-BD59-A6C34878D82A}">
                    <a16:rowId xmlns:a16="http://schemas.microsoft.com/office/drawing/2014/main" val="10007"/>
                  </a:ext>
                </a:extLst>
              </a:tr>
              <a:tr h="457200">
                <a:tc>
                  <a:txBody>
                    <a:bodyPr/>
                    <a:lstStyle/>
                    <a:p>
                      <a:pPr algn="l">
                        <a:defRPr sz="1200" b="0">
                          <a:solidFill>
                            <a:srgbClr val="333333"/>
                          </a:solidFill>
                          <a:latin typeface="Calibri"/>
                        </a:defRPr>
                      </a:pPr>
                      <a:r>
                        <a:t>Ipilimumab/Nivolumab</a:t>
                      </a:r>
                    </a:p>
                  </a:txBody>
                  <a:tcPr marL="73152" marR="73152" marT="36576" marB="36576" anchor="ctr">
                    <a:solidFill>
                      <a:srgbClr val="FFFFFF"/>
                    </a:solidFill>
                  </a:tcPr>
                </a:tc>
                <a:extLst>
                  <a:ext uri="{0D108BD9-81ED-4DB2-BD59-A6C34878D82A}">
                    <a16:rowId xmlns:a16="http://schemas.microsoft.com/office/drawing/2014/main" val="10008"/>
                  </a:ext>
                </a:extLst>
              </a:tr>
            </a:tbl>
          </a:graphicData>
        </a:graphic>
      </p:graphicFrame>
    </p:spTree>
  </p:cSld>
  <p:clrMapOvr>
    <a:masterClrMapping/>
  </p:clrMapOvr>
  <p:transition spd="med">
    <p:zoom/>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2"/>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3"/>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8DB8CC"/>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Immuntherapie-Medikamente nach Tumortyp (Auszug) (Part 2/3)</a:t>
            </a:r>
          </a:p>
        </p:txBody>
      </p:sp>
      <p:sp>
        <p:nvSpPr>
          <p:cNvPr id="5" name="Rectangle 4"/>
          <p:cNvSpPr/>
          <p:nvPr/>
        </p:nvSpPr>
        <p:spPr>
          <a:xfrm>
            <a:off x="0" y="1005840"/>
            <a:ext cx="12191695" cy="38100"/>
          </a:xfrm>
          <a:prstGeom prst="rect">
            <a:avLst/>
          </a:prstGeom>
          <a:solidFill>
            <a:srgbClr val="DCEF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graphicFrame>
        <p:nvGraphicFramePr>
          <p:cNvPr id="6" name="Table 5"/>
          <p:cNvGraphicFramePr>
            <a:graphicFrameLocks noGrp="1"/>
          </p:cNvGraphicFramePr>
          <p:nvPr/>
        </p:nvGraphicFramePr>
        <p:xfrm>
          <a:off x="640080" y="1554480"/>
          <a:ext cx="10911535" cy="4114800"/>
        </p:xfrm>
        <a:graphic>
          <a:graphicData uri="http://schemas.openxmlformats.org/drawingml/2006/table">
            <a:tbl>
              <a:tblPr firstRow="1" bandRow="1">
                <a:tableStyleId>{5C22544A-7EE6-4342-B048-85BDC9FD1C3A}</a:tableStyleId>
              </a:tblPr>
              <a:tblGrid>
                <a:gridCol w="10911535">
                  <a:extLst>
                    <a:ext uri="{9D8B030D-6E8A-4147-A177-3AD203B41FA5}">
                      <a16:colId xmlns:a16="http://schemas.microsoft.com/office/drawing/2014/main" val="20000"/>
                    </a:ext>
                  </a:extLst>
                </a:gridCol>
              </a:tblGrid>
              <a:tr h="457200">
                <a:tc>
                  <a:txBody>
                    <a:bodyPr/>
                    <a:lstStyle/>
                    <a:p>
                      <a:pPr algn="ctr">
                        <a:defRPr sz="1400" b="1">
                          <a:solidFill>
                            <a:srgbClr val="FFFFFF"/>
                          </a:solidFill>
                          <a:latin typeface="Calibri"/>
                        </a:defRPr>
                      </a:pPr>
                      <a:r>
                        <a:t>Medikament</a:t>
                      </a:r>
                    </a:p>
                  </a:txBody>
                  <a:tcPr marL="73152" marR="73152" marT="36576" marB="36576" anchor="ctr">
                    <a:solidFill>
                      <a:srgbClr val="8DB8CC"/>
                    </a:solidFill>
                  </a:tcPr>
                </a:tc>
                <a:extLst>
                  <a:ext uri="{0D108BD9-81ED-4DB2-BD59-A6C34878D82A}">
                    <a16:rowId xmlns:a16="http://schemas.microsoft.com/office/drawing/2014/main" val="10000"/>
                  </a:ext>
                </a:extLst>
              </a:tr>
              <a:tr h="457200">
                <a:tc>
                  <a:txBody>
                    <a:bodyPr/>
                    <a:lstStyle/>
                    <a:p>
                      <a:pPr algn="l">
                        <a:defRPr sz="1200" b="0">
                          <a:solidFill>
                            <a:srgbClr val="333333"/>
                          </a:solidFill>
                          <a:latin typeface="Calibri"/>
                        </a:defRPr>
                      </a:pPr>
                      <a:r>
                        <a:t>Nivolumab</a:t>
                      </a:r>
                    </a:p>
                  </a:txBody>
                  <a:tcPr marL="73152" marR="73152" marT="36576" marB="36576" anchor="ctr">
                    <a:solidFill>
                      <a:srgbClr val="E8EEF4"/>
                    </a:solidFill>
                  </a:tcPr>
                </a:tc>
                <a:extLst>
                  <a:ext uri="{0D108BD9-81ED-4DB2-BD59-A6C34878D82A}">
                    <a16:rowId xmlns:a16="http://schemas.microsoft.com/office/drawing/2014/main" val="10001"/>
                  </a:ext>
                </a:extLst>
              </a:tr>
              <a:tr h="457200">
                <a:tc>
                  <a:txBody>
                    <a:bodyPr/>
                    <a:lstStyle/>
                    <a:p>
                      <a:pPr algn="l">
                        <a:defRPr sz="1200" b="0">
                          <a:solidFill>
                            <a:srgbClr val="333333"/>
                          </a:solidFill>
                          <a:latin typeface="Calibri"/>
                        </a:defRPr>
                      </a:pPr>
                      <a:r>
                        <a:t>Nivolumab/Hyaluronidase</a:t>
                      </a:r>
                    </a:p>
                  </a:txBody>
                  <a:tcPr marL="73152" marR="73152" marT="36576" marB="36576" anchor="ctr">
                    <a:solidFill>
                      <a:srgbClr val="FFFFFF"/>
                    </a:solidFill>
                  </a:tcPr>
                </a:tc>
                <a:extLst>
                  <a:ext uri="{0D108BD9-81ED-4DB2-BD59-A6C34878D82A}">
                    <a16:rowId xmlns:a16="http://schemas.microsoft.com/office/drawing/2014/main" val="10002"/>
                  </a:ext>
                </a:extLst>
              </a:tr>
              <a:tr h="457200">
                <a:tc>
                  <a:txBody>
                    <a:bodyPr/>
                    <a:lstStyle/>
                    <a:p>
                      <a:pPr algn="l">
                        <a:defRPr sz="1200" b="0">
                          <a:solidFill>
                            <a:srgbClr val="333333"/>
                          </a:solidFill>
                          <a:latin typeface="Calibri"/>
                        </a:defRPr>
                      </a:pPr>
                      <a:r>
                        <a:t>Pembrolizumab</a:t>
                      </a:r>
                    </a:p>
                  </a:txBody>
                  <a:tcPr marL="73152" marR="73152" marT="36576" marB="36576" anchor="ctr">
                    <a:solidFill>
                      <a:srgbClr val="E8EEF4"/>
                    </a:solidFill>
                  </a:tcPr>
                </a:tc>
                <a:extLst>
                  <a:ext uri="{0D108BD9-81ED-4DB2-BD59-A6C34878D82A}">
                    <a16:rowId xmlns:a16="http://schemas.microsoft.com/office/drawing/2014/main" val="10003"/>
                  </a:ext>
                </a:extLst>
              </a:tr>
              <a:tr h="457200">
                <a:tc>
                  <a:txBody>
                    <a:bodyPr/>
                    <a:lstStyle/>
                    <a:p>
                      <a:pPr algn="l">
                        <a:defRPr sz="1200" b="0">
                          <a:solidFill>
                            <a:srgbClr val="333333"/>
                          </a:solidFill>
                          <a:latin typeface="Calibri"/>
                        </a:defRPr>
                      </a:pPr>
                      <a:r>
                        <a:t>Pembrolizumab/Berahyaluronidase</a:t>
                      </a:r>
                    </a:p>
                  </a:txBody>
                  <a:tcPr marL="73152" marR="73152" marT="36576" marB="36576" anchor="ctr">
                    <a:solidFill>
                      <a:srgbClr val="FFFFFF"/>
                    </a:solidFill>
                  </a:tcPr>
                </a:tc>
                <a:extLst>
                  <a:ext uri="{0D108BD9-81ED-4DB2-BD59-A6C34878D82A}">
                    <a16:rowId xmlns:a16="http://schemas.microsoft.com/office/drawing/2014/main" val="10004"/>
                  </a:ext>
                </a:extLst>
              </a:tr>
              <a:tr h="457200">
                <a:tc>
                  <a:txBody>
                    <a:bodyPr/>
                    <a:lstStyle/>
                    <a:p>
                      <a:pPr algn="l">
                        <a:defRPr sz="1200" b="0">
                          <a:solidFill>
                            <a:srgbClr val="333333"/>
                          </a:solidFill>
                          <a:latin typeface="Calibri"/>
                        </a:defRPr>
                      </a:pPr>
                      <a:r>
                        <a:t>Relatlimab/Nivolumab</a:t>
                      </a:r>
                    </a:p>
                  </a:txBody>
                  <a:tcPr marL="73152" marR="73152" marT="36576" marB="36576" anchor="ctr">
                    <a:solidFill>
                      <a:srgbClr val="E8EEF4"/>
                    </a:solidFill>
                  </a:tcPr>
                </a:tc>
                <a:extLst>
                  <a:ext uri="{0D108BD9-81ED-4DB2-BD59-A6C34878D82A}">
                    <a16:rowId xmlns:a16="http://schemas.microsoft.com/office/drawing/2014/main" val="10005"/>
                  </a:ext>
                </a:extLst>
              </a:tr>
              <a:tr h="457200">
                <a:tc>
                  <a:txBody>
                    <a:bodyPr/>
                    <a:lstStyle/>
                    <a:p>
                      <a:pPr algn="l">
                        <a:defRPr sz="1200" b="0">
                          <a:solidFill>
                            <a:srgbClr val="333333"/>
                          </a:solidFill>
                          <a:latin typeface="Calibri"/>
                        </a:defRPr>
                      </a:pPr>
                      <a:r>
                        <a:t>Talimogen laherparepvec (T-VEC)</a:t>
                      </a:r>
                    </a:p>
                  </a:txBody>
                  <a:tcPr marL="73152" marR="73152" marT="36576" marB="36576" anchor="ctr">
                    <a:solidFill>
                      <a:srgbClr val="FFFFFF"/>
                    </a:solidFill>
                  </a:tcPr>
                </a:tc>
                <a:extLst>
                  <a:ext uri="{0D108BD9-81ED-4DB2-BD59-A6C34878D82A}">
                    <a16:rowId xmlns:a16="http://schemas.microsoft.com/office/drawing/2014/main" val="10006"/>
                  </a:ext>
                </a:extLst>
              </a:tr>
              <a:tr h="457200">
                <a:tc>
                  <a:txBody>
                    <a:bodyPr/>
                    <a:lstStyle/>
                    <a:p>
                      <a:pPr algn="l">
                        <a:defRPr sz="1200" b="0">
                          <a:solidFill>
                            <a:srgbClr val="333333"/>
                          </a:solidFill>
                          <a:latin typeface="Calibri"/>
                        </a:defRPr>
                      </a:pPr>
                      <a:r>
                        <a:t>Talquetamab-tgvs</a:t>
                      </a:r>
                    </a:p>
                  </a:txBody>
                  <a:tcPr marL="73152" marR="73152" marT="36576" marB="36576" anchor="ctr">
                    <a:solidFill>
                      <a:srgbClr val="E8EEF4"/>
                    </a:solidFill>
                  </a:tcPr>
                </a:tc>
                <a:extLst>
                  <a:ext uri="{0D108BD9-81ED-4DB2-BD59-A6C34878D82A}">
                    <a16:rowId xmlns:a16="http://schemas.microsoft.com/office/drawing/2014/main" val="10007"/>
                  </a:ext>
                </a:extLst>
              </a:tr>
              <a:tr h="457200">
                <a:tc>
                  <a:txBody>
                    <a:bodyPr/>
                    <a:lstStyle/>
                    <a:p>
                      <a:pPr algn="l">
                        <a:defRPr sz="1200" b="0">
                          <a:solidFill>
                            <a:srgbClr val="333333"/>
                          </a:solidFill>
                          <a:latin typeface="Calibri"/>
                        </a:defRPr>
                      </a:pPr>
                      <a:r>
                        <a:t>Tarlatamab-dll</a:t>
                      </a:r>
                    </a:p>
                  </a:txBody>
                  <a:tcPr marL="73152" marR="73152" marT="36576" marB="36576" anchor="ctr">
                    <a:solidFill>
                      <a:srgbClr val="FFFFFF"/>
                    </a:solidFill>
                  </a:tcPr>
                </a:tc>
                <a:extLst>
                  <a:ext uri="{0D108BD9-81ED-4DB2-BD59-A6C34878D82A}">
                    <a16:rowId xmlns:a16="http://schemas.microsoft.com/office/drawing/2014/main" val="10008"/>
                  </a:ext>
                </a:extLst>
              </a:tr>
            </a:tbl>
          </a:graphicData>
        </a:graphic>
      </p:graphicFrame>
    </p:spTree>
  </p:cSld>
  <p:clrMapOvr>
    <a:masterClrMapping/>
  </p:clrMapOvr>
  <p:transition spd="med">
    <p:zoom/>
  </p:transition>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2"/>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3"/>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8DB8CC"/>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Immuntherapie-Medikamente nach Tumortyp (Auszug) (Part 3/3)</a:t>
            </a:r>
          </a:p>
        </p:txBody>
      </p:sp>
      <p:sp>
        <p:nvSpPr>
          <p:cNvPr id="5" name="Rectangle 4"/>
          <p:cNvSpPr/>
          <p:nvPr/>
        </p:nvSpPr>
        <p:spPr>
          <a:xfrm>
            <a:off x="0" y="1005840"/>
            <a:ext cx="12191695" cy="38100"/>
          </a:xfrm>
          <a:prstGeom prst="rect">
            <a:avLst/>
          </a:prstGeom>
          <a:solidFill>
            <a:srgbClr val="DCEF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graphicFrame>
        <p:nvGraphicFramePr>
          <p:cNvPr id="6" name="Table 5"/>
          <p:cNvGraphicFramePr>
            <a:graphicFrameLocks noGrp="1"/>
          </p:cNvGraphicFramePr>
          <p:nvPr/>
        </p:nvGraphicFramePr>
        <p:xfrm>
          <a:off x="640080" y="1554480"/>
          <a:ext cx="10911535" cy="2743200"/>
        </p:xfrm>
        <a:graphic>
          <a:graphicData uri="http://schemas.openxmlformats.org/drawingml/2006/table">
            <a:tbl>
              <a:tblPr firstRow="1" bandRow="1">
                <a:tableStyleId>{5C22544A-7EE6-4342-B048-85BDC9FD1C3A}</a:tableStyleId>
              </a:tblPr>
              <a:tblGrid>
                <a:gridCol w="10911535">
                  <a:extLst>
                    <a:ext uri="{9D8B030D-6E8A-4147-A177-3AD203B41FA5}">
                      <a16:colId xmlns:a16="http://schemas.microsoft.com/office/drawing/2014/main" val="20000"/>
                    </a:ext>
                  </a:extLst>
                </a:gridCol>
              </a:tblGrid>
              <a:tr h="457200">
                <a:tc>
                  <a:txBody>
                    <a:bodyPr/>
                    <a:lstStyle/>
                    <a:p>
                      <a:pPr algn="ctr">
                        <a:defRPr sz="1400" b="1">
                          <a:solidFill>
                            <a:srgbClr val="FFFFFF"/>
                          </a:solidFill>
                          <a:latin typeface="Calibri"/>
                        </a:defRPr>
                      </a:pPr>
                      <a:r>
                        <a:t>Medikament</a:t>
                      </a:r>
                    </a:p>
                  </a:txBody>
                  <a:tcPr marL="73152" marR="73152" marT="36576" marB="36576" anchor="ctr">
                    <a:solidFill>
                      <a:srgbClr val="8DB8CC"/>
                    </a:solidFill>
                  </a:tcPr>
                </a:tc>
                <a:extLst>
                  <a:ext uri="{0D108BD9-81ED-4DB2-BD59-A6C34878D82A}">
                    <a16:rowId xmlns:a16="http://schemas.microsoft.com/office/drawing/2014/main" val="10000"/>
                  </a:ext>
                </a:extLst>
              </a:tr>
              <a:tr h="457200">
                <a:tc>
                  <a:txBody>
                    <a:bodyPr/>
                    <a:lstStyle/>
                    <a:p>
                      <a:pPr algn="l">
                        <a:defRPr sz="1200" b="0">
                          <a:solidFill>
                            <a:srgbClr val="333333"/>
                          </a:solidFill>
                          <a:latin typeface="Calibri"/>
                        </a:defRPr>
                      </a:pPr>
                      <a:r>
                        <a:t>Tebentafusp-tebn</a:t>
                      </a:r>
                    </a:p>
                  </a:txBody>
                  <a:tcPr marL="73152" marR="73152" marT="36576" marB="36576" anchor="ctr">
                    <a:solidFill>
                      <a:srgbClr val="E8EEF4"/>
                    </a:solidFill>
                  </a:tcPr>
                </a:tc>
                <a:extLst>
                  <a:ext uri="{0D108BD9-81ED-4DB2-BD59-A6C34878D82A}">
                    <a16:rowId xmlns:a16="http://schemas.microsoft.com/office/drawing/2014/main" val="10001"/>
                  </a:ext>
                </a:extLst>
              </a:tr>
              <a:tr h="457200">
                <a:tc>
                  <a:txBody>
                    <a:bodyPr/>
                    <a:lstStyle/>
                    <a:p>
                      <a:pPr algn="l">
                        <a:defRPr sz="1200" b="0">
                          <a:solidFill>
                            <a:srgbClr val="333333"/>
                          </a:solidFill>
                          <a:latin typeface="Calibri"/>
                        </a:defRPr>
                      </a:pPr>
                      <a:r>
                        <a:t>Tisotumab Vedotin-Tftv</a:t>
                      </a:r>
                    </a:p>
                  </a:txBody>
                  <a:tcPr marL="73152" marR="73152" marT="36576" marB="36576" anchor="ctr">
                    <a:solidFill>
                      <a:srgbClr val="FFFFFF"/>
                    </a:solidFill>
                  </a:tcPr>
                </a:tc>
                <a:extLst>
                  <a:ext uri="{0D108BD9-81ED-4DB2-BD59-A6C34878D82A}">
                    <a16:rowId xmlns:a16="http://schemas.microsoft.com/office/drawing/2014/main" val="10002"/>
                  </a:ext>
                </a:extLst>
              </a:tr>
              <a:tr h="457200">
                <a:tc>
                  <a:txBody>
                    <a:bodyPr/>
                    <a:lstStyle/>
                    <a:p>
                      <a:pPr algn="l">
                        <a:defRPr sz="1200" b="0">
                          <a:solidFill>
                            <a:srgbClr val="333333"/>
                          </a:solidFill>
                          <a:latin typeface="Calibri"/>
                        </a:defRPr>
                      </a:pPr>
                      <a:r>
                        <a:t>Toripalimab-tpzi</a:t>
                      </a:r>
                    </a:p>
                  </a:txBody>
                  <a:tcPr marL="73152" marR="73152" marT="36576" marB="36576" anchor="ctr">
                    <a:solidFill>
                      <a:srgbClr val="E8EEF4"/>
                    </a:solidFill>
                  </a:tcPr>
                </a:tc>
                <a:extLst>
                  <a:ext uri="{0D108BD9-81ED-4DB2-BD59-A6C34878D82A}">
                    <a16:rowId xmlns:a16="http://schemas.microsoft.com/office/drawing/2014/main" val="10003"/>
                  </a:ext>
                </a:extLst>
              </a:tr>
              <a:tr h="457200">
                <a:tc>
                  <a:txBody>
                    <a:bodyPr/>
                    <a:lstStyle/>
                    <a:p>
                      <a:pPr algn="l">
                        <a:defRPr sz="1200" b="0">
                          <a:solidFill>
                            <a:srgbClr val="333333"/>
                          </a:solidFill>
                          <a:latin typeface="Calibri"/>
                        </a:defRPr>
                      </a:pPr>
                      <a:r>
                        <a:t>Tremelimumab-Actl</a:t>
                      </a:r>
                    </a:p>
                  </a:txBody>
                  <a:tcPr marL="73152" marR="73152" marT="36576" marB="36576" anchor="ctr">
                    <a:solidFill>
                      <a:srgbClr val="FFFFFF"/>
                    </a:solidFill>
                  </a:tcPr>
                </a:tc>
                <a:extLst>
                  <a:ext uri="{0D108BD9-81ED-4DB2-BD59-A6C34878D82A}">
                    <a16:rowId xmlns:a16="http://schemas.microsoft.com/office/drawing/2014/main" val="10004"/>
                  </a:ext>
                </a:extLst>
              </a:tr>
              <a:tr h="457200">
                <a:tc>
                  <a:txBody>
                    <a:bodyPr/>
                    <a:lstStyle/>
                    <a:p>
                      <a:pPr algn="l">
                        <a:defRPr sz="1200" b="0">
                          <a:solidFill>
                            <a:srgbClr val="333333"/>
                          </a:solidFill>
                          <a:latin typeface="Calibri"/>
                        </a:defRPr>
                      </a:pPr>
                      <a:r>
                        <a:t>Zenocutuzumab-zbco</a:t>
                      </a:r>
                    </a:p>
                  </a:txBody>
                  <a:tcPr marL="73152" marR="73152" marT="36576" marB="36576" anchor="ctr">
                    <a:solidFill>
                      <a:srgbClr val="E8EEF4"/>
                    </a:solidFill>
                  </a:tcPr>
                </a:tc>
                <a:extLst>
                  <a:ext uri="{0D108BD9-81ED-4DB2-BD59-A6C34878D82A}">
                    <a16:rowId xmlns:a16="http://schemas.microsoft.com/office/drawing/2014/main" val="10005"/>
                  </a:ext>
                </a:extLst>
              </a:tr>
            </a:tbl>
          </a:graphicData>
        </a:graphic>
      </p:graphicFrame>
      <p:sp>
        <p:nvSpPr>
          <p:cNvPr id="7" name="TextBox 6"/>
          <p:cNvSpPr txBox="1"/>
          <p:nvPr/>
        </p:nvSpPr>
        <p:spPr>
          <a:xfrm>
            <a:off x="640080" y="4572000"/>
            <a:ext cx="10911535" cy="1097280"/>
          </a:xfrm>
          <a:prstGeom prst="rect">
            <a:avLst/>
          </a:prstGeom>
          <a:noFill/>
        </p:spPr>
        <p:txBody>
          <a:bodyPr wrap="square">
            <a:spAutoFit/>
          </a:bodyPr>
          <a:lstStyle/>
          <a:p>
            <a:pPr>
              <a:defRPr sz="1300" i="1">
                <a:solidFill>
                  <a:srgbClr val="666666"/>
                </a:solidFill>
                <a:latin typeface="Calibri"/>
              </a:defRPr>
            </a:pPr>
            <a:r>
              <a:t>Auszug aus der Liste von Immuntherapie-Medikamenten, die für verschiedene Tumortypen eingesetzt werden (Quelle: AIM with Immunotherapy Initiative).</a:t>
            </a:r>
          </a:p>
        </p:txBody>
      </p:sp>
    </p:spTree>
  </p:cSld>
  <p:clrMapOvr>
    <a:masterClrMapping/>
  </p:clrMapOvr>
  <p:transition spd="med">
    <p:zoom/>
  </p:transition>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4"/>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8DB8CC"/>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Zusammenfassung: Immuntherapie bei Dickdarmkrebs 2026</a:t>
            </a:r>
          </a:p>
        </p:txBody>
      </p:sp>
      <p:sp>
        <p:nvSpPr>
          <p:cNvPr id="5" name="Rectangle 4"/>
          <p:cNvSpPr/>
          <p:nvPr/>
        </p:nvSpPr>
        <p:spPr>
          <a:xfrm>
            <a:off x="0" y="1005840"/>
            <a:ext cx="12191695" cy="38100"/>
          </a:xfrm>
          <a:prstGeom prst="rect">
            <a:avLst/>
          </a:prstGeom>
          <a:solidFill>
            <a:srgbClr val="DCEF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640080" y="1554480"/>
            <a:ext cx="10911535" cy="4800600"/>
          </a:xfrm>
          <a:prstGeom prst="rect">
            <a:avLst/>
          </a:prstGeom>
          <a:noFill/>
        </p:spPr>
        <p:txBody>
          <a:bodyPr wrap="square">
            <a:normAutofit/>
          </a:bodyPr>
          <a:lstStyle/>
          <a:p>
            <a:pPr>
              <a:spcBef>
                <a:spcPts val="400"/>
              </a:spcBef>
              <a:spcAft>
                <a:spcPts val="1000"/>
              </a:spcAft>
            </a:pPr>
            <a:r>
              <a:rPr sz="1800" b="0">
                <a:solidFill>
                  <a:srgbClr val="333333"/>
                </a:solidFill>
                <a:latin typeface="Calibri"/>
              </a:rPr>
              <a:t>1.  ATOMIC-Studie: Kombinationstherapie mit Atezolizumab halbiert das Rückfallrisiko bei dMMR-Darmkrebs im Stadium III (krankheitsfreies Überleben: 86,3 % vs. 76,2 %).</a:t>
            </a:r>
          </a:p>
          <a:p>
            <a:pPr>
              <a:spcBef>
                <a:spcPts val="400"/>
              </a:spcBef>
              <a:spcAft>
                <a:spcPts val="1000"/>
              </a:spcAft>
            </a:pPr>
            <a:r>
              <a:rPr sz="1800" b="0">
                <a:solidFill>
                  <a:srgbClr val="333333"/>
                </a:solidFill>
                <a:latin typeface="Calibri"/>
              </a:rPr>
              <a:t>2.  Neuer Behandlungsstandard etabliert – Ergebnisse bereits in NCCN-Leitlinien aufgenommen.</a:t>
            </a:r>
          </a:p>
          <a:p>
            <a:pPr>
              <a:spcBef>
                <a:spcPts val="400"/>
              </a:spcBef>
              <a:spcAft>
                <a:spcPts val="1000"/>
              </a:spcAft>
            </a:pPr>
            <a:r>
              <a:rPr sz="1800" b="0">
                <a:solidFill>
                  <a:srgbClr val="333333"/>
                </a:solidFill>
                <a:latin typeface="Calibri"/>
              </a:rPr>
              <a:t>3.  BreAK CRC001-Studie: STC-1010 zeigt günstiges Sicherheitsprofil und 100 % Krankheitskontrollrate bei metastasiertem MSS-Darmkrebs.</a:t>
            </a:r>
          </a:p>
          <a:p>
            <a:pPr>
              <a:spcBef>
                <a:spcPts val="400"/>
              </a:spcBef>
              <a:spcAft>
                <a:spcPts val="1000"/>
              </a:spcAft>
            </a:pPr>
            <a:r>
              <a:rPr sz="1800" b="0">
                <a:solidFill>
                  <a:srgbClr val="333333"/>
                </a:solidFill>
                <a:latin typeface="Calibri"/>
              </a:rPr>
              <a:t>4.  Deutsche Beteiligung: Enge akademische Partnerschaften und Register wie COLOPREDICT beschleunigen die Translation.</a:t>
            </a:r>
          </a:p>
          <a:p>
            <a:pPr>
              <a:spcBef>
                <a:spcPts val="400"/>
              </a:spcBef>
              <a:spcAft>
                <a:spcPts val="1000"/>
              </a:spcAft>
            </a:pPr>
            <a:r>
              <a:rPr sz="1800" b="0">
                <a:solidFill>
                  <a:srgbClr val="333333"/>
                </a:solidFill>
                <a:latin typeface="Calibri"/>
              </a:rPr>
              <a:t>5.  Ausblick: Weitere Studien zur Biomarker-Identifikation und Therapieoptimierung laufen – Präzisionsonkologie im Fokus.</a:t>
            </a:r>
          </a:p>
        </p:txBody>
      </p:sp>
    </p:spTree>
  </p:cSld>
  <p:clrMapOvr>
    <a:masterClrMapping/>
  </p:clrMapOvr>
  <p:transition spd="med">
    <p:zoom/>
  </p:transition>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2"/>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3"/>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8DB8CC"/>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Quellen</a:t>
            </a:r>
          </a:p>
        </p:txBody>
      </p:sp>
      <p:sp>
        <p:nvSpPr>
          <p:cNvPr id="5" name="Rectangle 4"/>
          <p:cNvSpPr/>
          <p:nvPr/>
        </p:nvSpPr>
        <p:spPr>
          <a:xfrm>
            <a:off x="0" y="1005840"/>
            <a:ext cx="12191695" cy="38100"/>
          </a:xfrm>
          <a:prstGeom prst="rect">
            <a:avLst/>
          </a:prstGeom>
          <a:solidFill>
            <a:srgbClr val="DCEF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640080" y="1554480"/>
            <a:ext cx="10911535" cy="4846320"/>
          </a:xfrm>
          <a:prstGeom prst="rect">
            <a:avLst/>
          </a:prstGeom>
          <a:noFill/>
        </p:spPr>
        <p:txBody>
          <a:bodyPr wrap="square">
            <a:normAutofit/>
          </a:bodyPr>
          <a:lstStyle/>
          <a:p>
            <a:pPr>
              <a:spcBef>
                <a:spcPts val="200"/>
              </a:spcBef>
              <a:spcAft>
                <a:spcPts val="600"/>
              </a:spcAft>
              <a:buFont typeface="Arial"/>
              <a:buChar char="•"/>
            </a:pPr>
            <a:r>
              <a:rPr sz="1300" b="0">
                <a:solidFill>
                  <a:srgbClr val="666666"/>
                </a:solidFill>
                <a:latin typeface="Calibri"/>
              </a:rPr>
              <a:t>Immuntherapie halbiert Rückfallrate bei dMMR-Darmkrebs, URL: https://www.journalonko.de/news/medizin/immuntherapie-halbiert-rueckfallrate-darmkrebs</a:t>
            </a:r>
          </a:p>
          <a:p>
            <a:pPr>
              <a:spcBef>
                <a:spcPts val="200"/>
              </a:spcBef>
              <a:spcAft>
                <a:spcPts val="600"/>
              </a:spcAft>
              <a:buFont typeface="Arial"/>
              <a:buChar char="•"/>
            </a:pPr>
            <a:r>
              <a:rPr sz="1300" b="0">
                <a:solidFill>
                  <a:srgbClr val="666666"/>
                </a:solidFill>
                <a:latin typeface="Calibri"/>
              </a:rPr>
              <a:t>Neuigkeiten zur Immuntherapie - AIM mit Immunotherapy Initiative, URL: https://aimwithimmunotherapy.org/de/Anbieterressourcen/News/</a:t>
            </a:r>
          </a:p>
          <a:p>
            <a:pPr>
              <a:spcBef>
                <a:spcPts val="200"/>
              </a:spcBef>
              <a:spcAft>
                <a:spcPts val="600"/>
              </a:spcAft>
              <a:buFont typeface="Arial"/>
              <a:buChar char="•"/>
            </a:pPr>
            <a:r>
              <a:rPr sz="1300" b="0">
                <a:solidFill>
                  <a:srgbClr val="666666"/>
                </a:solidFill>
                <a:latin typeface="Calibri"/>
              </a:rPr>
              <a:t>AACR 2026: Erste Daten aus der ersten Studie am Menschen mit ... - News.de, URL: https://www.news.de/pressemeldungen/859522420/pressemeldung-aacr-2026-erste-daten-aus-der-ersten-studie-am-menschen-mit-stc-1010-zeigen-ein-guenstiges-sicherhe</a:t>
            </a:r>
          </a:p>
          <a:p>
            <a:pPr>
              <a:spcBef>
                <a:spcPts val="200"/>
              </a:spcBef>
              <a:spcAft>
                <a:spcPts val="600"/>
              </a:spcAft>
              <a:buFont typeface="Arial"/>
              <a:buChar char="•"/>
            </a:pPr>
            <a:r>
              <a:rPr sz="1300" b="0">
                <a:solidFill>
                  <a:srgbClr val="666666"/>
                </a:solidFill>
                <a:latin typeface="Calibri"/>
              </a:rPr>
              <a:t>Immuntherapie halbiert Rückfallrate bei Formen von Darmkrebs, URL: https://news.rub.de/presseinformationen/wissenschaft/2026-03-27-medizin-immuntherapie-halbiert-rueckfallrate-bei-formen-von-darmkrebs</a:t>
            </a:r>
          </a:p>
          <a:p>
            <a:pPr>
              <a:spcBef>
                <a:spcPts val="200"/>
              </a:spcBef>
              <a:spcAft>
                <a:spcPts val="600"/>
              </a:spcAft>
              <a:buFont typeface="Arial"/>
              <a:buChar char="•"/>
            </a:pPr>
            <a:r>
              <a:rPr sz="1300" b="0">
                <a:solidFill>
                  <a:srgbClr val="666666"/>
                </a:solidFill>
                <a:latin typeface="Calibri"/>
              </a:rPr>
              <a:t>Gastrointestinale Tumoren - JOURNAL ONKOLOGIE, URL: https://www.journalonko.de/gastrointestinale-tumoren</a:t>
            </a:r>
          </a:p>
        </p:txBody>
      </p:sp>
    </p:spTree>
  </p:cSld>
  <p:clrMapOvr>
    <a:masterClrMapping/>
  </p:clrMapOvr>
  <p:transition spd="med">
    <p:zoom/>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2"/>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3"/>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8DB8CC"/>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Inhaltsverzeichnis</a:t>
            </a:r>
          </a:p>
        </p:txBody>
      </p:sp>
      <p:sp>
        <p:nvSpPr>
          <p:cNvPr id="5" name="Rectangle 4"/>
          <p:cNvSpPr/>
          <p:nvPr/>
        </p:nvSpPr>
        <p:spPr>
          <a:xfrm>
            <a:off x="0" y="1005840"/>
            <a:ext cx="12191695" cy="38100"/>
          </a:xfrm>
          <a:prstGeom prst="rect">
            <a:avLst/>
          </a:prstGeom>
          <a:solidFill>
            <a:srgbClr val="DCEF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640080" y="1554480"/>
            <a:ext cx="10911535" cy="4846320"/>
          </a:xfrm>
          <a:prstGeom prst="rect">
            <a:avLst/>
          </a:prstGeom>
          <a:noFill/>
        </p:spPr>
        <p:txBody>
          <a:bodyPr wrap="square">
            <a:normAutofit/>
          </a:bodyPr>
          <a:lstStyle/>
          <a:p>
            <a:pPr>
              <a:spcBef>
                <a:spcPts val="300"/>
              </a:spcBef>
              <a:spcAft>
                <a:spcPts val="1000"/>
              </a:spcAft>
            </a:pPr>
            <a:r>
              <a:rPr sz="1600" b="0">
                <a:solidFill>
                  <a:srgbClr val="333333"/>
                </a:solidFill>
                <a:latin typeface="Calibri"/>
              </a:rPr>
              <a:t>1.  Einleitung: Immuntherapie bei Dickdarmkrebs</a:t>
            </a:r>
          </a:p>
          <a:p>
            <a:pPr>
              <a:spcBef>
                <a:spcPts val="300"/>
              </a:spcBef>
              <a:spcAft>
                <a:spcPts val="1000"/>
              </a:spcAft>
            </a:pPr>
            <a:r>
              <a:rPr sz="1600" b="0">
                <a:solidFill>
                  <a:srgbClr val="333333"/>
                </a:solidFill>
                <a:latin typeface="Calibri"/>
              </a:rPr>
              <a:t>2.  ATOMIC-Studie: Krankheitsfreies Überleben bei dMMR-Darmkrebs</a:t>
            </a:r>
          </a:p>
          <a:p>
            <a:pPr>
              <a:spcBef>
                <a:spcPts val="300"/>
              </a:spcBef>
              <a:spcAft>
                <a:spcPts val="1000"/>
              </a:spcAft>
            </a:pPr>
            <a:r>
              <a:rPr sz="1600" b="0">
                <a:solidFill>
                  <a:srgbClr val="333333"/>
                </a:solidFill>
                <a:latin typeface="Calibri"/>
              </a:rPr>
              <a:t>3.  Risikoreduktion und klinische Relevanz der ATOMIC-Studie</a:t>
            </a:r>
          </a:p>
          <a:p>
            <a:pPr>
              <a:spcBef>
                <a:spcPts val="300"/>
              </a:spcBef>
              <a:spcAft>
                <a:spcPts val="1000"/>
              </a:spcAft>
            </a:pPr>
            <a:r>
              <a:rPr sz="1600" b="0">
                <a:solidFill>
                  <a:srgbClr val="333333"/>
                </a:solidFill>
                <a:latin typeface="Calibri"/>
              </a:rPr>
              <a:t>4.  BreAK CRC001-Studie: STC-1010 bei metastasiertem MSS-Darmkrebs</a:t>
            </a:r>
          </a:p>
          <a:p>
            <a:pPr>
              <a:spcBef>
                <a:spcPts val="300"/>
              </a:spcBef>
              <a:spcAft>
                <a:spcPts val="1000"/>
              </a:spcAft>
            </a:pPr>
            <a:r>
              <a:rPr sz="1600" b="0">
                <a:solidFill>
                  <a:srgbClr val="333333"/>
                </a:solidFill>
                <a:latin typeface="Calibri"/>
              </a:rPr>
              <a:t>5.  Sicherheitsprofil und Immunaktivierung in der BreAK CRC001-Studie</a:t>
            </a:r>
          </a:p>
          <a:p>
            <a:pPr>
              <a:spcBef>
                <a:spcPts val="300"/>
              </a:spcBef>
              <a:spcAft>
                <a:spcPts val="1000"/>
              </a:spcAft>
            </a:pPr>
            <a:r>
              <a:rPr sz="1600" b="0">
                <a:solidFill>
                  <a:srgbClr val="333333"/>
                </a:solidFill>
                <a:latin typeface="Calibri"/>
              </a:rPr>
              <a:t>6.  Immuntherapie-Medikamente nach Tumortyp (Auszug)</a:t>
            </a:r>
          </a:p>
          <a:p>
            <a:pPr>
              <a:spcBef>
                <a:spcPts val="300"/>
              </a:spcBef>
              <a:spcAft>
                <a:spcPts val="1000"/>
              </a:spcAft>
            </a:pPr>
            <a:r>
              <a:rPr sz="1600" b="0">
                <a:solidFill>
                  <a:srgbClr val="333333"/>
                </a:solidFill>
                <a:latin typeface="Calibri"/>
              </a:rPr>
              <a:t>7.  Deutsche Beteiligung und akademische Partnerschaften</a:t>
            </a:r>
          </a:p>
          <a:p>
            <a:pPr>
              <a:spcBef>
                <a:spcPts val="300"/>
              </a:spcBef>
              <a:spcAft>
                <a:spcPts val="1000"/>
              </a:spcAft>
            </a:pPr>
            <a:r>
              <a:rPr sz="1600" b="0">
                <a:solidFill>
                  <a:srgbClr val="333333"/>
                </a:solidFill>
                <a:latin typeface="Calibri"/>
              </a:rPr>
              <a:t>8.  Leitlinienanpassung und neuer Behandlungsstandard</a:t>
            </a:r>
          </a:p>
          <a:p>
            <a:pPr>
              <a:spcBef>
                <a:spcPts val="300"/>
              </a:spcBef>
              <a:spcAft>
                <a:spcPts val="1000"/>
              </a:spcAft>
            </a:pPr>
            <a:r>
              <a:rPr sz="1600" b="0">
                <a:solidFill>
                  <a:srgbClr val="333333"/>
                </a:solidFill>
                <a:latin typeface="Calibri"/>
              </a:rPr>
              <a:t>9.  Zusammenfassung und Ausblick</a:t>
            </a:r>
          </a:p>
        </p:txBody>
      </p:sp>
    </p:spTree>
  </p:cSld>
  <p:clrMapOvr>
    <a:masterClrMapping/>
  </p:clrMapOvr>
  <p:transition spd="med">
    <p:zoom/>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4"/>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8DB8CC"/>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Einleitung: Immuntherapie bei Dickdarmkrebs</a:t>
            </a:r>
          </a:p>
        </p:txBody>
      </p:sp>
      <p:sp>
        <p:nvSpPr>
          <p:cNvPr id="5" name="Rectangle 4"/>
          <p:cNvSpPr/>
          <p:nvPr/>
        </p:nvSpPr>
        <p:spPr>
          <a:xfrm>
            <a:off x="0" y="1005840"/>
            <a:ext cx="12191695" cy="38100"/>
          </a:xfrm>
          <a:prstGeom prst="rect">
            <a:avLst/>
          </a:prstGeom>
          <a:solidFill>
            <a:srgbClr val="DCEF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640080" y="1371600"/>
            <a:ext cx="6827349" cy="5029200"/>
          </a:xfrm>
          <a:prstGeom prst="rect">
            <a:avLst/>
          </a:prstGeom>
          <a:noFill/>
        </p:spPr>
        <p:txBody>
          <a:bodyPr wrap="square">
            <a:normAutofit/>
          </a:bodyPr>
          <a:lstStyle/>
          <a:p>
            <a:pPr>
              <a:spcBef>
                <a:spcPts val="300"/>
              </a:spcBef>
              <a:spcAft>
                <a:spcPts val="800"/>
              </a:spcAft>
              <a:buFont typeface="Arial"/>
              <a:buChar char="•"/>
            </a:pPr>
            <a:r>
              <a:rPr sz="1800" b="0">
                <a:solidFill>
                  <a:srgbClr val="333333"/>
                </a:solidFill>
                <a:latin typeface="Calibri"/>
              </a:rPr>
              <a:t>Dickdarmkrebs (kolorektales Karzinom, CRC) gehört zu den häufigsten Krebserkrankungen weltweit.</a:t>
            </a:r>
          </a:p>
          <a:p>
            <a:pPr>
              <a:spcBef>
                <a:spcPts val="300"/>
              </a:spcBef>
              <a:spcAft>
                <a:spcPts val="800"/>
              </a:spcAft>
              <a:buFont typeface="Arial"/>
              <a:buChar char="•"/>
            </a:pPr>
            <a:r>
              <a:rPr sz="1800" b="0">
                <a:solidFill>
                  <a:srgbClr val="333333"/>
                </a:solidFill>
                <a:latin typeface="Calibri"/>
              </a:rPr>
              <a:t>Biologisch unterscheidbare Subtypen: dMMR (defizientes DNA-Mismatch-Reparatur-System) und MSS (mikrosatellitenstabil).</a:t>
            </a:r>
          </a:p>
          <a:p>
            <a:pPr>
              <a:spcBef>
                <a:spcPts val="300"/>
              </a:spcBef>
              <a:spcAft>
                <a:spcPts val="800"/>
              </a:spcAft>
              <a:buFont typeface="Arial"/>
              <a:buChar char="•"/>
            </a:pPr>
            <a:r>
              <a:rPr sz="1800" b="0">
                <a:solidFill>
                  <a:srgbClr val="333333"/>
                </a:solidFill>
                <a:latin typeface="Calibri"/>
              </a:rPr>
              <a:t>Immuntherapie zeigt erstmals klinisch bedeutsamen Nutzen in frühen Krankheitsstadien (Stadium III).</a:t>
            </a:r>
          </a:p>
          <a:p>
            <a:pPr>
              <a:spcBef>
                <a:spcPts val="300"/>
              </a:spcBef>
              <a:spcAft>
                <a:spcPts val="800"/>
              </a:spcAft>
              <a:buFont typeface="Arial"/>
              <a:buChar char="•"/>
            </a:pPr>
            <a:r>
              <a:rPr sz="1800" b="0">
                <a:solidFill>
                  <a:srgbClr val="333333"/>
                </a:solidFill>
                <a:latin typeface="Calibri"/>
              </a:rPr>
              <a:t>Aktuelle Studien 2026: ATOMIC (dMMR) und BreAK CRC001 (MSS) liefern vielversprechende Ergebnisse.</a:t>
            </a:r>
          </a:p>
          <a:p>
            <a:pPr>
              <a:spcBef>
                <a:spcPts val="300"/>
              </a:spcBef>
              <a:spcAft>
                <a:spcPts val="800"/>
              </a:spcAft>
              <a:buFont typeface="Arial"/>
              <a:buChar char="•"/>
            </a:pPr>
            <a:r>
              <a:rPr sz="1800" b="0">
                <a:solidFill>
                  <a:srgbClr val="333333"/>
                </a:solidFill>
                <a:latin typeface="Calibri"/>
              </a:rPr>
              <a:t>Ziel: Etablierung neuer Behandlungsstandards durch Kombinationstherapien.</a:t>
            </a:r>
          </a:p>
        </p:txBody>
      </p:sp>
      <p:pic>
        <p:nvPicPr>
          <p:cNvPr id="7" name="Picture 6" descr="image.jpg"/>
          <p:cNvPicPr>
            <a:picLocks noChangeAspect="1"/>
          </p:cNvPicPr>
          <p:nvPr/>
        </p:nvPicPr>
        <p:blipFill>
          <a:blip r:embed="rId5"/>
          <a:stretch>
            <a:fillRect/>
          </a:stretch>
        </p:blipFill>
        <p:spPr>
          <a:xfrm>
            <a:off x="7802575" y="1463040"/>
            <a:ext cx="4114800" cy="4526279"/>
          </a:xfrm>
          <a:prstGeom prst="rect">
            <a:avLst/>
          </a:prstGeom>
        </p:spPr>
      </p:pic>
    </p:spTree>
  </p:cSld>
  <p:clrMapOvr>
    <a:masterClrMapping/>
  </p:clrMapOvr>
  <p:transition spd="med">
    <p:zoom/>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4"/>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8DB8CC"/>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Deutsche Beteiligung und akademische Partnerschaften</a:t>
            </a:r>
          </a:p>
        </p:txBody>
      </p:sp>
      <p:sp>
        <p:nvSpPr>
          <p:cNvPr id="5" name="Rectangle 4"/>
          <p:cNvSpPr/>
          <p:nvPr/>
        </p:nvSpPr>
        <p:spPr>
          <a:xfrm>
            <a:off x="0" y="1005840"/>
            <a:ext cx="12191695" cy="38100"/>
          </a:xfrm>
          <a:prstGeom prst="rect">
            <a:avLst/>
          </a:prstGeom>
          <a:solidFill>
            <a:srgbClr val="DCEF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4876678" y="1371600"/>
            <a:ext cx="6827349" cy="5029200"/>
          </a:xfrm>
          <a:prstGeom prst="rect">
            <a:avLst/>
          </a:prstGeom>
          <a:noFill/>
        </p:spPr>
        <p:txBody>
          <a:bodyPr wrap="square">
            <a:normAutofit/>
          </a:bodyPr>
          <a:lstStyle/>
          <a:p>
            <a:pPr>
              <a:spcBef>
                <a:spcPts val="300"/>
              </a:spcBef>
              <a:spcAft>
                <a:spcPts val="800"/>
              </a:spcAft>
              <a:buFont typeface="Arial"/>
              <a:buChar char="•"/>
            </a:pPr>
            <a:r>
              <a:rPr sz="1800" b="0">
                <a:solidFill>
                  <a:srgbClr val="333333"/>
                </a:solidFill>
                <a:latin typeface="Calibri"/>
              </a:rPr>
              <a:t>Studie wurde in Deutschland von Prof. Dr. Anke Reinacher-Schick (St. Josef Hospital, Ruhr-Universität Bochum) koordiniert.</a:t>
            </a:r>
          </a:p>
          <a:p>
            <a:pPr>
              <a:spcBef>
                <a:spcPts val="300"/>
              </a:spcBef>
              <a:spcAft>
                <a:spcPts val="800"/>
              </a:spcAft>
              <a:buFont typeface="Arial"/>
              <a:buChar char="•"/>
            </a:pPr>
            <a:r>
              <a:rPr sz="1800" b="0">
                <a:solidFill>
                  <a:srgbClr val="333333"/>
                </a:solidFill>
                <a:latin typeface="Calibri"/>
              </a:rPr>
              <a:t>Enge Zusammenarbeit zwischen Alliance (USA) und AIO (Arbeitsgemeinschaft Internistische Onkologie) der Deutschen Krebsgesellschaft.</a:t>
            </a:r>
          </a:p>
          <a:p>
            <a:pPr>
              <a:spcBef>
                <a:spcPts val="300"/>
              </a:spcBef>
              <a:spcAft>
                <a:spcPts val="800"/>
              </a:spcAft>
              <a:buFont typeface="Arial"/>
              <a:buChar char="•"/>
            </a:pPr>
            <a:r>
              <a:rPr sz="1800" b="0">
                <a:solidFill>
                  <a:srgbClr val="333333"/>
                </a:solidFill>
                <a:latin typeface="Calibri"/>
              </a:rPr>
              <a:t>COLOPREDICT-Register (CPP-Register) ermöglichte schnelle Identifizierung geeigneter Patient:innen.</a:t>
            </a:r>
          </a:p>
          <a:p>
            <a:pPr>
              <a:spcBef>
                <a:spcPts val="300"/>
              </a:spcBef>
              <a:spcAft>
                <a:spcPts val="800"/>
              </a:spcAft>
              <a:buFont typeface="Arial"/>
              <a:buChar char="•"/>
            </a:pPr>
            <a:r>
              <a:rPr sz="1800" b="0">
                <a:solidFill>
                  <a:srgbClr val="333333"/>
                </a:solidFill>
                <a:latin typeface="Calibri"/>
              </a:rPr>
              <a:t>AIO-angeschlossene Studienzentren sicherten Zugang für Patient:innen in Deutschland.</a:t>
            </a:r>
          </a:p>
          <a:p>
            <a:pPr>
              <a:spcBef>
                <a:spcPts val="300"/>
              </a:spcBef>
              <a:spcAft>
                <a:spcPts val="800"/>
              </a:spcAft>
              <a:buFont typeface="Arial"/>
              <a:buChar char="•"/>
            </a:pPr>
            <a:r>
              <a:rPr sz="1800" b="0">
                <a:solidFill>
                  <a:srgbClr val="333333"/>
                </a:solidFill>
                <a:latin typeface="Calibri"/>
              </a:rPr>
              <a:t>Erfolg unterstreicht Bedeutung akademischer Forschungspartnerschaften und transsektoraler Netzwerke.</a:t>
            </a:r>
          </a:p>
        </p:txBody>
      </p:sp>
      <p:pic>
        <p:nvPicPr>
          <p:cNvPr id="7" name="Picture 6" descr="image.jpg"/>
          <p:cNvPicPr>
            <a:picLocks noChangeAspect="1"/>
          </p:cNvPicPr>
          <p:nvPr/>
        </p:nvPicPr>
        <p:blipFill>
          <a:blip r:embed="rId5"/>
          <a:stretch>
            <a:fillRect/>
          </a:stretch>
        </p:blipFill>
        <p:spPr>
          <a:xfrm>
            <a:off x="274320" y="1463040"/>
            <a:ext cx="4114800" cy="4526279"/>
          </a:xfrm>
          <a:prstGeom prst="rect">
            <a:avLst/>
          </a:prstGeom>
        </p:spPr>
      </p:pic>
    </p:spTree>
  </p:cSld>
  <p:clrMapOvr>
    <a:masterClrMapping/>
  </p:clrMapOvr>
  <p:transition spd="med">
    <p:zoom/>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4"/>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8DB8CC"/>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Leitlinienanpassung und neuer Behandlungsstandard</a:t>
            </a:r>
          </a:p>
        </p:txBody>
      </p:sp>
      <p:sp>
        <p:nvSpPr>
          <p:cNvPr id="5" name="Rectangle 4"/>
          <p:cNvSpPr/>
          <p:nvPr/>
        </p:nvSpPr>
        <p:spPr>
          <a:xfrm>
            <a:off x="0" y="1005840"/>
            <a:ext cx="12191695" cy="38100"/>
          </a:xfrm>
          <a:prstGeom prst="rect">
            <a:avLst/>
          </a:prstGeom>
          <a:solidFill>
            <a:srgbClr val="DCEF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640080" y="1371600"/>
            <a:ext cx="10911535" cy="5029200"/>
          </a:xfrm>
          <a:prstGeom prst="rect">
            <a:avLst/>
          </a:prstGeom>
          <a:noFill/>
        </p:spPr>
        <p:txBody>
          <a:bodyPr wrap="square">
            <a:normAutofit/>
          </a:bodyPr>
          <a:lstStyle/>
          <a:p>
            <a:pPr>
              <a:spcBef>
                <a:spcPts val="300"/>
              </a:spcBef>
              <a:spcAft>
                <a:spcPts val="800"/>
              </a:spcAft>
              <a:buFont typeface="Arial"/>
              <a:buChar char="•"/>
            </a:pPr>
            <a:r>
              <a:rPr sz="1800" b="0">
                <a:solidFill>
                  <a:srgbClr val="333333"/>
                </a:solidFill>
                <a:latin typeface="Calibri"/>
              </a:rPr>
              <a:t>Ergebnisse der ATOMIC-Studie wurden in die neuesten Leitlinien des National Comprehensive Cancer Network (NCCN) aufgenommen.</a:t>
            </a:r>
          </a:p>
          <a:p>
            <a:pPr>
              <a:spcBef>
                <a:spcPts val="300"/>
              </a:spcBef>
              <a:spcAft>
                <a:spcPts val="800"/>
              </a:spcAft>
              <a:buFont typeface="Arial"/>
              <a:buChar char="•"/>
            </a:pPr>
            <a:r>
              <a:rPr sz="1800" b="0">
                <a:solidFill>
                  <a:srgbClr val="333333"/>
                </a:solidFill>
                <a:latin typeface="Calibri"/>
              </a:rPr>
              <a:t>Bestätigt die Rolle immuntherapiebasierter adjuvanter Behandlungsstrategien bei Hochrisikopatient:innen mit dMMR-Darmkrebs.</a:t>
            </a:r>
          </a:p>
          <a:p>
            <a:pPr>
              <a:spcBef>
                <a:spcPts val="300"/>
              </a:spcBef>
              <a:spcAft>
                <a:spcPts val="800"/>
              </a:spcAft>
              <a:buFont typeface="Arial"/>
              <a:buChar char="•"/>
            </a:pPr>
            <a:r>
              <a:rPr sz="1800" b="0">
                <a:solidFill>
                  <a:srgbClr val="333333"/>
                </a:solidFill>
                <a:latin typeface="Calibri"/>
              </a:rPr>
              <a:t>Kombinationstherapie (Atezolizumab + Chemotherapie) könnte neuen Standard für diese Patientengruppe setzen.</a:t>
            </a:r>
          </a:p>
          <a:p>
            <a:pPr>
              <a:spcBef>
                <a:spcPts val="300"/>
              </a:spcBef>
              <a:spcAft>
                <a:spcPts val="800"/>
              </a:spcAft>
              <a:buFont typeface="Arial"/>
              <a:buChar char="•"/>
            </a:pPr>
            <a:r>
              <a:rPr sz="1800" b="0">
                <a:solidFill>
                  <a:srgbClr val="333333"/>
                </a:solidFill>
                <a:latin typeface="Calibri"/>
              </a:rPr>
              <a:t>Zulassung von Atezolizumab für diese Indikation wird erwartet.</a:t>
            </a:r>
          </a:p>
          <a:p>
            <a:pPr>
              <a:spcBef>
                <a:spcPts val="300"/>
              </a:spcBef>
              <a:spcAft>
                <a:spcPts val="800"/>
              </a:spcAft>
              <a:buFont typeface="Arial"/>
              <a:buChar char="•"/>
            </a:pPr>
            <a:r>
              <a:rPr sz="1800" b="0">
                <a:solidFill>
                  <a:srgbClr val="333333"/>
                </a:solidFill>
                <a:latin typeface="Calibri"/>
              </a:rPr>
              <a:t>Studie veröffentlicht im New England Journal of Medicine (DOI: 10.1056/NEJMoa2507874).</a:t>
            </a:r>
          </a:p>
        </p:txBody>
      </p:sp>
    </p:spTree>
  </p:cSld>
  <p:clrMapOvr>
    <a:masterClrMapping/>
  </p:clrMapOvr>
  <p:transition spd="med">
    <p:zoom/>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4"/>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8DB8CC"/>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ATOMIC-Studie: 50%ige Risikoreduktion durch Immuntherapie</a:t>
            </a:r>
          </a:p>
        </p:txBody>
      </p:sp>
      <p:sp>
        <p:nvSpPr>
          <p:cNvPr id="5" name="Rectangle 4"/>
          <p:cNvSpPr/>
          <p:nvPr/>
        </p:nvSpPr>
        <p:spPr>
          <a:xfrm>
            <a:off x="0" y="1005840"/>
            <a:ext cx="12191695" cy="38100"/>
          </a:xfrm>
          <a:prstGeom prst="rect">
            <a:avLst/>
          </a:prstGeom>
          <a:solidFill>
            <a:srgbClr val="DCEF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914400" y="1143000"/>
            <a:ext cx="10362895" cy="1417320"/>
          </a:xfrm>
          <a:prstGeom prst="rect">
            <a:avLst/>
          </a:prstGeom>
          <a:noFill/>
        </p:spPr>
        <p:txBody>
          <a:bodyPr wrap="square">
            <a:spAutoFit/>
          </a:bodyPr>
          <a:lstStyle/>
          <a:p>
            <a:pPr algn="ctr">
              <a:defRPr sz="6400" b="1">
                <a:solidFill>
                  <a:srgbClr val="8DB8CC"/>
                </a:solidFill>
                <a:latin typeface="Calibri"/>
              </a:defRPr>
            </a:pPr>
            <a:r>
              <a:t>50</a:t>
            </a:r>
          </a:p>
        </p:txBody>
      </p:sp>
      <p:sp>
        <p:nvSpPr>
          <p:cNvPr id="7" name="TextBox 6"/>
          <p:cNvSpPr txBox="1"/>
          <p:nvPr/>
        </p:nvSpPr>
        <p:spPr>
          <a:xfrm>
            <a:off x="914400" y="2606040"/>
            <a:ext cx="10362895" cy="594360"/>
          </a:xfrm>
          <a:prstGeom prst="rect">
            <a:avLst/>
          </a:prstGeom>
          <a:noFill/>
        </p:spPr>
        <p:txBody>
          <a:bodyPr wrap="square">
            <a:spAutoFit/>
          </a:bodyPr>
          <a:lstStyle/>
          <a:p>
            <a:pPr algn="ctr">
              <a:defRPr sz="2000">
                <a:solidFill>
                  <a:srgbClr val="666666"/>
                </a:solidFill>
                <a:latin typeface="Calibri"/>
              </a:defRPr>
            </a:pPr>
            <a:r>
              <a:t>Prozentuale Verringerung des Risikos für Wiederauftreten oder Tod</a:t>
            </a:r>
          </a:p>
        </p:txBody>
      </p:sp>
      <p:sp>
        <p:nvSpPr>
          <p:cNvPr id="8" name="TextBox 7"/>
          <p:cNvSpPr txBox="1"/>
          <p:nvPr/>
        </p:nvSpPr>
        <p:spPr>
          <a:xfrm>
            <a:off x="640080" y="3337560"/>
            <a:ext cx="7345375" cy="2788920"/>
          </a:xfrm>
          <a:prstGeom prst="rect">
            <a:avLst/>
          </a:prstGeom>
          <a:noFill/>
        </p:spPr>
        <p:txBody>
          <a:bodyPr wrap="square">
            <a:normAutofit/>
          </a:bodyPr>
          <a:lstStyle/>
          <a:p>
            <a:pPr>
              <a:spcBef>
                <a:spcPts val="200"/>
              </a:spcBef>
              <a:spcAft>
                <a:spcPts val="600"/>
              </a:spcAft>
              <a:buFont typeface="Arial"/>
              <a:buChar char="•"/>
            </a:pPr>
            <a:r>
              <a:rPr sz="1600" b="0">
                <a:solidFill>
                  <a:srgbClr val="333333"/>
                </a:solidFill>
                <a:latin typeface="Calibri"/>
              </a:rPr>
              <a:t>Vergleich: Kombinationstherapie (Atezolizumab + Chemotherapie) vs. alleinige Chemotherapie.</a:t>
            </a:r>
          </a:p>
          <a:p>
            <a:pPr>
              <a:spcBef>
                <a:spcPts val="200"/>
              </a:spcBef>
              <a:spcAft>
                <a:spcPts val="600"/>
              </a:spcAft>
              <a:buFont typeface="Arial"/>
              <a:buChar char="•"/>
            </a:pPr>
            <a:r>
              <a:rPr sz="1600" b="0">
                <a:solidFill>
                  <a:srgbClr val="333333"/>
                </a:solidFill>
                <a:latin typeface="Calibri"/>
              </a:rPr>
              <a:t>Studie mit 712 Patient:innen mit dMMR-Darmkrebs im Stadium III (September 2017 – Januar 2023).</a:t>
            </a:r>
          </a:p>
          <a:p>
            <a:pPr>
              <a:spcBef>
                <a:spcPts val="200"/>
              </a:spcBef>
              <a:spcAft>
                <a:spcPts val="600"/>
              </a:spcAft>
              <a:buFont typeface="Arial"/>
              <a:buChar char="•"/>
            </a:pPr>
            <a:r>
              <a:rPr sz="1600" b="0">
                <a:solidFill>
                  <a:srgbClr val="333333"/>
                </a:solidFill>
                <a:latin typeface="Calibri"/>
              </a:rPr>
              <a:t>Ergebnis: Deutliche Verbesserung des krankheitsfreien Überlebens nach 3 Jahren.</a:t>
            </a:r>
          </a:p>
          <a:p>
            <a:pPr>
              <a:spcBef>
                <a:spcPts val="200"/>
              </a:spcBef>
              <a:spcAft>
                <a:spcPts val="600"/>
              </a:spcAft>
              <a:buFont typeface="Arial"/>
              <a:buChar char="•"/>
            </a:pPr>
            <a:r>
              <a:rPr sz="1600" b="0">
                <a:solidFill>
                  <a:srgbClr val="333333"/>
                </a:solidFill>
                <a:latin typeface="Calibri"/>
              </a:rPr>
              <a:t>Klinische Relevanz: Aufnahme in Leitlinien des National Comprehensive Cancer Network (NCCN).</a:t>
            </a:r>
          </a:p>
        </p:txBody>
      </p:sp>
      <p:pic>
        <p:nvPicPr>
          <p:cNvPr id="9" name="Picture 8" descr="image.jpg"/>
          <p:cNvPicPr>
            <a:picLocks noChangeAspect="1"/>
          </p:cNvPicPr>
          <p:nvPr/>
        </p:nvPicPr>
        <p:blipFill>
          <a:blip r:embed="rId5"/>
          <a:stretch>
            <a:fillRect/>
          </a:stretch>
        </p:blipFill>
        <p:spPr>
          <a:xfrm>
            <a:off x="8259775" y="3886200"/>
            <a:ext cx="3200400" cy="2103120"/>
          </a:xfrm>
          <a:prstGeom prst="rect">
            <a:avLst/>
          </a:prstGeom>
        </p:spPr>
      </p:pic>
    </p:spTree>
  </p:cSld>
  <p:clrMapOvr>
    <a:masterClrMapping/>
  </p:clrMapOvr>
  <p:transition spd="med">
    <p:zoom/>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4"/>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8DB8CC"/>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ATOMIC-Studie: Krankheitsfreies Überleben nach 3 Jahren</a:t>
            </a:r>
          </a:p>
        </p:txBody>
      </p:sp>
      <p:sp>
        <p:nvSpPr>
          <p:cNvPr id="5" name="Rectangle 4"/>
          <p:cNvSpPr/>
          <p:nvPr/>
        </p:nvSpPr>
        <p:spPr>
          <a:xfrm>
            <a:off x="0" y="1005840"/>
            <a:ext cx="12191695" cy="38100"/>
          </a:xfrm>
          <a:prstGeom prst="rect">
            <a:avLst/>
          </a:prstGeom>
          <a:solidFill>
            <a:srgbClr val="DCEF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graphicFrame>
        <p:nvGraphicFramePr>
          <p:cNvPr id="6" name="Table 5"/>
          <p:cNvGraphicFramePr>
            <a:graphicFrameLocks noGrp="1"/>
          </p:cNvGraphicFramePr>
          <p:nvPr/>
        </p:nvGraphicFramePr>
        <p:xfrm>
          <a:off x="640080" y="1554480"/>
          <a:ext cx="10911534" cy="1371600"/>
        </p:xfrm>
        <a:graphic>
          <a:graphicData uri="http://schemas.openxmlformats.org/drawingml/2006/table">
            <a:tbl>
              <a:tblPr firstRow="1" bandRow="1">
                <a:tableStyleId>{5C22544A-7EE6-4342-B048-85BDC9FD1C3A}</a:tableStyleId>
              </a:tblPr>
              <a:tblGrid>
                <a:gridCol w="5455767">
                  <a:extLst>
                    <a:ext uri="{9D8B030D-6E8A-4147-A177-3AD203B41FA5}">
                      <a16:colId xmlns:a16="http://schemas.microsoft.com/office/drawing/2014/main" val="20000"/>
                    </a:ext>
                  </a:extLst>
                </a:gridCol>
                <a:gridCol w="5455767">
                  <a:extLst>
                    <a:ext uri="{9D8B030D-6E8A-4147-A177-3AD203B41FA5}">
                      <a16:colId xmlns:a16="http://schemas.microsoft.com/office/drawing/2014/main" val="20001"/>
                    </a:ext>
                  </a:extLst>
                </a:gridCol>
              </a:tblGrid>
              <a:tr h="457200">
                <a:tc>
                  <a:txBody>
                    <a:bodyPr/>
                    <a:lstStyle/>
                    <a:p>
                      <a:pPr algn="ctr">
                        <a:defRPr sz="1400" b="1">
                          <a:solidFill>
                            <a:srgbClr val="FFFFFF"/>
                          </a:solidFill>
                          <a:latin typeface="Calibri"/>
                        </a:defRPr>
                      </a:pPr>
                      <a:r>
                        <a:t>Therapieform</a:t>
                      </a:r>
                    </a:p>
                  </a:txBody>
                  <a:tcPr marL="73152" marR="73152" marT="36576" marB="36576" anchor="ctr">
                    <a:solidFill>
                      <a:srgbClr val="8DB8CC"/>
                    </a:solidFill>
                  </a:tcPr>
                </a:tc>
                <a:tc>
                  <a:txBody>
                    <a:bodyPr/>
                    <a:lstStyle/>
                    <a:p>
                      <a:pPr algn="ctr">
                        <a:defRPr sz="1400" b="1">
                          <a:solidFill>
                            <a:srgbClr val="FFFFFF"/>
                          </a:solidFill>
                          <a:latin typeface="Calibri"/>
                        </a:defRPr>
                      </a:pPr>
                      <a:r>
                        <a:t>Krankheitsfreies Überleben nach 3 Jahren (%)</a:t>
                      </a:r>
                    </a:p>
                  </a:txBody>
                  <a:tcPr marL="73152" marR="73152" marT="36576" marB="36576" anchor="ctr">
                    <a:solidFill>
                      <a:srgbClr val="8DB8CC"/>
                    </a:solidFill>
                  </a:tcPr>
                </a:tc>
                <a:extLst>
                  <a:ext uri="{0D108BD9-81ED-4DB2-BD59-A6C34878D82A}">
                    <a16:rowId xmlns:a16="http://schemas.microsoft.com/office/drawing/2014/main" val="10000"/>
                  </a:ext>
                </a:extLst>
              </a:tr>
              <a:tr h="457200">
                <a:tc>
                  <a:txBody>
                    <a:bodyPr/>
                    <a:lstStyle/>
                    <a:p>
                      <a:pPr algn="l">
                        <a:defRPr sz="1200" b="0">
                          <a:solidFill>
                            <a:srgbClr val="333333"/>
                          </a:solidFill>
                          <a:latin typeface="Calibri"/>
                        </a:defRPr>
                      </a:pPr>
                      <a:r>
                        <a:t>Standard-Chemotherapie allein</a:t>
                      </a:r>
                    </a:p>
                  </a:txBody>
                  <a:tcPr marL="73152" marR="73152" marT="36576" marB="36576" anchor="ctr">
                    <a:solidFill>
                      <a:srgbClr val="E8EEF4"/>
                    </a:solidFill>
                  </a:tcPr>
                </a:tc>
                <a:tc>
                  <a:txBody>
                    <a:bodyPr/>
                    <a:lstStyle/>
                    <a:p>
                      <a:pPr algn="r">
                        <a:defRPr sz="1200" b="0">
                          <a:solidFill>
                            <a:srgbClr val="333333"/>
                          </a:solidFill>
                          <a:latin typeface="Calibri"/>
                        </a:defRPr>
                      </a:pPr>
                      <a:r>
                        <a:t>76,2</a:t>
                      </a:r>
                    </a:p>
                  </a:txBody>
                  <a:tcPr marL="73152" marR="73152" marT="36576" marB="36576" anchor="ctr">
                    <a:solidFill>
                      <a:srgbClr val="E8EEF4"/>
                    </a:solidFill>
                  </a:tcPr>
                </a:tc>
                <a:extLst>
                  <a:ext uri="{0D108BD9-81ED-4DB2-BD59-A6C34878D82A}">
                    <a16:rowId xmlns:a16="http://schemas.microsoft.com/office/drawing/2014/main" val="10001"/>
                  </a:ext>
                </a:extLst>
              </a:tr>
              <a:tr h="457200">
                <a:tc>
                  <a:txBody>
                    <a:bodyPr/>
                    <a:lstStyle/>
                    <a:p>
                      <a:pPr algn="l">
                        <a:defRPr sz="1200" b="0">
                          <a:solidFill>
                            <a:srgbClr val="333333"/>
                          </a:solidFill>
                          <a:latin typeface="Calibri"/>
                        </a:defRPr>
                      </a:pPr>
                      <a:r>
                        <a:t>Chemotherapie + Atezolizumab (6 Monate), gefolgt von Atezolizumab-Monotherapie (6 Monate)</a:t>
                      </a:r>
                    </a:p>
                  </a:txBody>
                  <a:tcPr marL="73152" marR="73152" marT="36576" marB="36576" anchor="ctr">
                    <a:solidFill>
                      <a:srgbClr val="FFFFFF"/>
                    </a:solidFill>
                  </a:tcPr>
                </a:tc>
                <a:tc>
                  <a:txBody>
                    <a:bodyPr/>
                    <a:lstStyle/>
                    <a:p>
                      <a:pPr algn="r">
                        <a:defRPr sz="1200" b="0">
                          <a:solidFill>
                            <a:srgbClr val="333333"/>
                          </a:solidFill>
                          <a:latin typeface="Calibri"/>
                        </a:defRPr>
                      </a:pPr>
                      <a:r>
                        <a:t>86,3</a:t>
                      </a:r>
                    </a:p>
                  </a:txBody>
                  <a:tcPr marL="73152" marR="73152" marT="36576" marB="36576" anchor="ctr">
                    <a:solidFill>
                      <a:srgbClr val="FFFFFF"/>
                    </a:solidFill>
                  </a:tcPr>
                </a:tc>
                <a:extLst>
                  <a:ext uri="{0D108BD9-81ED-4DB2-BD59-A6C34878D82A}">
                    <a16:rowId xmlns:a16="http://schemas.microsoft.com/office/drawing/2014/main" val="10002"/>
                  </a:ext>
                </a:extLst>
              </a:tr>
            </a:tbl>
          </a:graphicData>
        </a:graphic>
      </p:graphicFrame>
      <p:sp>
        <p:nvSpPr>
          <p:cNvPr id="7" name="TextBox 6"/>
          <p:cNvSpPr txBox="1"/>
          <p:nvPr/>
        </p:nvSpPr>
        <p:spPr>
          <a:xfrm>
            <a:off x="640080" y="3200400"/>
            <a:ext cx="10911535" cy="1097280"/>
          </a:xfrm>
          <a:prstGeom prst="rect">
            <a:avLst/>
          </a:prstGeom>
          <a:noFill/>
        </p:spPr>
        <p:txBody>
          <a:bodyPr wrap="square">
            <a:spAutoFit/>
          </a:bodyPr>
          <a:lstStyle/>
          <a:p>
            <a:pPr>
              <a:defRPr sz="1300" i="1">
                <a:solidFill>
                  <a:srgbClr val="666666"/>
                </a:solidFill>
                <a:latin typeface="Calibri"/>
              </a:defRPr>
            </a:pPr>
            <a:r>
              <a:t>Vergleich des krankheitsfreien Überlebens nach 3 Jahren zwischen alleiniger Chemotherapie und Kombinationstherapie mit Atezolizumab bei Patient:innen mit dMMR-Darmkrebs im Stadium III (n=712).</a:t>
            </a:r>
          </a:p>
        </p:txBody>
      </p:sp>
    </p:spTree>
  </p:cSld>
  <p:clrMapOvr>
    <a:masterClrMapping/>
  </p:clrMapOvr>
  <p:transition spd="med">
    <p:zoom/>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4"/>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8DB8CC"/>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Krankheitsfreies Überleben nach 3 Jahren (ATOMIC-Studie)</a:t>
            </a:r>
          </a:p>
        </p:txBody>
      </p:sp>
      <p:sp>
        <p:nvSpPr>
          <p:cNvPr id="5" name="Rectangle 4"/>
          <p:cNvSpPr/>
          <p:nvPr/>
        </p:nvSpPr>
        <p:spPr>
          <a:xfrm>
            <a:off x="0" y="1005840"/>
            <a:ext cx="12191695" cy="38100"/>
          </a:xfrm>
          <a:prstGeom prst="rect">
            <a:avLst/>
          </a:prstGeom>
          <a:solidFill>
            <a:srgbClr val="DCEF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graphicFrame>
        <p:nvGraphicFramePr>
          <p:cNvPr id="6" name="Chart 5"/>
          <p:cNvGraphicFramePr>
            <a:graphicFrameLocks noGrp="1"/>
          </p:cNvGraphicFramePr>
          <p:nvPr/>
        </p:nvGraphicFramePr>
        <p:xfrm>
          <a:off x="914400" y="1554480"/>
          <a:ext cx="10362895" cy="3931920"/>
        </p:xfrm>
        <a:graphic>
          <a:graphicData uri="http://schemas.openxmlformats.org/drawingml/2006/chart">
            <c:chart xmlns:c="http://schemas.openxmlformats.org/drawingml/2006/chart" xmlns:r="http://schemas.openxmlformats.org/officeDocument/2006/relationships" r:id="rId5"/>
          </a:graphicData>
        </a:graphic>
      </p:graphicFrame>
      <p:sp>
        <p:nvSpPr>
          <p:cNvPr id="7" name="TextBox 6"/>
          <p:cNvSpPr txBox="1"/>
          <p:nvPr/>
        </p:nvSpPr>
        <p:spPr>
          <a:xfrm>
            <a:off x="640080" y="5623560"/>
            <a:ext cx="10911535" cy="1051560"/>
          </a:xfrm>
          <a:prstGeom prst="rect">
            <a:avLst/>
          </a:prstGeom>
          <a:noFill/>
        </p:spPr>
        <p:txBody>
          <a:bodyPr wrap="square">
            <a:spAutoFit/>
          </a:bodyPr>
          <a:lstStyle/>
          <a:p>
            <a:pPr>
              <a:defRPr sz="1300" i="1">
                <a:solidFill>
                  <a:srgbClr val="666666"/>
                </a:solidFill>
                <a:latin typeface="Calibri"/>
              </a:defRPr>
            </a:pPr>
            <a:r>
              <a:t>Vergleich des krankheitsfreien Überlebens nach 3 Jahren zwischen den beiden Therapiearmen der ATOMIC-Studie.</a:t>
            </a:r>
          </a:p>
        </p:txBody>
      </p:sp>
    </p:spTree>
  </p:cSld>
  <p:clrMapOvr>
    <a:masterClrMapping/>
  </p:clrMapOvr>
  <p:transition spd="med">
    <p:zoom/>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4"/>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8DB8CC"/>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BreAK CRC001-Studie: Klinische Ergebnisse zu STC-1010</a:t>
            </a:r>
          </a:p>
        </p:txBody>
      </p:sp>
      <p:sp>
        <p:nvSpPr>
          <p:cNvPr id="5" name="Rectangle 4"/>
          <p:cNvSpPr/>
          <p:nvPr/>
        </p:nvSpPr>
        <p:spPr>
          <a:xfrm>
            <a:off x="0" y="1005840"/>
            <a:ext cx="12191695" cy="38100"/>
          </a:xfrm>
          <a:prstGeom prst="rect">
            <a:avLst/>
          </a:prstGeom>
          <a:solidFill>
            <a:srgbClr val="DCEF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graphicFrame>
        <p:nvGraphicFramePr>
          <p:cNvPr id="6" name="Table 5"/>
          <p:cNvGraphicFramePr>
            <a:graphicFrameLocks noGrp="1"/>
          </p:cNvGraphicFramePr>
          <p:nvPr/>
        </p:nvGraphicFramePr>
        <p:xfrm>
          <a:off x="640080" y="1554480"/>
          <a:ext cx="10911534" cy="1828800"/>
        </p:xfrm>
        <a:graphic>
          <a:graphicData uri="http://schemas.openxmlformats.org/drawingml/2006/table">
            <a:tbl>
              <a:tblPr firstRow="1" bandRow="1">
                <a:tableStyleId>{5C22544A-7EE6-4342-B048-85BDC9FD1C3A}</a:tableStyleId>
              </a:tblPr>
              <a:tblGrid>
                <a:gridCol w="5455767">
                  <a:extLst>
                    <a:ext uri="{9D8B030D-6E8A-4147-A177-3AD203B41FA5}">
                      <a16:colId xmlns:a16="http://schemas.microsoft.com/office/drawing/2014/main" val="20000"/>
                    </a:ext>
                  </a:extLst>
                </a:gridCol>
                <a:gridCol w="5455767">
                  <a:extLst>
                    <a:ext uri="{9D8B030D-6E8A-4147-A177-3AD203B41FA5}">
                      <a16:colId xmlns:a16="http://schemas.microsoft.com/office/drawing/2014/main" val="20001"/>
                    </a:ext>
                  </a:extLst>
                </a:gridCol>
              </a:tblGrid>
              <a:tr h="457200">
                <a:tc>
                  <a:txBody>
                    <a:bodyPr/>
                    <a:lstStyle/>
                    <a:p>
                      <a:pPr algn="ctr">
                        <a:defRPr sz="1400" b="1">
                          <a:solidFill>
                            <a:srgbClr val="FFFFFF"/>
                          </a:solidFill>
                          <a:latin typeface="Calibri"/>
                        </a:defRPr>
                      </a:pPr>
                      <a:r>
                        <a:t>Parameter</a:t>
                      </a:r>
                    </a:p>
                  </a:txBody>
                  <a:tcPr marL="73152" marR="73152" marT="36576" marB="36576" anchor="ctr">
                    <a:solidFill>
                      <a:srgbClr val="8DB8CC"/>
                    </a:solidFill>
                  </a:tcPr>
                </a:tc>
                <a:tc>
                  <a:txBody>
                    <a:bodyPr/>
                    <a:lstStyle/>
                    <a:p>
                      <a:pPr algn="ctr">
                        <a:defRPr sz="1400" b="1">
                          <a:solidFill>
                            <a:srgbClr val="FFFFFF"/>
                          </a:solidFill>
                          <a:latin typeface="Calibri"/>
                        </a:defRPr>
                      </a:pPr>
                      <a:r>
                        <a:t>Ergebnis</a:t>
                      </a:r>
                    </a:p>
                  </a:txBody>
                  <a:tcPr marL="73152" marR="73152" marT="36576" marB="36576" anchor="ctr">
                    <a:solidFill>
                      <a:srgbClr val="8DB8CC"/>
                    </a:solidFill>
                  </a:tcPr>
                </a:tc>
                <a:extLst>
                  <a:ext uri="{0D108BD9-81ED-4DB2-BD59-A6C34878D82A}">
                    <a16:rowId xmlns:a16="http://schemas.microsoft.com/office/drawing/2014/main" val="10000"/>
                  </a:ext>
                </a:extLst>
              </a:tr>
              <a:tr h="457200">
                <a:tc>
                  <a:txBody>
                    <a:bodyPr/>
                    <a:lstStyle/>
                    <a:p>
                      <a:pPr algn="l">
                        <a:defRPr sz="1200" b="0">
                          <a:solidFill>
                            <a:srgbClr val="333333"/>
                          </a:solidFill>
                          <a:latin typeface="Calibri"/>
                        </a:defRPr>
                      </a:pPr>
                      <a:r>
                        <a:t>Dosislimitierende Toxizitäten (DLTs)</a:t>
                      </a:r>
                    </a:p>
                  </a:txBody>
                  <a:tcPr marL="73152" marR="73152" marT="36576" marB="36576" anchor="ctr">
                    <a:solidFill>
                      <a:srgbClr val="E8EEF4"/>
                    </a:solidFill>
                  </a:tcPr>
                </a:tc>
                <a:tc>
                  <a:txBody>
                    <a:bodyPr/>
                    <a:lstStyle/>
                    <a:p>
                      <a:pPr algn="r">
                        <a:defRPr sz="1200" b="0">
                          <a:solidFill>
                            <a:srgbClr val="333333"/>
                          </a:solidFill>
                          <a:latin typeface="Calibri"/>
                        </a:defRPr>
                      </a:pPr>
                      <a:r>
                        <a:t>Keine beobachtet</a:t>
                      </a:r>
                    </a:p>
                  </a:txBody>
                  <a:tcPr marL="73152" marR="73152" marT="36576" marB="36576" anchor="ctr">
                    <a:solidFill>
                      <a:srgbClr val="E8EEF4"/>
                    </a:solidFill>
                  </a:tcPr>
                </a:tc>
                <a:extLst>
                  <a:ext uri="{0D108BD9-81ED-4DB2-BD59-A6C34878D82A}">
                    <a16:rowId xmlns:a16="http://schemas.microsoft.com/office/drawing/2014/main" val="10001"/>
                  </a:ext>
                </a:extLst>
              </a:tr>
              <a:tr h="457200">
                <a:tc>
                  <a:txBody>
                    <a:bodyPr/>
                    <a:lstStyle/>
                    <a:p>
                      <a:pPr algn="l">
                        <a:defRPr sz="1200" b="0">
                          <a:solidFill>
                            <a:srgbClr val="333333"/>
                          </a:solidFill>
                          <a:latin typeface="Calibri"/>
                        </a:defRPr>
                      </a:pPr>
                      <a:r>
                        <a:t>Krankheitskontrollrate (DCR) nach RECIST</a:t>
                      </a:r>
                    </a:p>
                  </a:txBody>
                  <a:tcPr marL="73152" marR="73152" marT="36576" marB="36576" anchor="ctr">
                    <a:solidFill>
                      <a:srgbClr val="FFFFFF"/>
                    </a:solidFill>
                  </a:tcPr>
                </a:tc>
                <a:tc>
                  <a:txBody>
                    <a:bodyPr/>
                    <a:lstStyle/>
                    <a:p>
                      <a:pPr algn="r">
                        <a:defRPr sz="1200" b="0">
                          <a:solidFill>
                            <a:srgbClr val="333333"/>
                          </a:solidFill>
                          <a:latin typeface="Calibri"/>
                        </a:defRPr>
                      </a:pPr>
                      <a:r>
                        <a:t>100 %</a:t>
                      </a:r>
                    </a:p>
                  </a:txBody>
                  <a:tcPr marL="73152" marR="73152" marT="36576" marB="36576" anchor="ctr">
                    <a:solidFill>
                      <a:srgbClr val="FFFFFF"/>
                    </a:solidFill>
                  </a:tcPr>
                </a:tc>
                <a:extLst>
                  <a:ext uri="{0D108BD9-81ED-4DB2-BD59-A6C34878D82A}">
                    <a16:rowId xmlns:a16="http://schemas.microsoft.com/office/drawing/2014/main" val="10002"/>
                  </a:ext>
                </a:extLst>
              </a:tr>
              <a:tr h="457200">
                <a:tc>
                  <a:txBody>
                    <a:bodyPr/>
                    <a:lstStyle/>
                    <a:p>
                      <a:pPr algn="l">
                        <a:defRPr sz="1200" b="0">
                          <a:solidFill>
                            <a:srgbClr val="333333"/>
                          </a:solidFill>
                          <a:latin typeface="Calibri"/>
                        </a:defRPr>
                      </a:pPr>
                      <a:r>
                        <a:t>Immunaktivierung (Überempfindlichkeitsreaktionen vom verzögerten Typ, DTH)</a:t>
                      </a:r>
                    </a:p>
                  </a:txBody>
                  <a:tcPr marL="73152" marR="73152" marT="36576" marB="36576" anchor="ctr">
                    <a:solidFill>
                      <a:srgbClr val="E8EEF4"/>
                    </a:solidFill>
                  </a:tcPr>
                </a:tc>
                <a:tc>
                  <a:txBody>
                    <a:bodyPr/>
                    <a:lstStyle/>
                    <a:p>
                      <a:pPr algn="r">
                        <a:defRPr sz="1200" b="0">
                          <a:solidFill>
                            <a:srgbClr val="333333"/>
                          </a:solidFill>
                          <a:latin typeface="Calibri"/>
                        </a:defRPr>
                      </a:pPr>
                      <a:r>
                        <a:t>Anzeichen vorhanden</a:t>
                      </a:r>
                    </a:p>
                  </a:txBody>
                  <a:tcPr marL="73152" marR="73152" marT="36576" marB="36576" anchor="ctr">
                    <a:solidFill>
                      <a:srgbClr val="E8EEF4"/>
                    </a:solidFill>
                  </a:tcPr>
                </a:tc>
                <a:extLst>
                  <a:ext uri="{0D108BD9-81ED-4DB2-BD59-A6C34878D82A}">
                    <a16:rowId xmlns:a16="http://schemas.microsoft.com/office/drawing/2014/main" val="10003"/>
                  </a:ext>
                </a:extLst>
              </a:tr>
            </a:tbl>
          </a:graphicData>
        </a:graphic>
      </p:graphicFrame>
      <p:sp>
        <p:nvSpPr>
          <p:cNvPr id="7" name="TextBox 6"/>
          <p:cNvSpPr txBox="1"/>
          <p:nvPr/>
        </p:nvSpPr>
        <p:spPr>
          <a:xfrm>
            <a:off x="640080" y="3657600"/>
            <a:ext cx="10911535" cy="1097280"/>
          </a:xfrm>
          <a:prstGeom prst="rect">
            <a:avLst/>
          </a:prstGeom>
          <a:noFill/>
        </p:spPr>
        <p:txBody>
          <a:bodyPr wrap="square">
            <a:spAutoFit/>
          </a:bodyPr>
          <a:lstStyle/>
          <a:p>
            <a:pPr>
              <a:defRPr sz="1300" i="1">
                <a:solidFill>
                  <a:srgbClr val="666666"/>
                </a:solidFill>
                <a:latin typeface="Calibri"/>
              </a:defRPr>
            </a:pPr>
            <a:r>
              <a:t>Ergebnisse der Phase-I/IIa-Studie zu STC-1010 bei inoperablem metastasiertem MSS-Darmkrebs (n=6, mediane Nachbeobachtungszeit: 6 Monate).</a:t>
            </a:r>
          </a:p>
        </p:txBody>
      </p:sp>
    </p:spTree>
  </p:cSld>
  <p:clrMapOvr>
    <a:masterClrMapping/>
  </p:clrMapOvr>
  <p:transition spd="med">
    <p:zoom/>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1313</Words>
  <Application>Microsoft Office PowerPoint</Application>
  <PresentationFormat>Breitbild</PresentationFormat>
  <Paragraphs>111</Paragraphs>
  <Slides>15</Slides>
  <Notes>10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15</vt:i4>
      </vt:variant>
    </vt:vector>
  </HeadingPairs>
  <TitlesOfParts>
    <vt:vector size="19" baseType="lpstr">
      <vt:lpstr>Aptos</vt:lpstr>
      <vt:lpstr>Arial</vt:lpstr>
      <vt:lpstr>Calibri</vt:lpstr>
      <vt:lpstr>Office Theme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Christian Klever</dc:creator>
  <cp:keywords/>
  <dc:description>generated using python-pptx</dc:description>
  <cp:lastModifiedBy>Christian Klever</cp:lastModifiedBy>
  <cp:revision>1</cp:revision>
  <dcterms:created xsi:type="dcterms:W3CDTF">2013-01-27T09:14:16Z</dcterms:created>
  <dcterms:modified xsi:type="dcterms:W3CDTF">2026-04-16T16:20:20Z</dcterms:modified>
  <cp:category/>
</cp:coreProperties>
</file>