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notesMaster" Target="notesMasters/notesMaster1.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Individuen (2024/2025)</c:v>
                </c:pt>
              </c:strCache>
            </c:strRef>
          </c:tx>
          <c:spPr>
            <a:solidFill>
              <a:srgbClr val="2E75B6"/>
            </a:solidFill>
          </c:spPr>
          <c:invertIfNegative val="0"/>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Buckelwal (M. novaeangliae)</c:v>
                </c:pt>
                <c:pt idx="1">
                  <c:v>Finnwal (B. physalus)</c:v>
                </c:pt>
                <c:pt idx="2">
                  <c:v>Blauwal (B. musculus)</c:v>
                </c:pt>
                <c:pt idx="3">
                  <c:v>Zwergwal (B. acutorostrata)</c:v>
                </c:pt>
                <c:pt idx="4">
                  <c:v>Seiwal (B. borealis)</c:v>
                </c:pt>
              </c:strCache>
            </c:strRef>
          </c:cat>
          <c:val>
            <c:numRef>
              <c:f>Sheet1!$B$2:$B$6</c:f>
              <c:numCache>
                <c:formatCode>General</c:formatCode>
                <c:ptCount val="5"/>
                <c:pt idx="0">
                  <c:v>14200.0</c:v>
                </c:pt>
                <c:pt idx="1">
                  <c:v>8650.0</c:v>
                </c:pt>
                <c:pt idx="2">
                  <c:v>2180.0</c:v>
                </c:pt>
                <c:pt idx="3">
                  <c:v>22400.0</c:v>
                </c:pt>
                <c:pt idx="4">
                  <c:v>4700.0</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Veränderung zu 2020 (%)</c:v>
                </c:pt>
              </c:strCache>
            </c:strRef>
          </c:tx>
          <c:spPr>
            <a:solidFill>
              <a:srgbClr val="2E75B6"/>
            </a:solidFill>
          </c:spPr>
          <c:invertIfNegative val="0"/>
          <c:dPt>
            <c:idx val="0"/>
            <c:spPr>
              <a:solidFill>
                <a:srgbClr val="27AE60"/>
              </a:solidFill>
            </c:spPr>
          </c:dPt>
          <c:dPt>
            <c:idx val="1"/>
            <c:spPr>
              <a:solidFill>
                <a:srgbClr val="27AE60"/>
              </a:solidFill>
            </c:spPr>
          </c:dPt>
          <c:dPt>
            <c:idx val="2"/>
            <c:spPr>
              <a:solidFill>
                <a:srgbClr val="27AE60"/>
              </a:solidFill>
            </c:spPr>
          </c:dPt>
          <c:dPt>
            <c:idx val="3"/>
            <c:spPr>
              <a:solidFill>
                <a:srgbClr val="C0392B"/>
              </a:solidFill>
            </c:spPr>
          </c:dPt>
          <c:dPt>
            <c:idx val="4"/>
            <c:spPr>
              <a:solidFill>
                <a:srgbClr val="27AE60"/>
              </a:solidFill>
            </c:spPr>
          </c:dPt>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Buckelwal (M. novaeangliae)</c:v>
                </c:pt>
                <c:pt idx="1">
                  <c:v>Finnwal (B. physalus)</c:v>
                </c:pt>
                <c:pt idx="2">
                  <c:v>Blauwal (B. musculus)</c:v>
                </c:pt>
                <c:pt idx="3">
                  <c:v>Zwergwal (B. acutorostrata)</c:v>
                </c:pt>
                <c:pt idx="4">
                  <c:v>Seiwal (B. borealis)</c:v>
                </c:pt>
              </c:strCache>
            </c:strRef>
          </c:cat>
          <c:val>
            <c:numRef>
              <c:f>Sheet1!$B$2:$B$6</c:f>
              <c:numCache>
                <c:formatCode>General</c:formatCode>
                <c:ptCount val="5"/>
                <c:pt idx="0">
                  <c:v>12.0</c:v>
                </c:pt>
                <c:pt idx="1">
                  <c:v>7.0</c:v>
                </c:pt>
                <c:pt idx="2">
                  <c:v>3.0</c:v>
                </c:pt>
                <c:pt idx="3">
                  <c:v>-5.0</c:v>
                </c:pt>
                <c:pt idx="4">
                  <c:v>9.0</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autoTitleDeleted val="0"/>
    <c:plotArea>
      <c:lineChart>
        <c:grouping val="standard"/>
        <c:varyColors val="0"/>
        <c:ser>
          <c:idx val="0"/>
          <c:order val="0"/>
          <c:tx>
            <c:strRef>
              <c:f>Sheet1!$B$1</c:f>
              <c:strCache>
                <c:ptCount val="1"/>
                <c:pt idx="0">
                  <c:v>Island-Becken</c:v>
                </c:pt>
              </c:strCache>
            </c:strRef>
          </c:tx>
          <c:spPr>
            <a:solidFill>
              <a:srgbClr val="2E75B6"/>
            </a:solidFill>
            <a:ln w="31750">
              <a:solidFill>
                <a:srgbClr val="2E75B6"/>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Sheet1!$A$2:$A$3</c:f>
              <c:strCache>
                <c:ptCount val="2"/>
                <c:pt idx="0">
                  <c:v>2010</c:v>
                </c:pt>
                <c:pt idx="1">
                  <c:v>2025</c:v>
                </c:pt>
              </c:strCache>
            </c:strRef>
          </c:cat>
          <c:val>
            <c:numRef>
              <c:f>Sheet1!$B$2:$B$3</c:f>
              <c:numCache>
                <c:formatCode>General</c:formatCode>
                <c:ptCount val="2"/>
                <c:pt idx="0">
                  <c:v>8.2</c:v>
                </c:pt>
                <c:pt idx="1">
                  <c:v>10.1</c:v>
                </c:pt>
              </c:numCache>
            </c:numRef>
          </c:val>
          <c:smooth val="0"/>
        </c:ser>
        <c:ser>
          <c:idx val="1"/>
          <c:order val="1"/>
          <c:tx>
            <c:strRef>
              <c:f>Sheet1!$C$1</c:f>
              <c:strCache>
                <c:ptCount val="1"/>
                <c:pt idx="0">
                  <c:v>Norwegische See</c:v>
                </c:pt>
              </c:strCache>
            </c:strRef>
          </c:tx>
          <c:spPr>
            <a:solidFill>
              <a:srgbClr val="E06C2E"/>
            </a:solidFill>
            <a:ln w="31750">
              <a:solidFill>
                <a:srgbClr val="E06C2E"/>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Sheet1!$A$2:$A$3</c:f>
              <c:strCache>
                <c:ptCount val="2"/>
                <c:pt idx="0">
                  <c:v>2010</c:v>
                </c:pt>
                <c:pt idx="1">
                  <c:v>2025</c:v>
                </c:pt>
              </c:strCache>
            </c:strRef>
          </c:cat>
          <c:val>
            <c:numRef>
              <c:f>Sheet1!$C$2:$C$3</c:f>
              <c:numCache>
                <c:formatCode>General</c:formatCode>
                <c:ptCount val="2"/>
                <c:pt idx="0">
                  <c:v>9.5</c:v>
                </c:pt>
                <c:pt idx="1">
                  <c:v>11.0</c:v>
                </c:pt>
              </c:numCache>
            </c:numRef>
          </c:val>
          <c:smooth val="0"/>
        </c:ser>
        <c:ser>
          <c:idx val="2"/>
          <c:order val="2"/>
          <c:tx>
            <c:strRef>
              <c:f>Sheet1!$D$1</c:f>
              <c:strCache>
                <c:ptCount val="1"/>
                <c:pt idx="0">
                  <c:v>Labradorsee</c:v>
                </c:pt>
              </c:strCache>
            </c:strRef>
          </c:tx>
          <c:spPr>
            <a:solidFill>
              <a:srgbClr val="4CAF50"/>
            </a:solidFill>
            <a:ln w="31750">
              <a:solidFill>
                <a:srgbClr val="4CAF50"/>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Sheet1!$A$2:$A$3</c:f>
              <c:strCache>
                <c:ptCount val="2"/>
                <c:pt idx="0">
                  <c:v>2010</c:v>
                </c:pt>
                <c:pt idx="1">
                  <c:v>2025</c:v>
                </c:pt>
              </c:strCache>
            </c:strRef>
          </c:cat>
          <c:val>
            <c:numRef>
              <c:f>Sheet1!$D$2:$D$3</c:f>
              <c:numCache>
                <c:formatCode>General</c:formatCode>
                <c:ptCount val="2"/>
                <c:pt idx="0">
                  <c:v>4.1</c:v>
                </c:pt>
                <c:pt idx="1">
                  <c:v>5.8</c:v>
                </c:pt>
              </c:numCache>
            </c:numRef>
          </c:val>
          <c:smooth val="0"/>
        </c:ser>
        <c:ser>
          <c:idx val="3"/>
          <c:order val="3"/>
          <c:tx>
            <c:strRef>
              <c:f>Sheet1!$E$1</c:f>
              <c:strCache>
                <c:ptCount val="1"/>
                <c:pt idx="0">
                  <c:v>Irmingersee</c:v>
                </c:pt>
              </c:strCache>
            </c:strRef>
          </c:tx>
          <c:spPr>
            <a:solidFill>
              <a:srgbClr val="9C27B0"/>
            </a:solidFill>
            <a:ln w="31750">
              <a:solidFill>
                <a:srgbClr val="9C27B0"/>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Sheet1!$A$2:$A$3</c:f>
              <c:strCache>
                <c:ptCount val="2"/>
                <c:pt idx="0">
                  <c:v>2010</c:v>
                </c:pt>
                <c:pt idx="1">
                  <c:v>2025</c:v>
                </c:pt>
              </c:strCache>
            </c:strRef>
          </c:cat>
          <c:val>
            <c:numRef>
              <c:f>Sheet1!$E$2:$E$3</c:f>
              <c:numCache>
                <c:formatCode>General</c:formatCode>
                <c:ptCount val="2"/>
                <c:pt idx="0">
                  <c:v>7.8</c:v>
                </c:pt>
                <c:pt idx="1">
                  <c:v>9.4</c:v>
                </c:pt>
              </c:numCache>
            </c:numRef>
          </c:val>
          <c:smooth val="0"/>
        </c:ser>
        <c:ser>
          <c:idx val="4"/>
          <c:order val="4"/>
          <c:tx>
            <c:strRef>
              <c:f>Sheet1!$F$1</c:f>
              <c:strCache>
                <c:ptCount val="1"/>
                <c:pt idx="0">
                  <c:v>Grönlandsee</c:v>
                </c:pt>
              </c:strCache>
            </c:strRef>
          </c:tx>
          <c:spPr>
            <a:solidFill>
              <a:srgbClr val="F44336"/>
            </a:solidFill>
            <a:ln w="31750">
              <a:solidFill>
                <a:srgbClr val="F44336"/>
              </a:solidFill>
            </a:ln>
          </c:spPr>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Sheet1!$A$2:$A$3</c:f>
              <c:strCache>
                <c:ptCount val="2"/>
                <c:pt idx="0">
                  <c:v>2010</c:v>
                </c:pt>
                <c:pt idx="1">
                  <c:v>2025</c:v>
                </c:pt>
              </c:strCache>
            </c:strRef>
          </c:cat>
          <c:val>
            <c:numRef>
              <c:f>Sheet1!$F$2:$F$3</c:f>
              <c:numCache>
                <c:formatCode>General</c:formatCode>
                <c:ptCount val="2"/>
                <c:pt idx="0">
                  <c:v>2.3</c:v>
                </c:pt>
                <c:pt idx="1">
                  <c:v>4.2</c:v>
                </c:pt>
              </c:numCache>
            </c:numRef>
          </c:val>
          <c:smooth val="0"/>
        </c:ser>
        <c:marker val="1"/>
        <c:smooth val="0"/>
        <c:axId val="2118791784"/>
        <c:axId val="2140495176"/>
      </c:lineChart>
      <c:catAx>
        <c:axId val="2118791784"/>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40495176"/>
        <c:crosses val="autoZero"/>
        <c:auto val="1"/>
        <c:lblAlgn val="ctr"/>
        <c:lblOffset val="100"/>
        <c:noMultiLvlLbl val="0"/>
      </c:catAx>
      <c:valAx>
        <c:axId val="2140495176"/>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118791784"/>
        <c:crosses val="autoZero"/>
      </c:valAx>
    </c:plotArea>
    <c:legend>
      <c:legendPos val="b"/>
      <c:layout/>
      <c:overlay val="0"/>
      <c:txPr>
        <a:bodyPr/>
        <a:lstStyle/>
        <a:p>
          <a:pPr>
            <a:defRPr sz="1100">
              <a:latin typeface="Calibri"/>
            </a:defRPr>
          </a:pPr>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Veränderung Krill-Biomasse (%)</c:v>
                </c:pt>
              </c:strCache>
            </c:strRef>
          </c:tx>
          <c:spPr>
            <a:solidFill>
              <a:srgbClr val="2E75B6"/>
            </a:solidFill>
          </c:spPr>
          <c:invertIfNegative val="0"/>
          <c:dPt>
            <c:idx val="0"/>
            <c:spPr>
              <a:solidFill>
                <a:srgbClr val="C0392B"/>
              </a:solidFill>
            </c:spPr>
          </c:dPt>
          <c:dPt>
            <c:idx val="1"/>
            <c:spPr>
              <a:solidFill>
                <a:srgbClr val="C0392B"/>
              </a:solidFill>
            </c:spPr>
          </c:dPt>
          <c:dPt>
            <c:idx val="2"/>
            <c:spPr>
              <a:solidFill>
                <a:srgbClr val="C0392B"/>
              </a:solidFill>
            </c:spPr>
          </c:dPt>
          <c:dPt>
            <c:idx val="3"/>
            <c:spPr>
              <a:solidFill>
                <a:srgbClr val="C0392B"/>
              </a:solidFill>
            </c:spPr>
          </c:dPt>
          <c:dPt>
            <c:idx val="4"/>
            <c:spPr>
              <a:solidFill>
                <a:srgbClr val="C0392B"/>
              </a:solidFill>
            </c:spPr>
          </c:dPt>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Sheet1!$A$2:$A$6</c:f>
              <c:strCache>
                <c:ptCount val="5"/>
                <c:pt idx="0">
                  <c:v>Island-Becken</c:v>
                </c:pt>
                <c:pt idx="1">
                  <c:v>Norwegische See</c:v>
                </c:pt>
                <c:pt idx="2">
                  <c:v>Labradorsee</c:v>
                </c:pt>
                <c:pt idx="3">
                  <c:v>Irmingersee</c:v>
                </c:pt>
                <c:pt idx="4">
                  <c:v>Grönlandsee</c:v>
                </c:pt>
              </c:strCache>
            </c:strRef>
          </c:cat>
          <c:val>
            <c:numRef>
              <c:f>Sheet1!$B$2:$B$6</c:f>
              <c:numCache>
                <c:formatCode>General</c:formatCode>
                <c:ptCount val="5"/>
                <c:pt idx="0">
                  <c:v>-28.0</c:v>
                </c:pt>
                <c:pt idx="1">
                  <c:v>-15.0</c:v>
                </c:pt>
                <c:pt idx="2">
                  <c:v>-22.0</c:v>
                </c:pt>
                <c:pt idx="3">
                  <c:v>-19.0</c:v>
                </c:pt>
                <c:pt idx="4">
                  <c:v>-8.0</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chart>
    <c:autoTitleDeleted val="0"/>
    <c:plotArea>
      <c:barChart>
        <c:barDir val="col"/>
        <c:grouping val="clustered"/>
        <c:ser>
          <c:idx val="0"/>
          <c:order val="0"/>
          <c:tx>
            <c:strRef>
              <c:f>Sheet1!$B$1</c:f>
              <c:strCache>
                <c:ptCount val="1"/>
                <c:pt idx="0">
                  <c:v>Betroffene Individuen/Jahr</c:v>
                </c:pt>
              </c:strCache>
            </c:strRef>
          </c:tx>
          <c:spPr>
            <a:solidFill>
              <a:srgbClr val="2E75B6"/>
            </a:solidFill>
          </c:spPr>
          <c:invertIfNegative val="0"/>
          <c:dLbls>
            <c:txPr>
              <a:bodyPr/>
              <a:lstStyle/>
              <a:p>
                <a:pPr>
                  <a:defRPr sz="900" b="1">
                    <a:solidFill>
                      <a:srgbClr val="333333"/>
                    </a:solidFill>
                    <a:latin typeface="Calibri"/>
                  </a:defRPr>
                </a:pPr>
              </a:p>
            </c:txPr>
            <c:showLegendKey val="0"/>
            <c:showVal val="1"/>
            <c:showCatName val="0"/>
            <c:showSerName val="0"/>
            <c:showPercent val="0"/>
            <c:showBubbleSize val="0"/>
            <c:showLeaderLines val="1"/>
          </c:dLbls>
          <c:cat>
            <c:strRef>
              <c:f>Sheet1!$A$2:$A$5</c:f>
              <c:strCache>
                <c:ptCount val="4"/>
                <c:pt idx="0">
                  <c:v>Schiffskollisionen</c:v>
                </c:pt>
                <c:pt idx="1">
                  <c:v>Unterwasserlärm (&gt;120 dB)</c:v>
                </c:pt>
                <c:pt idx="2">
                  <c:v>Beifang in Fischernetzen</c:v>
                </c:pt>
                <c:pt idx="3">
                  <c:v>Plastikverschmutzung</c:v>
                </c:pt>
              </c:strCache>
            </c:strRef>
          </c:cat>
          <c:val>
            <c:numRef>
              <c:f>Sheet1!$B$2:$B$5</c:f>
              <c:numCache>
                <c:formatCode>General</c:formatCode>
                <c:ptCount val="4"/>
                <c:pt idx="0">
                  <c:v>23.0</c:v>
                </c:pt>
                <c:pt idx="1">
                  <c:v>4200.0</c:v>
                </c:pt>
                <c:pt idx="2">
                  <c:v>145.0</c:v>
                </c:pt>
                <c:pt idx="3">
                  <c:v>890.0</c:v>
                </c:pt>
              </c:numCache>
            </c:numRef>
          </c:val>
        </c:ser>
        <c:axId val="-2068027336"/>
        <c:axId val="-2113994440"/>
      </c:barChart>
      <c:catAx>
        <c:axId val="-2068027336"/>
        <c:scaling>
          <c:orientation val="minMax"/>
        </c:scaling>
        <c:delete val="0"/>
        <c:axPos val="b"/>
        <c:majorTickMark val="out"/>
        <c:minorTickMark val="none"/>
        <c:tickLblPos val="nextTo"/>
        <c:txPr>
          <a:bodyPr/>
          <a:lstStyle/>
          <a:p>
            <a:pPr>
              <a:defRPr sz="1100">
                <a:solidFill>
                  <a:srgbClr val="333333"/>
                </a:solidFill>
                <a:latin typeface="Calibri"/>
              </a:defRPr>
            </a:pPr>
          </a:p>
        </c:txPr>
        <c:crossAx val="-2113994440"/>
        <c:crosses val="autoZero"/>
        <c:auto val="1"/>
        <c:lblAlgn val="ctr"/>
        <c:lblOffset val="100"/>
        <c:noMultiLvlLbl val="0"/>
      </c:catAx>
      <c:valAx>
        <c:axId val="-2113994440"/>
        <c:scaling/>
        <c:delete val="0"/>
        <c:axPos val="l"/>
        <c:majorGridlines>
          <c:spPr>
            <a:ln w="6350">
              <a:solidFill>
                <a:srgbClr val="D0D0D0"/>
              </a:solidFill>
            </a:ln>
          </c:spPr>
        </c:majorGridlines>
        <c:majorTickMark val="out"/>
        <c:minorTickMark val="none"/>
        <c:tickLblPos val="nextTo"/>
        <c:txPr>
          <a:bodyPr/>
          <a:lstStyle/>
          <a:p>
            <a:pPr>
              <a:defRPr sz="1000">
                <a:solidFill>
                  <a:srgbClr val="666666"/>
                </a:solidFill>
                <a:latin typeface="Calibri"/>
              </a:defRPr>
            </a:pPr>
          </a:p>
        </c:txPr>
        <c:crossAx val="-2068027336"/>
        <c:crosses val="autoZero"/>
      </c:valAx>
    </c:plotArea>
    <c:legend>
      <c:legendPos val="b"/>
      <c:overlay val="0"/>
      <c:txPr>
        <a:bodyPr/>
        <a:lstStyle/>
        <a:p>
          <a:pPr>
            <a:defRPr sz="1100">
              <a:latin typeface="Calibri"/>
            </a:defRPr>
          </a:pPr>
        </a:p>
      </c:txPr>
    </c:legend>
    <c:dispBlanksAs val="gap"/>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Folie gibt einen Überblick über die Studie. Betonen Sie die Kombination aus Satellitentelemetrie und akustischem Monitoring als innovative Methodik. Die Nordverschiebung der Routen ist das zentrale Ergebnis – dies wird in späteren Folien detailliert dargestellt. Die hohe Korrelation mit der SST unterstreicht den Klimawandeleffekt.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Dieses Diagramm visualisiert den Temperaturanstieg in den letzten 15 Jahren. Betonen Sie, dass alle Regionen betroffen sind, wobei das Island-Becken und die Grönlandsee die stärksten Anstiege aufweisen. Die Erwärmung hat direkte Auswirkungen auf die Krill-Biomasse und damit auf die Nahrungsgrundlage der Wale.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Dieses Diagramm zeigt den Rückgang der Krill-Biomasse als direkte Folge der Erwärmung. Betonen Sie den besonders starken Rückgang im Island-Becken (-28%) und die geringere, aber dennoch signifikante Abnahme in der Grönlandsee (-8%). Die Krill-Biomasse ist eine Schlüsselressource für Großwale.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Tabelle zeigt die vielfältigen Bedrohungen für Großwale. Betonen Sie die steigenden Trends bei Schiffskollisionen und Unterwasserlärm sowie die kritische Einstufung des Habitatverlusts. Die Zahlen zu betroffenen Individuen unterstreichen die Dringlichkeit von Schutzmaßnahmen.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Dieses Diagramm visualisiert die quantitativen Auswirkungen der Gefährdungsfaktoren. Unterwasserlärm betrifft mit ~4.200 Individuen die meisten Wale – dies sollte besonders hervorgehoben werden. Schiffskollisionen und Beifang führen zu direkten Todesfällen, was die Notwendigkeit von Schutzmaßnahmen unterstreicht.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abschließende Folie gibt einen prägnanten Überblick über die Studie. Betonen Sie die Nordverschiebung der Routen und die Korrelation mit der SST als zentrale Erkenntnis. Die anthropogenen Gefährdungen und die empfohlenen Maßnahmen sollten als Handlungsaufforderung vermittelt werden. Schließen Sie mit einem Appell für weitere Forschung und internationale Zusammenarbeit.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Hier wird der Kontext der Studie erläutert. Betonen Sie die Bedeutung des Nordatlantiks als Lebensraum und die einzigartigen Migrationsdistanzen. Der Klimawandel wirkt sich bereits jetzt auf die Ökosysteme aus – dies ist der Ausgangspunkt für die Studie. Erwähnen Sie das IWC als wichtige Institution für den Walschutz.</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Folie hebt die technische Methodik hervor. Die 47 Sender sind ein zentraler Baustein der Studie – betonen Sie die hohe Genauigkeit und die lange Senderdauer. Die regelmäßige Positionsübermittlung ermöglicht präzise Analysen der Migrationsrouten. Die Zielarten decken die wichtigsten Großwalarten im Nordatlantik ab.</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Das akustische Monitoring ergänzt die Satellitentelemetrie. Betonen Sie den 24/7-Betrieb und die hohe Sampling-Rate, die eine detaillierte Erfassung von Walgesängen ermöglicht. Das Deep-Learning-Modell mit einer Genauigkeit von 94,7% ist ein innovativer Ansatz zur Artenklassifikation. Die Kombination beider Methoden erhöht die Datenqualität.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Tabelle zeigt die aktuellen Populationsdaten. Betonen Sie den Rückgang der Zwergwalpopulation (-5%) im Gegensatz zu den Zuwächsen bei den anderen Arten. Der Blauwal und der Seiwal sind als 'Endangered' eingestuft – dies unterstreicht die Dringlichkeit von Schutzmaßnahmen. Die Migrationsdistanzen variieren stark zwischen den Arten.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Dieses Diagramm visualisiert die Populationsgrößen. Der Zwergwal hat die größte Population, zeigt jedoch einen Rückgang. Der Blauwal hat die kleinste Population und ist als 'Endangered' eingestuft – dies sollte besonders hervorgehoben werden. Die Fehlerbalken (± Werte) zeigen die Unsicherheit der Schätzungen.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Hier wird die Veränderung der Populationen visualisiert. Betonen Sie den Rückgang der Zwergwalpopulation (-5%) und die positiven Trends bei den anderen Arten. Die Schwankungen sind jedoch mit Unsicherheiten behaftet, wie die Fehlerbalken in der vorherigen Tabelle zeigen.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Folie fasst die zentrale Erkenntnis der Studie zusammen. Die Nordverschiebung der Migrationsrouten ist signifikant und korreliert stark mit der Erwärmung der Meeresoberflächentemperatur. Betonen Sie die besonders starke Verschiebung beim Blauwal (420 km) und die statistische Signifikanz der Korrelation.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Diese Tabelle zeigt die Umweltveränderungen im Nordatlantik. Betonen Sie den deutlichen Anstieg der SST in allen Regionen (bis zu +1,9°C) und den damit einhergehenden Rückgang der Krill-Biomasse. Die Grönlandsee weist den geringsten Krill-Rückgang auf, was auf lokale ökologische Besonderheiten hindeuten könnte.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8.xml"/><Relationship Id="rId5" Type="http://schemas.openxmlformats.org/officeDocument/2006/relationships/image" Target="../media/image7.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3.xml"/><Relationship Id="rId5"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4.xml"/><Relationship Id="rId5"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5.xml"/><Relationship Id="rId5"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1.xml"/><Relationship Id="rId5"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2.xml"/><Relationship Id="rId5"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3.xml"/><Relationship Id="rId5"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4.xml"/><Relationship Id="rId5"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1.xml"/><Relationship Id="rId5"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chart" Target="../charts/chart2.xml"/><Relationship Id="rId5" Type="http://schemas.openxmlformats.org/officeDocument/2006/relationships/notesSlide" Target="../notesSlides/notesSlide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TextBox 3"/>
          <p:cNvSpPr txBox="1"/>
          <p:nvPr/>
        </p:nvSpPr>
        <p:spPr>
          <a:xfrm>
            <a:off x="640080" y="1828800"/>
            <a:ext cx="10911535" cy="1828800"/>
          </a:xfrm>
          <a:prstGeom prst="rect">
            <a:avLst/>
          </a:prstGeom>
          <a:noFill/>
        </p:spPr>
        <p:txBody>
          <a:bodyPr wrap="square">
            <a:spAutoFit/>
          </a:bodyPr>
          <a:lstStyle/>
          <a:p>
            <a:pPr algn="ctr">
              <a:defRPr sz="4000" b="1">
                <a:solidFill>
                  <a:srgbClr val="65A4C9"/>
                </a:solidFill>
                <a:latin typeface="Calibri"/>
              </a:defRPr>
            </a:pPr>
            <a:r>
              <a:t>Migrationsmuster der Großwale im Nordatlantik – Monitoring 2024/2025</a:t>
            </a:r>
          </a:p>
        </p:txBody>
      </p:sp>
      <p:sp>
        <p:nvSpPr>
          <p:cNvPr id="5" name="TextBox 4"/>
          <p:cNvSpPr txBox="1"/>
          <p:nvPr/>
        </p:nvSpPr>
        <p:spPr>
          <a:xfrm>
            <a:off x="914400" y="3657600"/>
            <a:ext cx="10362895" cy="914400"/>
          </a:xfrm>
          <a:prstGeom prst="rect">
            <a:avLst/>
          </a:prstGeom>
          <a:noFill/>
        </p:spPr>
        <p:txBody>
          <a:bodyPr wrap="square">
            <a:spAutoFit/>
          </a:bodyPr>
          <a:lstStyle/>
          <a:p>
            <a:pPr algn="ctr">
              <a:defRPr sz="2200">
                <a:solidFill>
                  <a:srgbClr val="666666"/>
                </a:solidFill>
                <a:latin typeface="Calibri"/>
              </a:defRPr>
            </a:pPr>
            <a:r>
              <a:t>Satellitentelemetrie und akustisches Monitoring zeigen signifikante Nordverschiebung der Migrationsrouten</a:t>
            </a:r>
          </a:p>
        </p:txBody>
      </p:sp>
      <p:sp>
        <p:nvSpPr>
          <p:cNvPr id="6" name="TextBox 5"/>
          <p:cNvSpPr txBox="1"/>
          <p:nvPr/>
        </p:nvSpPr>
        <p:spPr>
          <a:xfrm>
            <a:off x="914400" y="4572000"/>
            <a:ext cx="10362895" cy="1371600"/>
          </a:xfrm>
          <a:prstGeom prst="rect">
            <a:avLst/>
          </a:prstGeom>
          <a:noFill/>
        </p:spPr>
        <p:txBody>
          <a:bodyPr wrap="square">
            <a:spAutoFit/>
          </a:bodyPr>
          <a:lstStyle/>
          <a:p>
            <a:pPr algn="ctr">
              <a:defRPr sz="1600" i="1">
                <a:solidFill>
                  <a:srgbClr val="65A4C9"/>
                </a:solidFill>
                <a:latin typeface="Calibri"/>
              </a:defRPr>
            </a:pPr>
            <a:r>
              <a:t>„Die Migrationsrouten der Großwale haben sich um durchschnittlich 340 km nach Norden verschoben – eine direkte Folge der Erwärmung der Oberflächengewässer um 1,8°C.</a:t>
            </a:r>
          </a:p>
          <a:p>
            <a:pPr algn="ctr">
              <a:defRPr sz="1300" i="1">
                <a:solidFill>
                  <a:srgbClr val="666666"/>
                </a:solidFill>
                <a:latin typeface="Calibri"/>
              </a:defRPr>
            </a:pPr>
            <a:r>
              <a:t>— Dr. Katharina Seewald, Institut für Meeresbiologie, Universität Hamburg</a:t>
            </a:r>
          </a:p>
        </p:txBody>
      </p:sp>
      <p:sp>
        <p:nvSpPr>
          <p:cNvPr id="7" name="TextBox 6"/>
          <p:cNvSpPr txBox="1"/>
          <p:nvPr/>
        </p:nvSpPr>
        <p:spPr>
          <a:xfrm>
            <a:off x="640080" y="5303520"/>
            <a:ext cx="10911535" cy="731520"/>
          </a:xfrm>
          <a:prstGeom prst="rect">
            <a:avLst/>
          </a:prstGeom>
          <a:noFill/>
        </p:spPr>
        <p:txBody>
          <a:bodyPr wrap="square">
            <a:spAutoFit/>
          </a:bodyPr>
          <a:lstStyle/>
          <a:p>
            <a:pPr algn="ctr">
              <a:defRPr sz="1400">
                <a:solidFill>
                  <a:srgbClr val="666666"/>
                </a:solidFill>
                <a:latin typeface="Calibri"/>
              </a:defRPr>
            </a:pPr>
            <a:r>
              <a:t>Dr. Katharina Seewald  |  März 2026</a:t>
            </a:r>
          </a:p>
        </p:txBody>
      </p:sp>
    </p:spTree>
  </p:cSld>
  <p:clrMapOvr>
    <a:masterClrMapping/>
  </p:clrMapOvr>
  <p:transition spd="med">
    <p:zoom/>
  </p:transition>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Verschiebung der Migrationsrouten</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1645920"/>
            <a:ext cx="10362895" cy="1828800"/>
          </a:xfrm>
          <a:prstGeom prst="rect">
            <a:avLst/>
          </a:prstGeom>
          <a:noFill/>
        </p:spPr>
        <p:txBody>
          <a:bodyPr wrap="square">
            <a:spAutoFit/>
          </a:bodyPr>
          <a:lstStyle/>
          <a:p>
            <a:pPr algn="ctr">
              <a:defRPr sz="6400" b="1">
                <a:solidFill>
                  <a:srgbClr val="65A4C9"/>
                </a:solidFill>
                <a:latin typeface="Calibri"/>
              </a:defRPr>
            </a:pPr>
            <a:r>
              <a:t>340 km</a:t>
            </a:r>
          </a:p>
        </p:txBody>
      </p:sp>
      <p:sp>
        <p:nvSpPr>
          <p:cNvPr id="7" name="TextBox 6"/>
          <p:cNvSpPr txBox="1"/>
          <p:nvPr/>
        </p:nvSpPr>
        <p:spPr>
          <a:xfrm>
            <a:off x="914400" y="3291840"/>
            <a:ext cx="7071055" cy="731520"/>
          </a:xfrm>
          <a:prstGeom prst="rect">
            <a:avLst/>
          </a:prstGeom>
          <a:noFill/>
        </p:spPr>
        <p:txBody>
          <a:bodyPr wrap="square">
            <a:spAutoFit/>
          </a:bodyPr>
          <a:lstStyle/>
          <a:p>
            <a:pPr algn="ctr">
              <a:defRPr sz="2000">
                <a:solidFill>
                  <a:srgbClr val="666666"/>
                </a:solidFill>
                <a:latin typeface="Calibri"/>
              </a:defRPr>
            </a:pPr>
            <a:r>
              <a:t>Durchschnittliche Nordverschiebung der Migrationskorridore</a:t>
            </a:r>
          </a:p>
        </p:txBody>
      </p:sp>
      <p:sp>
        <p:nvSpPr>
          <p:cNvPr id="8" name="TextBox 7"/>
          <p:cNvSpPr txBox="1"/>
          <p:nvPr/>
        </p:nvSpPr>
        <p:spPr>
          <a:xfrm>
            <a:off x="640080" y="4206240"/>
            <a:ext cx="7345375" cy="219456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Blauwal: 420 km nach Norden (stärkste Verschiebung)</a:t>
            </a:r>
          </a:p>
          <a:p>
            <a:pPr>
              <a:spcBef>
                <a:spcPts val="200"/>
              </a:spcBef>
              <a:spcAft>
                <a:spcPts val="600"/>
              </a:spcAft>
              <a:buFont typeface="Arial"/>
              <a:buChar char="•"/>
            </a:pPr>
            <a:r>
              <a:rPr sz="1600" b="0">
                <a:solidFill>
                  <a:srgbClr val="333333"/>
                </a:solidFill>
                <a:latin typeface="Calibri"/>
              </a:rPr>
              <a:t>Finnwal: 380 km nach Norden</a:t>
            </a:r>
          </a:p>
          <a:p>
            <a:pPr>
              <a:spcBef>
                <a:spcPts val="200"/>
              </a:spcBef>
              <a:spcAft>
                <a:spcPts val="600"/>
              </a:spcAft>
              <a:buFont typeface="Arial"/>
              <a:buChar char="•"/>
            </a:pPr>
            <a:r>
              <a:rPr sz="1600" b="0">
                <a:solidFill>
                  <a:srgbClr val="333333"/>
                </a:solidFill>
                <a:latin typeface="Calibri"/>
              </a:rPr>
              <a:t>Buckelwal: 290 km nach Norden</a:t>
            </a:r>
          </a:p>
          <a:p>
            <a:pPr>
              <a:spcBef>
                <a:spcPts val="200"/>
              </a:spcBef>
              <a:spcAft>
                <a:spcPts val="600"/>
              </a:spcAft>
              <a:buFont typeface="Arial"/>
              <a:buChar char="•"/>
            </a:pPr>
            <a:r>
              <a:rPr sz="1600" b="0">
                <a:solidFill>
                  <a:srgbClr val="333333"/>
                </a:solidFill>
                <a:latin typeface="Calibri"/>
              </a:rPr>
              <a:t>Korrelation mit Meeresoberflächentemperatur (SST): Pearson r = 0,89 (p &lt; 0,001)</a:t>
            </a:r>
          </a:p>
          <a:p>
            <a:pPr>
              <a:spcBef>
                <a:spcPts val="200"/>
              </a:spcBef>
              <a:spcAft>
                <a:spcPts val="600"/>
              </a:spcAft>
              <a:buFont typeface="Arial"/>
              <a:buChar char="•"/>
            </a:pPr>
            <a:r>
              <a:rPr sz="1600" b="0">
                <a:solidFill>
                  <a:srgbClr val="333333"/>
                </a:solidFill>
                <a:latin typeface="Calibri"/>
              </a:rPr>
              <a:t>Ursache: Erwärmung der Oberflächengewässer um 1,8°C seit 2010</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Meeresoberflächentemperaturen und Krill-Biomasse (Vergleich 2010 vs. 2025)</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4" cy="2743200"/>
        </p:xfrm>
        <a:graphic>
          <a:graphicData uri="http://schemas.openxmlformats.org/drawingml/2006/table">
            <a:tbl>
              <a:tblPr firstRow="1" bandRow="1">
                <a:tableStyleId>{5C22544A-7EE6-4342-B048-85BDC9FD1C3A}</a:tableStyleId>
              </a:tblPr>
              <a:tblGrid>
                <a:gridCol w="1818589"/>
                <a:gridCol w="1818589"/>
                <a:gridCol w="1818589"/>
                <a:gridCol w="1818589"/>
                <a:gridCol w="1818589"/>
                <a:gridCol w="1818589"/>
              </a:tblGrid>
              <a:tr h="457200">
                <a:tc>
                  <a:txBody>
                    <a:bodyPr/>
                    <a:lstStyle/>
                    <a:p>
                      <a:pPr algn="ctr">
                        <a:defRPr sz="1400" b="1">
                          <a:solidFill>
                            <a:srgbClr val="FFFFFF"/>
                          </a:solidFill>
                          <a:latin typeface="Calibri"/>
                        </a:defRPr>
                      </a:pPr>
                      <a:r>
                        <a:t>Region</a:t>
                      </a:r>
                    </a:p>
                  </a:txBody>
                  <a:tcPr anchor="ctr" marL="73152" marR="73152" marT="36576" marB="36576">
                    <a:solidFill>
                      <a:srgbClr val="65A4C9"/>
                    </a:solidFill>
                  </a:tcPr>
                </a:tc>
                <a:tc>
                  <a:txBody>
                    <a:bodyPr/>
                    <a:lstStyle/>
                    <a:p>
                      <a:pPr algn="ctr">
                        <a:defRPr sz="1400" b="1">
                          <a:solidFill>
                            <a:srgbClr val="FFFFFF"/>
                          </a:solidFill>
                          <a:latin typeface="Calibri"/>
                        </a:defRPr>
                      </a:pPr>
                      <a:r>
                        <a:t>SST 2010 (°C)</a:t>
                      </a:r>
                    </a:p>
                  </a:txBody>
                  <a:tcPr anchor="ctr" marL="73152" marR="73152" marT="36576" marB="36576">
                    <a:solidFill>
                      <a:srgbClr val="65A4C9"/>
                    </a:solidFill>
                  </a:tcPr>
                </a:tc>
                <a:tc>
                  <a:txBody>
                    <a:bodyPr/>
                    <a:lstStyle/>
                    <a:p>
                      <a:pPr algn="ctr">
                        <a:defRPr sz="1400" b="1">
                          <a:solidFill>
                            <a:srgbClr val="FFFFFF"/>
                          </a:solidFill>
                          <a:latin typeface="Calibri"/>
                        </a:defRPr>
                      </a:pPr>
                      <a:r>
                        <a:t>SST 2025 (°C)</a:t>
                      </a:r>
                    </a:p>
                  </a:txBody>
                  <a:tcPr anchor="ctr" marL="73152" marR="73152" marT="36576" marB="36576">
                    <a:solidFill>
                      <a:srgbClr val="65A4C9"/>
                    </a:solidFill>
                  </a:tcPr>
                </a:tc>
                <a:tc>
                  <a:txBody>
                    <a:bodyPr/>
                    <a:lstStyle/>
                    <a:p>
                      <a:pPr algn="ctr">
                        <a:defRPr sz="1400" b="1">
                          <a:solidFill>
                            <a:srgbClr val="FFFFFF"/>
                          </a:solidFill>
                          <a:latin typeface="Calibri"/>
                        </a:defRPr>
                      </a:pPr>
                      <a:r>
                        <a:t>∆ SST (°C)</a:t>
                      </a:r>
                    </a:p>
                  </a:txBody>
                  <a:tcPr anchor="ctr" marL="73152" marR="73152" marT="36576" marB="36576">
                    <a:solidFill>
                      <a:srgbClr val="65A4C9"/>
                    </a:solidFill>
                  </a:tcPr>
                </a:tc>
                <a:tc>
                  <a:txBody>
                    <a:bodyPr/>
                    <a:lstStyle/>
                    <a:p>
                      <a:pPr algn="ctr">
                        <a:defRPr sz="1400" b="1">
                          <a:solidFill>
                            <a:srgbClr val="FFFFFF"/>
                          </a:solidFill>
                          <a:latin typeface="Calibri"/>
                        </a:defRPr>
                      </a:pPr>
                      <a:r>
                        <a:t>Krill-Biomasse (g/m²)</a:t>
                      </a:r>
                    </a:p>
                  </a:txBody>
                  <a:tcPr anchor="ctr" marL="73152" marR="73152" marT="36576" marB="36576">
                    <a:solidFill>
                      <a:srgbClr val="65A4C9"/>
                    </a:solidFill>
                  </a:tcPr>
                </a:tc>
                <a:tc>
                  <a:txBody>
                    <a:bodyPr/>
                    <a:lstStyle/>
                    <a:p>
                      <a:pPr algn="ctr">
                        <a:defRPr sz="1400" b="1">
                          <a:solidFill>
                            <a:srgbClr val="FFFFFF"/>
                          </a:solidFill>
                          <a:latin typeface="Calibri"/>
                        </a:defRPr>
                      </a:pPr>
                      <a:r>
                        <a:t>Veränderung Krill</a:t>
                      </a:r>
                    </a:p>
                  </a:txBody>
                  <a:tcPr anchor="ctr" marL="73152" marR="73152" marT="36576" marB="36576">
                    <a:solidFill>
                      <a:srgbClr val="65A4C9"/>
                    </a:solidFill>
                  </a:tcPr>
                </a:tc>
              </a:tr>
              <a:tr h="457200">
                <a:tc>
                  <a:txBody>
                    <a:bodyPr/>
                    <a:lstStyle/>
                    <a:p>
                      <a:pPr algn="l">
                        <a:defRPr sz="1200" b="0">
                          <a:solidFill>
                            <a:srgbClr val="333333"/>
                          </a:solidFill>
                          <a:latin typeface="Calibri"/>
                        </a:defRPr>
                      </a:pPr>
                      <a:r>
                        <a:t>Island-Becken</a:t>
                      </a:r>
                    </a:p>
                  </a:txBody>
                  <a:tcPr anchor="ctr" marL="73152" marR="73152" marT="36576" marB="36576">
                    <a:solidFill>
                      <a:srgbClr val="E8EEF4"/>
                    </a:solidFill>
                  </a:tcPr>
                </a:tc>
                <a:tc>
                  <a:txBody>
                    <a:bodyPr/>
                    <a:lstStyle/>
                    <a:p>
                      <a:pPr algn="r">
                        <a:defRPr sz="1200" b="0">
                          <a:solidFill>
                            <a:srgbClr val="333333"/>
                          </a:solidFill>
                          <a:latin typeface="Calibri"/>
                        </a:defRPr>
                      </a:pPr>
                      <a:r>
                        <a:t>8,2</a:t>
                      </a:r>
                    </a:p>
                  </a:txBody>
                  <a:tcPr anchor="ctr" marL="73152" marR="73152" marT="36576" marB="36576">
                    <a:solidFill>
                      <a:srgbClr val="E8EEF4"/>
                    </a:solidFill>
                  </a:tcPr>
                </a:tc>
                <a:tc>
                  <a:txBody>
                    <a:bodyPr/>
                    <a:lstStyle/>
                    <a:p>
                      <a:pPr algn="r">
                        <a:defRPr sz="1200" b="0">
                          <a:solidFill>
                            <a:srgbClr val="333333"/>
                          </a:solidFill>
                          <a:latin typeface="Calibri"/>
                        </a:defRPr>
                      </a:pPr>
                      <a:r>
                        <a:t>10,1</a:t>
                      </a:r>
                    </a:p>
                  </a:txBody>
                  <a:tcPr anchor="ctr" marL="73152" marR="73152" marT="36576" marB="36576">
                    <a:solidFill>
                      <a:srgbClr val="E8EEF4"/>
                    </a:solidFill>
                  </a:tcPr>
                </a:tc>
                <a:tc>
                  <a:txBody>
                    <a:bodyPr/>
                    <a:lstStyle/>
                    <a:p>
                      <a:pPr algn="r">
                        <a:defRPr sz="1200" b="0">
                          <a:solidFill>
                            <a:srgbClr val="333333"/>
                          </a:solidFill>
                          <a:latin typeface="Calibri"/>
                        </a:defRPr>
                      </a:pPr>
                      <a:r>
                        <a:t>+1,9</a:t>
                      </a:r>
                    </a:p>
                  </a:txBody>
                  <a:tcPr anchor="ctr" marL="73152" marR="73152" marT="36576" marB="36576">
                    <a:solidFill>
                      <a:srgbClr val="E8EEF4"/>
                    </a:solidFill>
                  </a:tcPr>
                </a:tc>
                <a:tc>
                  <a:txBody>
                    <a:bodyPr/>
                    <a:lstStyle/>
                    <a:p>
                      <a:pPr algn="r">
                        <a:defRPr sz="1200" b="0">
                          <a:solidFill>
                            <a:srgbClr val="333333"/>
                          </a:solidFill>
                          <a:latin typeface="Calibri"/>
                        </a:defRPr>
                      </a:pPr>
                      <a:r>
                        <a:t>12,4</a:t>
                      </a:r>
                    </a:p>
                  </a:txBody>
                  <a:tcPr anchor="ctr" marL="73152" marR="73152" marT="36576" marB="36576">
                    <a:solidFill>
                      <a:srgbClr val="E8EEF4"/>
                    </a:solidFill>
                  </a:tcPr>
                </a:tc>
                <a:tc>
                  <a:txBody>
                    <a:bodyPr/>
                    <a:lstStyle/>
                    <a:p>
                      <a:pPr algn="r">
                        <a:defRPr sz="1200" b="0">
                          <a:solidFill>
                            <a:srgbClr val="333333"/>
                          </a:solidFill>
                          <a:latin typeface="Calibri"/>
                        </a:defRPr>
                      </a:pPr>
                      <a:r>
                        <a:t>-28%</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Norwegische See</a:t>
                      </a:r>
                    </a:p>
                  </a:txBody>
                  <a:tcPr anchor="ctr" marL="73152" marR="73152" marT="36576" marB="36576">
                    <a:solidFill>
                      <a:srgbClr val="FFFFFF"/>
                    </a:solidFill>
                  </a:tcPr>
                </a:tc>
                <a:tc>
                  <a:txBody>
                    <a:bodyPr/>
                    <a:lstStyle/>
                    <a:p>
                      <a:pPr algn="r">
                        <a:defRPr sz="1200" b="0">
                          <a:solidFill>
                            <a:srgbClr val="333333"/>
                          </a:solidFill>
                          <a:latin typeface="Calibri"/>
                        </a:defRPr>
                      </a:pPr>
                      <a:r>
                        <a:t>9,5</a:t>
                      </a:r>
                    </a:p>
                  </a:txBody>
                  <a:tcPr anchor="ctr" marL="73152" marR="73152" marT="36576" marB="36576">
                    <a:solidFill>
                      <a:srgbClr val="FFFFFF"/>
                    </a:solidFill>
                  </a:tcPr>
                </a:tc>
                <a:tc>
                  <a:txBody>
                    <a:bodyPr/>
                    <a:lstStyle/>
                    <a:p>
                      <a:pPr algn="r">
                        <a:defRPr sz="1200" b="0">
                          <a:solidFill>
                            <a:srgbClr val="333333"/>
                          </a:solidFill>
                          <a:latin typeface="Calibri"/>
                        </a:defRPr>
                      </a:pPr>
                      <a:r>
                        <a:t>11,0</a:t>
                      </a:r>
                    </a:p>
                  </a:txBody>
                  <a:tcPr anchor="ctr" marL="73152" marR="73152" marT="36576" marB="36576">
                    <a:solidFill>
                      <a:srgbClr val="FFFFFF"/>
                    </a:solidFill>
                  </a:tcPr>
                </a:tc>
                <a:tc>
                  <a:txBody>
                    <a:bodyPr/>
                    <a:lstStyle/>
                    <a:p>
                      <a:pPr algn="r">
                        <a:defRPr sz="1200" b="0">
                          <a:solidFill>
                            <a:srgbClr val="333333"/>
                          </a:solidFill>
                          <a:latin typeface="Calibri"/>
                        </a:defRPr>
                      </a:pPr>
                      <a:r>
                        <a:t>+1,5</a:t>
                      </a:r>
                    </a:p>
                  </a:txBody>
                  <a:tcPr anchor="ctr" marL="73152" marR="73152" marT="36576" marB="36576">
                    <a:solidFill>
                      <a:srgbClr val="FFFFFF"/>
                    </a:solidFill>
                  </a:tcPr>
                </a:tc>
                <a:tc>
                  <a:txBody>
                    <a:bodyPr/>
                    <a:lstStyle/>
                    <a:p>
                      <a:pPr algn="r">
                        <a:defRPr sz="1200" b="0">
                          <a:solidFill>
                            <a:srgbClr val="333333"/>
                          </a:solidFill>
                          <a:latin typeface="Calibri"/>
                        </a:defRPr>
                      </a:pPr>
                      <a:r>
                        <a:t>18,7</a:t>
                      </a:r>
                    </a:p>
                  </a:txBody>
                  <a:tcPr anchor="ctr" marL="73152" marR="73152" marT="36576" marB="36576">
                    <a:solidFill>
                      <a:srgbClr val="FFFFFF"/>
                    </a:solidFill>
                  </a:tcPr>
                </a:tc>
                <a:tc>
                  <a:txBody>
                    <a:bodyPr/>
                    <a:lstStyle/>
                    <a:p>
                      <a:pPr algn="r">
                        <a:defRPr sz="1200" b="0">
                          <a:solidFill>
                            <a:srgbClr val="333333"/>
                          </a:solidFill>
                          <a:latin typeface="Calibri"/>
                        </a:defRPr>
                      </a:pPr>
                      <a:r>
                        <a:t>-15%</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Labradorsee</a:t>
                      </a:r>
                    </a:p>
                  </a:txBody>
                  <a:tcPr anchor="ctr" marL="73152" marR="73152" marT="36576" marB="36576">
                    <a:solidFill>
                      <a:srgbClr val="E8EEF4"/>
                    </a:solidFill>
                  </a:tcPr>
                </a:tc>
                <a:tc>
                  <a:txBody>
                    <a:bodyPr/>
                    <a:lstStyle/>
                    <a:p>
                      <a:pPr algn="r">
                        <a:defRPr sz="1200" b="0">
                          <a:solidFill>
                            <a:srgbClr val="333333"/>
                          </a:solidFill>
                          <a:latin typeface="Calibri"/>
                        </a:defRPr>
                      </a:pPr>
                      <a:r>
                        <a:t>4,1</a:t>
                      </a:r>
                    </a:p>
                  </a:txBody>
                  <a:tcPr anchor="ctr" marL="73152" marR="73152" marT="36576" marB="36576">
                    <a:solidFill>
                      <a:srgbClr val="E8EEF4"/>
                    </a:solidFill>
                  </a:tcPr>
                </a:tc>
                <a:tc>
                  <a:txBody>
                    <a:bodyPr/>
                    <a:lstStyle/>
                    <a:p>
                      <a:pPr algn="r">
                        <a:defRPr sz="1200" b="0">
                          <a:solidFill>
                            <a:srgbClr val="333333"/>
                          </a:solidFill>
                          <a:latin typeface="Calibri"/>
                        </a:defRPr>
                      </a:pPr>
                      <a:r>
                        <a:t>5,8</a:t>
                      </a:r>
                    </a:p>
                  </a:txBody>
                  <a:tcPr anchor="ctr" marL="73152" marR="73152" marT="36576" marB="36576">
                    <a:solidFill>
                      <a:srgbClr val="E8EEF4"/>
                    </a:solidFill>
                  </a:tcPr>
                </a:tc>
                <a:tc>
                  <a:txBody>
                    <a:bodyPr/>
                    <a:lstStyle/>
                    <a:p>
                      <a:pPr algn="r">
                        <a:defRPr sz="1200" b="0">
                          <a:solidFill>
                            <a:srgbClr val="333333"/>
                          </a:solidFill>
                          <a:latin typeface="Calibri"/>
                        </a:defRPr>
                      </a:pPr>
                      <a:r>
                        <a:t>+1,7</a:t>
                      </a:r>
                    </a:p>
                  </a:txBody>
                  <a:tcPr anchor="ctr" marL="73152" marR="73152" marT="36576" marB="36576">
                    <a:solidFill>
                      <a:srgbClr val="E8EEF4"/>
                    </a:solidFill>
                  </a:tcPr>
                </a:tc>
                <a:tc>
                  <a:txBody>
                    <a:bodyPr/>
                    <a:lstStyle/>
                    <a:p>
                      <a:pPr algn="r">
                        <a:defRPr sz="1200" b="0">
                          <a:solidFill>
                            <a:srgbClr val="333333"/>
                          </a:solidFill>
                          <a:latin typeface="Calibri"/>
                        </a:defRPr>
                      </a:pPr>
                      <a:r>
                        <a:t>24,3</a:t>
                      </a:r>
                    </a:p>
                  </a:txBody>
                  <a:tcPr anchor="ctr" marL="73152" marR="73152" marT="36576" marB="36576">
                    <a:solidFill>
                      <a:srgbClr val="E8EEF4"/>
                    </a:solidFill>
                  </a:tcPr>
                </a:tc>
                <a:tc>
                  <a:txBody>
                    <a:bodyPr/>
                    <a:lstStyle/>
                    <a:p>
                      <a:pPr algn="r">
                        <a:defRPr sz="1200" b="0">
                          <a:solidFill>
                            <a:srgbClr val="333333"/>
                          </a:solidFill>
                          <a:latin typeface="Calibri"/>
                        </a:defRPr>
                      </a:pPr>
                      <a:r>
                        <a:t>-22%</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Irmingersee</a:t>
                      </a:r>
                    </a:p>
                  </a:txBody>
                  <a:tcPr anchor="ctr" marL="73152" marR="73152" marT="36576" marB="36576">
                    <a:solidFill>
                      <a:srgbClr val="FFFFFF"/>
                    </a:solidFill>
                  </a:tcPr>
                </a:tc>
                <a:tc>
                  <a:txBody>
                    <a:bodyPr/>
                    <a:lstStyle/>
                    <a:p>
                      <a:pPr algn="r">
                        <a:defRPr sz="1200" b="0">
                          <a:solidFill>
                            <a:srgbClr val="333333"/>
                          </a:solidFill>
                          <a:latin typeface="Calibri"/>
                        </a:defRPr>
                      </a:pPr>
                      <a:r>
                        <a:t>7,8</a:t>
                      </a:r>
                    </a:p>
                  </a:txBody>
                  <a:tcPr anchor="ctr" marL="73152" marR="73152" marT="36576" marB="36576">
                    <a:solidFill>
                      <a:srgbClr val="FFFFFF"/>
                    </a:solidFill>
                  </a:tcPr>
                </a:tc>
                <a:tc>
                  <a:txBody>
                    <a:bodyPr/>
                    <a:lstStyle/>
                    <a:p>
                      <a:pPr algn="r">
                        <a:defRPr sz="1200" b="0">
                          <a:solidFill>
                            <a:srgbClr val="333333"/>
                          </a:solidFill>
                          <a:latin typeface="Calibri"/>
                        </a:defRPr>
                      </a:pPr>
                      <a:r>
                        <a:t>9,4</a:t>
                      </a:r>
                    </a:p>
                  </a:txBody>
                  <a:tcPr anchor="ctr" marL="73152" marR="73152" marT="36576" marB="36576">
                    <a:solidFill>
                      <a:srgbClr val="FFFFFF"/>
                    </a:solidFill>
                  </a:tcPr>
                </a:tc>
                <a:tc>
                  <a:txBody>
                    <a:bodyPr/>
                    <a:lstStyle/>
                    <a:p>
                      <a:pPr algn="r">
                        <a:defRPr sz="1200" b="0">
                          <a:solidFill>
                            <a:srgbClr val="333333"/>
                          </a:solidFill>
                          <a:latin typeface="Calibri"/>
                        </a:defRPr>
                      </a:pPr>
                      <a:r>
                        <a:t>+1,6</a:t>
                      </a:r>
                    </a:p>
                  </a:txBody>
                  <a:tcPr anchor="ctr" marL="73152" marR="73152" marT="36576" marB="36576">
                    <a:solidFill>
                      <a:srgbClr val="FFFFFF"/>
                    </a:solidFill>
                  </a:tcPr>
                </a:tc>
                <a:tc>
                  <a:txBody>
                    <a:bodyPr/>
                    <a:lstStyle/>
                    <a:p>
                      <a:pPr algn="r">
                        <a:defRPr sz="1200" b="0">
                          <a:solidFill>
                            <a:srgbClr val="333333"/>
                          </a:solidFill>
                          <a:latin typeface="Calibri"/>
                        </a:defRPr>
                      </a:pPr>
                      <a:r>
                        <a:t>15,8</a:t>
                      </a:r>
                    </a:p>
                  </a:txBody>
                  <a:tcPr anchor="ctr" marL="73152" marR="73152" marT="36576" marB="36576">
                    <a:solidFill>
                      <a:srgbClr val="FFFFFF"/>
                    </a:solidFill>
                  </a:tcPr>
                </a:tc>
                <a:tc>
                  <a:txBody>
                    <a:bodyPr/>
                    <a:lstStyle/>
                    <a:p>
                      <a:pPr algn="r">
                        <a:defRPr sz="1200" b="0">
                          <a:solidFill>
                            <a:srgbClr val="333333"/>
                          </a:solidFill>
                          <a:latin typeface="Calibri"/>
                        </a:defRPr>
                      </a:pPr>
                      <a:r>
                        <a:t>-19%</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Grönlandsee</a:t>
                      </a:r>
                    </a:p>
                  </a:txBody>
                  <a:tcPr anchor="ctr" marL="73152" marR="73152" marT="36576" marB="36576">
                    <a:solidFill>
                      <a:srgbClr val="E8EEF4"/>
                    </a:solidFill>
                  </a:tcPr>
                </a:tc>
                <a:tc>
                  <a:txBody>
                    <a:bodyPr/>
                    <a:lstStyle/>
                    <a:p>
                      <a:pPr algn="r">
                        <a:defRPr sz="1200" b="0">
                          <a:solidFill>
                            <a:srgbClr val="333333"/>
                          </a:solidFill>
                          <a:latin typeface="Calibri"/>
                        </a:defRPr>
                      </a:pPr>
                      <a:r>
                        <a:t>2,3</a:t>
                      </a:r>
                    </a:p>
                  </a:txBody>
                  <a:tcPr anchor="ctr" marL="73152" marR="73152" marT="36576" marB="36576">
                    <a:solidFill>
                      <a:srgbClr val="E8EEF4"/>
                    </a:solidFill>
                  </a:tcPr>
                </a:tc>
                <a:tc>
                  <a:txBody>
                    <a:bodyPr/>
                    <a:lstStyle/>
                    <a:p>
                      <a:pPr algn="r">
                        <a:defRPr sz="1200" b="0">
                          <a:solidFill>
                            <a:srgbClr val="333333"/>
                          </a:solidFill>
                          <a:latin typeface="Calibri"/>
                        </a:defRPr>
                      </a:pPr>
                      <a:r>
                        <a:t>4,2</a:t>
                      </a:r>
                    </a:p>
                  </a:txBody>
                  <a:tcPr anchor="ctr" marL="73152" marR="73152" marT="36576" marB="36576">
                    <a:solidFill>
                      <a:srgbClr val="E8EEF4"/>
                    </a:solidFill>
                  </a:tcPr>
                </a:tc>
                <a:tc>
                  <a:txBody>
                    <a:bodyPr/>
                    <a:lstStyle/>
                    <a:p>
                      <a:pPr algn="r">
                        <a:defRPr sz="1200" b="0">
                          <a:solidFill>
                            <a:srgbClr val="333333"/>
                          </a:solidFill>
                          <a:latin typeface="Calibri"/>
                        </a:defRPr>
                      </a:pPr>
                      <a:r>
                        <a:t>+1,9</a:t>
                      </a:r>
                    </a:p>
                  </a:txBody>
                  <a:tcPr anchor="ctr" marL="73152" marR="73152" marT="36576" marB="36576">
                    <a:solidFill>
                      <a:srgbClr val="E8EEF4"/>
                    </a:solidFill>
                  </a:tcPr>
                </a:tc>
                <a:tc>
                  <a:txBody>
                    <a:bodyPr/>
                    <a:lstStyle/>
                    <a:p>
                      <a:pPr algn="r">
                        <a:defRPr sz="1200" b="0">
                          <a:solidFill>
                            <a:srgbClr val="333333"/>
                          </a:solidFill>
                          <a:latin typeface="Calibri"/>
                        </a:defRPr>
                      </a:pPr>
                      <a:r>
                        <a:t>31,2</a:t>
                      </a:r>
                    </a:p>
                  </a:txBody>
                  <a:tcPr anchor="ctr" marL="73152" marR="73152" marT="36576" marB="36576">
                    <a:solidFill>
                      <a:srgbClr val="E8EEF4"/>
                    </a:solidFill>
                  </a:tcPr>
                </a:tc>
                <a:tc>
                  <a:txBody>
                    <a:bodyPr/>
                    <a:lstStyle/>
                    <a:p>
                      <a:pPr algn="r">
                        <a:defRPr sz="1200" b="0">
                          <a:solidFill>
                            <a:srgbClr val="333333"/>
                          </a:solidFill>
                          <a:latin typeface="Calibri"/>
                        </a:defRPr>
                      </a:pPr>
                      <a:r>
                        <a:t>-8%</a:t>
                      </a:r>
                    </a:p>
                  </a:txBody>
                  <a:tcPr anchor="ctr" marL="73152" marR="73152" marT="36576" marB="36576">
                    <a:solidFill>
                      <a:srgbClr val="E8EEF4"/>
                    </a:solidFill>
                  </a:tcPr>
                </a:tc>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Tabelle 2: Vergleich der Meeresoberflächentemperaturen (SST) und Krill-Biomasse zwischen 2010 und 2025. In allen Regionen ist ein Anstieg der SST und ein Rückgang der Krill-Biomasse zu verzeichnen.</a:t>
            </a:r>
          </a:p>
        </p:txBody>
      </p:sp>
    </p:spTree>
  </p:cSld>
  <p:clrMapOvr>
    <a:masterClrMapping/>
  </p:clrMapOvr>
  <p:transition spd="med">
    <p:zoom/>
  </p:transition>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Entwicklung der Meeresoberflächentemperatur (SST) 2010–2025</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Liniendiagramm der Meeresoberflächentemperaturen (SST) in fünf Regionen des Nordatlantiks. In allen Regionen ist ein deutlicher Anstieg der SST zu verzeichnen.</a:t>
            </a:r>
          </a:p>
        </p:txBody>
      </p:sp>
    </p:spTree>
  </p:cSld>
  <p:clrMapOvr>
    <a:masterClrMapping/>
  </p:clrMapOvr>
  <p:transition spd="med">
    <p:zoom/>
  </p:transition>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Veränderung der Krill-Biomasse 2010–2025</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7619695" y="5120640"/>
            <a:ext cx="3474720" cy="320040"/>
          </a:xfrm>
          <a:prstGeom prst="rect">
            <a:avLst/>
          </a:prstGeom>
          <a:noFill/>
        </p:spPr>
        <p:txBody>
          <a:bodyPr wrap="none">
            <a:spAutoFit/>
          </a:bodyPr>
          <a:lstStyle/>
          <a:p>
            <a:pPr algn="r">
              <a:defRPr sz="1100" b="1">
                <a:solidFill>
                  <a:srgbClr val="C0392B"/>
                </a:solidFill>
                <a:latin typeface="Calibri"/>
              </a:defRPr>
            </a:pPr>
            <a:r>
              <a:t>Keine Veränderung</a:t>
            </a:r>
          </a:p>
        </p:txBody>
      </p:sp>
      <p:sp>
        <p:nvSpPr>
          <p:cNvPr id="8" name="TextBox 7"/>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Balkendiagramm der prozentualen Veränderung der Krill-Biomasse zwischen 2010 und 2025. In allen Regionen ist ein Rückgang zu verzeichnen, am stärksten im Island-Becken (-28%).</a:t>
            </a:r>
          </a:p>
        </p:txBody>
      </p:sp>
    </p:spTree>
  </p:cSld>
  <p:clrMapOvr>
    <a:masterClrMapping/>
  </p:clrMapOvr>
  <p:transition spd="med">
    <p:zoom/>
  </p:transition>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Anthropogene Gefährdungsfaktoren für Großwale im Nordatlantik</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2" cy="2743200"/>
        </p:xfrm>
        <a:graphic>
          <a:graphicData uri="http://schemas.openxmlformats.org/drawingml/2006/table">
            <a:tbl>
              <a:tblPr firstRow="1" bandRow="1">
                <a:tableStyleId>{5C22544A-7EE6-4342-B048-85BDC9FD1C3A}</a:tableStyleId>
              </a:tblPr>
              <a:tblGrid>
                <a:gridCol w="2727883"/>
                <a:gridCol w="2727883"/>
                <a:gridCol w="2727883"/>
                <a:gridCol w="2727883"/>
              </a:tblGrid>
              <a:tr h="457200">
                <a:tc>
                  <a:txBody>
                    <a:bodyPr/>
                    <a:lstStyle/>
                    <a:p>
                      <a:pPr algn="ctr">
                        <a:defRPr sz="1400" b="1">
                          <a:solidFill>
                            <a:srgbClr val="FFFFFF"/>
                          </a:solidFill>
                          <a:latin typeface="Calibri"/>
                        </a:defRPr>
                      </a:pPr>
                      <a:r>
                        <a:t>Gefährdungsfaktor</a:t>
                      </a:r>
                    </a:p>
                  </a:txBody>
                  <a:tcPr anchor="ctr" marL="73152" marR="73152" marT="36576" marB="36576">
                    <a:solidFill>
                      <a:srgbClr val="65A4C9"/>
                    </a:solidFill>
                  </a:tcPr>
                </a:tc>
                <a:tc>
                  <a:txBody>
                    <a:bodyPr/>
                    <a:lstStyle/>
                    <a:p>
                      <a:pPr algn="ctr">
                        <a:defRPr sz="1400" b="1">
                          <a:solidFill>
                            <a:srgbClr val="FFFFFF"/>
                          </a:solidFill>
                          <a:latin typeface="Calibri"/>
                        </a:defRPr>
                      </a:pPr>
                      <a:r>
                        <a:t>Betroffene Individuen/Jahr</a:t>
                      </a:r>
                    </a:p>
                  </a:txBody>
                  <a:tcPr anchor="ctr" marL="73152" marR="73152" marT="36576" marB="36576">
                    <a:solidFill>
                      <a:srgbClr val="65A4C9"/>
                    </a:solidFill>
                  </a:tcPr>
                </a:tc>
                <a:tc>
                  <a:txBody>
                    <a:bodyPr/>
                    <a:lstStyle/>
                    <a:p>
                      <a:pPr algn="ctr">
                        <a:defRPr sz="1400" b="1">
                          <a:solidFill>
                            <a:srgbClr val="FFFFFF"/>
                          </a:solidFill>
                          <a:latin typeface="Calibri"/>
                        </a:defRPr>
                      </a:pPr>
                      <a:r>
                        <a:t>Trend</a:t>
                      </a:r>
                    </a:p>
                  </a:txBody>
                  <a:tcPr anchor="ctr" marL="73152" marR="73152" marT="36576" marB="36576">
                    <a:solidFill>
                      <a:srgbClr val="65A4C9"/>
                    </a:solidFill>
                  </a:tcPr>
                </a:tc>
                <a:tc>
                  <a:txBody>
                    <a:bodyPr/>
                    <a:lstStyle/>
                    <a:p>
                      <a:pPr algn="ctr">
                        <a:defRPr sz="1400" b="1">
                          <a:solidFill>
                            <a:srgbClr val="FFFFFF"/>
                          </a:solidFill>
                          <a:latin typeface="Calibri"/>
                        </a:defRPr>
                      </a:pPr>
                      <a:r>
                        <a:t>Kritikalität</a:t>
                      </a:r>
                    </a:p>
                  </a:txBody>
                  <a:tcPr anchor="ctr" marL="73152" marR="73152" marT="36576" marB="36576">
                    <a:solidFill>
                      <a:srgbClr val="65A4C9"/>
                    </a:solidFill>
                  </a:tcPr>
                </a:tc>
              </a:tr>
              <a:tr h="457200">
                <a:tc>
                  <a:txBody>
                    <a:bodyPr/>
                    <a:lstStyle/>
                    <a:p>
                      <a:pPr algn="l">
                        <a:defRPr sz="1200" b="0">
                          <a:solidFill>
                            <a:srgbClr val="333333"/>
                          </a:solidFill>
                          <a:latin typeface="Calibri"/>
                        </a:defRPr>
                      </a:pPr>
                      <a:r>
                        <a:t>Schiffskollisionen</a:t>
                      </a:r>
                    </a:p>
                  </a:txBody>
                  <a:tcPr anchor="ctr" marL="73152" marR="73152" marT="36576" marB="36576">
                    <a:solidFill>
                      <a:srgbClr val="E8EEF4"/>
                    </a:solidFill>
                  </a:tcPr>
                </a:tc>
                <a:tc>
                  <a:txBody>
                    <a:bodyPr/>
                    <a:lstStyle/>
                    <a:p>
                      <a:pPr algn="r">
                        <a:defRPr sz="1200" b="0">
                          <a:solidFill>
                            <a:srgbClr val="333333"/>
                          </a:solidFill>
                          <a:latin typeface="Calibri"/>
                        </a:defRPr>
                      </a:pPr>
                      <a:r>
                        <a:t>23 (8 tödlich)</a:t>
                      </a:r>
                    </a:p>
                  </a:txBody>
                  <a:tcPr anchor="ctr" marL="73152" marR="73152" marT="36576" marB="36576">
                    <a:solidFill>
                      <a:srgbClr val="E8EEF4"/>
                    </a:solidFill>
                  </a:tcPr>
                </a:tc>
                <a:tc>
                  <a:txBody>
                    <a:bodyPr/>
                    <a:lstStyle/>
                    <a:p>
                      <a:pPr algn="r">
                        <a:defRPr sz="1200" b="0">
                          <a:solidFill>
                            <a:srgbClr val="333333"/>
                          </a:solidFill>
                          <a:latin typeface="Calibri"/>
                        </a:defRPr>
                      </a:pPr>
                      <a:r>
                        <a:t>Steigend (+15%/Dekade)</a:t>
                      </a:r>
                    </a:p>
                  </a:txBody>
                  <a:tcPr anchor="ctr" marL="73152" marR="73152" marT="36576" marB="36576">
                    <a:solidFill>
                      <a:srgbClr val="E8EEF4"/>
                    </a:solidFill>
                  </a:tcPr>
                </a:tc>
                <a:tc>
                  <a:txBody>
                    <a:bodyPr/>
                    <a:lstStyle/>
                    <a:p>
                      <a:pPr algn="r">
                        <a:defRPr sz="1200" b="0">
                          <a:solidFill>
                            <a:srgbClr val="333333"/>
                          </a:solidFill>
                          <a:latin typeface="Calibri"/>
                        </a:defRPr>
                      </a:pPr>
                      <a:r>
                        <a:t>HOCH</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Unterwasserlärm (&gt;120 dB)</a:t>
                      </a:r>
                    </a:p>
                  </a:txBody>
                  <a:tcPr anchor="ctr" marL="73152" marR="73152" marT="36576" marB="36576">
                    <a:solidFill>
                      <a:srgbClr val="FFFFFF"/>
                    </a:solidFill>
                  </a:tcPr>
                </a:tc>
                <a:tc>
                  <a:txBody>
                    <a:bodyPr/>
                    <a:lstStyle/>
                    <a:p>
                      <a:pPr algn="r">
                        <a:defRPr sz="1200" b="0">
                          <a:solidFill>
                            <a:srgbClr val="333333"/>
                          </a:solidFill>
                          <a:latin typeface="Calibri"/>
                        </a:defRPr>
                      </a:pPr>
                      <a:r>
                        <a:t>~4.200 exponiert</a:t>
                      </a:r>
                    </a:p>
                  </a:txBody>
                  <a:tcPr anchor="ctr" marL="73152" marR="73152" marT="36576" marB="36576">
                    <a:solidFill>
                      <a:srgbClr val="FFFFFF"/>
                    </a:solidFill>
                  </a:tcPr>
                </a:tc>
                <a:tc>
                  <a:txBody>
                    <a:bodyPr/>
                    <a:lstStyle/>
                    <a:p>
                      <a:pPr algn="r">
                        <a:defRPr sz="1200" b="0">
                          <a:solidFill>
                            <a:srgbClr val="333333"/>
                          </a:solidFill>
                          <a:latin typeface="Calibri"/>
                        </a:defRPr>
                      </a:pPr>
                      <a:r>
                        <a:t>Steigend (+22%/Dekade)</a:t>
                      </a:r>
                    </a:p>
                  </a:txBody>
                  <a:tcPr anchor="ctr" marL="73152" marR="73152" marT="36576" marB="36576">
                    <a:solidFill>
                      <a:srgbClr val="FFFFFF"/>
                    </a:solidFill>
                  </a:tcPr>
                </a:tc>
                <a:tc>
                  <a:txBody>
                    <a:bodyPr/>
                    <a:lstStyle/>
                    <a:p>
                      <a:pPr algn="r">
                        <a:defRPr sz="1200" b="0">
                          <a:solidFill>
                            <a:srgbClr val="333333"/>
                          </a:solidFill>
                          <a:latin typeface="Calibri"/>
                        </a:defRPr>
                      </a:pPr>
                      <a:r>
                        <a:t>HOCH</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Beifang in Fischernetzen</a:t>
                      </a:r>
                    </a:p>
                  </a:txBody>
                  <a:tcPr anchor="ctr" marL="73152" marR="73152" marT="36576" marB="36576">
                    <a:solidFill>
                      <a:srgbClr val="E8EEF4"/>
                    </a:solidFill>
                  </a:tcPr>
                </a:tc>
                <a:tc>
                  <a:txBody>
                    <a:bodyPr/>
                    <a:lstStyle/>
                    <a:p>
                      <a:pPr algn="r">
                        <a:defRPr sz="1200" b="0">
                          <a:solidFill>
                            <a:srgbClr val="333333"/>
                          </a:solidFill>
                          <a:latin typeface="Calibri"/>
                        </a:defRPr>
                      </a:pPr>
                      <a:r>
                        <a:t>145 (32 tödlich)</a:t>
                      </a:r>
                    </a:p>
                  </a:txBody>
                  <a:tcPr anchor="ctr" marL="73152" marR="73152" marT="36576" marB="36576">
                    <a:solidFill>
                      <a:srgbClr val="E8EEF4"/>
                    </a:solidFill>
                  </a:tcPr>
                </a:tc>
                <a:tc>
                  <a:txBody>
                    <a:bodyPr/>
                    <a:lstStyle/>
                    <a:p>
                      <a:pPr algn="r">
                        <a:defRPr sz="1200" b="0">
                          <a:solidFill>
                            <a:srgbClr val="333333"/>
                          </a:solidFill>
                          <a:latin typeface="Calibri"/>
                        </a:defRPr>
                      </a:pPr>
                      <a:r>
                        <a:t>Stabil</a:t>
                      </a:r>
                    </a:p>
                  </a:txBody>
                  <a:tcPr anchor="ctr" marL="73152" marR="73152" marT="36576" marB="36576">
                    <a:solidFill>
                      <a:srgbClr val="E8EEF4"/>
                    </a:solidFill>
                  </a:tcPr>
                </a:tc>
                <a:tc>
                  <a:txBody>
                    <a:bodyPr/>
                    <a:lstStyle/>
                    <a:p>
                      <a:pPr algn="r">
                        <a:defRPr sz="1200" b="0">
                          <a:solidFill>
                            <a:srgbClr val="333333"/>
                          </a:solidFill>
                          <a:latin typeface="Calibri"/>
                        </a:defRPr>
                      </a:pPr>
                      <a:r>
                        <a:t>MITTEL</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Plastikverschmutzung</a:t>
                      </a:r>
                    </a:p>
                  </a:txBody>
                  <a:tcPr anchor="ctr" marL="73152" marR="73152" marT="36576" marB="36576">
                    <a:solidFill>
                      <a:srgbClr val="FFFFFF"/>
                    </a:solidFill>
                  </a:tcPr>
                </a:tc>
                <a:tc>
                  <a:txBody>
                    <a:bodyPr/>
                    <a:lstStyle/>
                    <a:p>
                      <a:pPr algn="r">
                        <a:defRPr sz="1200" b="0">
                          <a:solidFill>
                            <a:srgbClr val="333333"/>
                          </a:solidFill>
                          <a:latin typeface="Calibri"/>
                        </a:defRPr>
                      </a:pPr>
                      <a:r>
                        <a:t>~890 (Ingestion)</a:t>
                      </a:r>
                    </a:p>
                  </a:txBody>
                  <a:tcPr anchor="ctr" marL="73152" marR="73152" marT="36576" marB="36576">
                    <a:solidFill>
                      <a:srgbClr val="FFFFFF"/>
                    </a:solidFill>
                  </a:tcPr>
                </a:tc>
                <a:tc>
                  <a:txBody>
                    <a:bodyPr/>
                    <a:lstStyle/>
                    <a:p>
                      <a:pPr algn="r">
                        <a:defRPr sz="1200" b="0">
                          <a:solidFill>
                            <a:srgbClr val="333333"/>
                          </a:solidFill>
                          <a:latin typeface="Calibri"/>
                        </a:defRPr>
                      </a:pPr>
                      <a:r>
                        <a:t>Steigend (+8%/Jahr)</a:t>
                      </a:r>
                    </a:p>
                  </a:txBody>
                  <a:tcPr anchor="ctr" marL="73152" marR="73152" marT="36576" marB="36576">
                    <a:solidFill>
                      <a:srgbClr val="FFFFFF"/>
                    </a:solidFill>
                  </a:tcPr>
                </a:tc>
                <a:tc>
                  <a:txBody>
                    <a:bodyPr/>
                    <a:lstStyle/>
                    <a:p>
                      <a:pPr algn="r">
                        <a:defRPr sz="1200" b="0">
                          <a:solidFill>
                            <a:srgbClr val="333333"/>
                          </a:solidFill>
                          <a:latin typeface="Calibri"/>
                        </a:defRPr>
                      </a:pPr>
                      <a:r>
                        <a:t>MITTEL</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Habitatverlust (Erwärmung)</a:t>
                      </a:r>
                    </a:p>
                  </a:txBody>
                  <a:tcPr anchor="ctr" marL="73152" marR="73152" marT="36576" marB="36576">
                    <a:solidFill>
                      <a:srgbClr val="E8EEF4"/>
                    </a:solidFill>
                  </a:tcPr>
                </a:tc>
                <a:tc>
                  <a:txBody>
                    <a:bodyPr/>
                    <a:lstStyle/>
                    <a:p>
                      <a:pPr algn="r">
                        <a:defRPr sz="1200" b="0">
                          <a:solidFill>
                            <a:srgbClr val="333333"/>
                          </a:solidFill>
                          <a:latin typeface="Calibri"/>
                        </a:defRPr>
                      </a:pPr>
                      <a:r>
                        <a:t>Alle Populationen</a:t>
                      </a:r>
                    </a:p>
                  </a:txBody>
                  <a:tcPr anchor="ctr" marL="73152" marR="73152" marT="36576" marB="36576">
                    <a:solidFill>
                      <a:srgbClr val="E8EEF4"/>
                    </a:solidFill>
                  </a:tcPr>
                </a:tc>
                <a:tc>
                  <a:txBody>
                    <a:bodyPr/>
                    <a:lstStyle/>
                    <a:p>
                      <a:pPr algn="r">
                        <a:defRPr sz="1200" b="0">
                          <a:solidFill>
                            <a:srgbClr val="333333"/>
                          </a:solidFill>
                          <a:latin typeface="Calibri"/>
                        </a:defRPr>
                      </a:pPr>
                      <a:r>
                        <a:t>Steigend</a:t>
                      </a:r>
                    </a:p>
                  </a:txBody>
                  <a:tcPr anchor="ctr" marL="73152" marR="73152" marT="36576" marB="36576">
                    <a:solidFill>
                      <a:srgbClr val="E8EEF4"/>
                    </a:solidFill>
                  </a:tcPr>
                </a:tc>
                <a:tc>
                  <a:txBody>
                    <a:bodyPr/>
                    <a:lstStyle/>
                    <a:p>
                      <a:pPr algn="r">
                        <a:defRPr sz="1200" b="0">
                          <a:solidFill>
                            <a:srgbClr val="333333"/>
                          </a:solidFill>
                          <a:latin typeface="Calibri"/>
                        </a:defRPr>
                      </a:pPr>
                      <a:r>
                        <a:t>KRITISCH</a:t>
                      </a:r>
                    </a:p>
                  </a:txBody>
                  <a:tcPr anchor="ctr" marL="73152" marR="73152" marT="36576" marB="36576">
                    <a:solidFill>
                      <a:srgbClr val="E8EEF4"/>
                    </a:solidFill>
                  </a:tcPr>
                </a:tc>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Tabelle 3: Übersicht der anthropogenen Gefährdungsfaktoren, ihrer Auswirkungen und Trends. Habitatverlust durch Erwärmung wird als kritischster Faktor eingestuft.</a:t>
            </a:r>
          </a:p>
        </p:txBody>
      </p:sp>
    </p:spTree>
  </p:cSld>
  <p:clrMapOvr>
    <a:masterClrMapping/>
  </p:clrMapOvr>
  <p:transition spd="med">
    <p:zoom/>
  </p:transition>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Betroffene Individuen durch anthropogene Gefährdungsfaktoren</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Balkendiagramm der Anzahl betroffener Individuen durch verschiedene anthropogene Gefährdungsfaktoren. Unterwasserlärm betrifft die meisten Wale.</a:t>
            </a:r>
          </a:p>
        </p:txBody>
      </p:sp>
    </p:spTree>
  </p:cSld>
  <p:clrMapOvr>
    <a:masterClrMapping/>
  </p:clrMapOvr>
  <p:transition spd="med">
    <p:zoom/>
  </p:transition>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Zusammenfassung der wichtigsten Erkenntnisse</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00600"/>
          </a:xfrm>
          <a:prstGeom prst="rect">
            <a:avLst/>
          </a:prstGeom>
          <a:noFill/>
        </p:spPr>
        <p:txBody>
          <a:bodyPr wrap="square">
            <a:normAutofit/>
          </a:bodyPr>
          <a:lstStyle/>
          <a:p>
            <a:pPr>
              <a:spcBef>
                <a:spcPts val="400"/>
              </a:spcBef>
              <a:spcAft>
                <a:spcPts val="1000"/>
              </a:spcAft>
            </a:pPr>
            <a:r>
              <a:rPr sz="1800" b="0">
                <a:solidFill>
                  <a:srgbClr val="333333"/>
                </a:solidFill>
                <a:latin typeface="Calibri"/>
              </a:rPr>
              <a:t>1.  Signifikante Nordverschiebung der Migrationsrouten um durchschnittlich 340 km (Korrelation mit SST: r = 0,89, p &lt; 0,001).</a:t>
            </a:r>
          </a:p>
          <a:p>
            <a:pPr>
              <a:spcBef>
                <a:spcPts val="400"/>
              </a:spcBef>
              <a:spcAft>
                <a:spcPts val="1000"/>
              </a:spcAft>
            </a:pPr>
            <a:r>
              <a:rPr sz="1800" b="0">
                <a:solidFill>
                  <a:srgbClr val="333333"/>
                </a:solidFill>
                <a:latin typeface="Calibri"/>
              </a:rPr>
              <a:t>2.  Erwärmung der Meeresoberflächentemperatur um 1,8°C seit 2010 führt zu Rückgang der Krill-Biomasse (bis zu -28%).</a:t>
            </a:r>
          </a:p>
          <a:p>
            <a:pPr>
              <a:spcBef>
                <a:spcPts val="400"/>
              </a:spcBef>
              <a:spcAft>
                <a:spcPts val="1000"/>
              </a:spcAft>
            </a:pPr>
            <a:r>
              <a:rPr sz="1800" b="0">
                <a:solidFill>
                  <a:srgbClr val="333333"/>
                </a:solidFill>
                <a:latin typeface="Calibri"/>
              </a:rPr>
              <a:t>3.  Populationsgrößen: Zwergwal rückläufig (-5%), andere Arten mit Zuwächsen (Buckelwal +12%).</a:t>
            </a:r>
          </a:p>
          <a:p>
            <a:pPr>
              <a:spcBef>
                <a:spcPts val="400"/>
              </a:spcBef>
              <a:spcAft>
                <a:spcPts val="1000"/>
              </a:spcAft>
            </a:pPr>
            <a:r>
              <a:rPr sz="1800" b="0">
                <a:solidFill>
                  <a:srgbClr val="333333"/>
                </a:solidFill>
                <a:latin typeface="Calibri"/>
              </a:rPr>
              <a:t>4.  Anthropogene Gefährdungen: Schiffskollisionen (23/Jahr), Unterwasserlärm (~4.200 exponiert/Jahr), Habitatverlust (kritisch).</a:t>
            </a:r>
          </a:p>
          <a:p>
            <a:pPr>
              <a:spcBef>
                <a:spcPts val="400"/>
              </a:spcBef>
              <a:spcAft>
                <a:spcPts val="1000"/>
              </a:spcAft>
            </a:pPr>
            <a:r>
              <a:rPr sz="1800" b="0">
                <a:solidFill>
                  <a:srgbClr val="333333"/>
                </a:solidFill>
                <a:latin typeface="Calibri"/>
              </a:rPr>
              <a:t>5.  Empfehlungen: Geschwindigkeitsbegrenzung (10 Knoten), 3 akustische Schutzzonen, 8 zusätzliche Hydrophonstationen, internationale Kooperation.</a:t>
            </a:r>
          </a:p>
        </p:txBody>
      </p:sp>
    </p:spTree>
  </p:cSld>
  <p:clrMapOvr>
    <a:masterClrMapping/>
  </p:clrMapOvr>
  <p:transition spd="med">
    <p:zoom/>
  </p:transition>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Quellen</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200"/>
              </a:spcBef>
              <a:spcAft>
                <a:spcPts val="600"/>
              </a:spcAft>
              <a:buFont typeface="Arial"/>
              <a:buChar char="•"/>
            </a:pPr>
            <a:r>
              <a:rPr sz="1300" b="0">
                <a:solidFill>
                  <a:srgbClr val="666666"/>
                </a:solidFill>
                <a:latin typeface="Calibri"/>
              </a:rPr>
              <a:t>Ramp, C. et al. (2023): North Atlantic humpback whale migration corridors under climate change. Marine Ecology Progress Series 712, 145-162.</a:t>
            </a:r>
          </a:p>
          <a:p>
            <a:pPr>
              <a:spcBef>
                <a:spcPts val="200"/>
              </a:spcBef>
              <a:spcAft>
                <a:spcPts val="600"/>
              </a:spcAft>
              <a:buFont typeface="Arial"/>
              <a:buChar char="•"/>
            </a:pPr>
            <a:r>
              <a:rPr sz="1300" b="0">
                <a:solidFill>
                  <a:srgbClr val="666666"/>
                </a:solidFill>
                <a:latin typeface="Calibri"/>
              </a:rPr>
              <a:t>Prieto, R. et al. (2024): Blue whale distribution shifts in the North Atlantic 2015-2024. Journal of Cetacean Research 48(3), 78-94.</a:t>
            </a:r>
          </a:p>
          <a:p>
            <a:pPr>
              <a:spcBef>
                <a:spcPts val="200"/>
              </a:spcBef>
              <a:spcAft>
                <a:spcPts val="600"/>
              </a:spcAft>
              <a:buFont typeface="Arial"/>
              <a:buChar char="•"/>
            </a:pPr>
            <a:r>
              <a:rPr sz="1300" b="0">
                <a:solidFill>
                  <a:srgbClr val="666666"/>
                </a:solidFill>
                <a:latin typeface="Calibri"/>
              </a:rPr>
              <a:t>IWC (2025): Report of the Scientific Committee — Status of North Atlantic whale stocks. IWC/SC/68/Rep1.</a:t>
            </a:r>
          </a:p>
        </p:txBody>
      </p:sp>
    </p:spTree>
  </p:cSld>
  <p:clrMapOvr>
    <a:masterClrMapping/>
  </p:clrMapOvr>
  <p:transition spd="med">
    <p:zoom/>
  </p:transition>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Inhaltsverzeichnis</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300"/>
              </a:spcBef>
              <a:spcAft>
                <a:spcPts val="1000"/>
              </a:spcAft>
            </a:pPr>
            <a:r>
              <a:rPr sz="1300" b="0">
                <a:solidFill>
                  <a:srgbClr val="333333"/>
                </a:solidFill>
                <a:latin typeface="Calibri"/>
              </a:rPr>
              <a:t>1.  Zusammenfassung</a:t>
            </a:r>
          </a:p>
          <a:p>
            <a:pPr>
              <a:spcBef>
                <a:spcPts val="300"/>
              </a:spcBef>
              <a:spcAft>
                <a:spcPts val="1000"/>
              </a:spcAft>
            </a:pPr>
            <a:r>
              <a:rPr sz="1300" b="0">
                <a:solidFill>
                  <a:srgbClr val="333333"/>
                </a:solidFill>
                <a:latin typeface="Calibri"/>
              </a:rPr>
              <a:t>2.  Einleitung: Bedeutung des Nordatlantiks</a:t>
            </a:r>
          </a:p>
          <a:p>
            <a:pPr>
              <a:spcBef>
                <a:spcPts val="300"/>
              </a:spcBef>
              <a:spcAft>
                <a:spcPts val="1000"/>
              </a:spcAft>
            </a:pPr>
            <a:r>
              <a:rPr sz="1300" b="0">
                <a:solidFill>
                  <a:srgbClr val="333333"/>
                </a:solidFill>
                <a:latin typeface="Calibri"/>
              </a:rPr>
              <a:t>3.  Methodik: Satellitentelemetrie</a:t>
            </a:r>
          </a:p>
          <a:p>
            <a:pPr>
              <a:spcBef>
                <a:spcPts val="300"/>
              </a:spcBef>
              <a:spcAft>
                <a:spcPts val="1000"/>
              </a:spcAft>
            </a:pPr>
            <a:r>
              <a:rPr sz="1300" b="0">
                <a:solidFill>
                  <a:srgbClr val="333333"/>
                </a:solidFill>
                <a:latin typeface="Calibri"/>
              </a:rPr>
              <a:t>4.  Methodik: Akustisches Monitoring</a:t>
            </a:r>
          </a:p>
          <a:p>
            <a:pPr>
              <a:spcBef>
                <a:spcPts val="300"/>
              </a:spcBef>
              <a:spcAft>
                <a:spcPts val="1000"/>
              </a:spcAft>
            </a:pPr>
            <a:r>
              <a:rPr sz="1300" b="0">
                <a:solidFill>
                  <a:srgbClr val="333333"/>
                </a:solidFill>
                <a:latin typeface="Calibri"/>
              </a:rPr>
              <a:t>5.  Ergebnisse: Populationsgrößen</a:t>
            </a:r>
          </a:p>
          <a:p>
            <a:pPr>
              <a:spcBef>
                <a:spcPts val="300"/>
              </a:spcBef>
              <a:spcAft>
                <a:spcPts val="1000"/>
              </a:spcAft>
            </a:pPr>
            <a:r>
              <a:rPr sz="1300" b="0">
                <a:solidFill>
                  <a:srgbClr val="333333"/>
                </a:solidFill>
                <a:latin typeface="Calibri"/>
              </a:rPr>
              <a:t>6.  Ergebnisse: Verschiebung der Migrationsrouten</a:t>
            </a:r>
          </a:p>
          <a:p>
            <a:pPr>
              <a:spcBef>
                <a:spcPts val="300"/>
              </a:spcBef>
              <a:spcAft>
                <a:spcPts val="1000"/>
              </a:spcAft>
            </a:pPr>
            <a:r>
              <a:rPr sz="1300" b="0">
                <a:solidFill>
                  <a:srgbClr val="333333"/>
                </a:solidFill>
                <a:latin typeface="Calibri"/>
              </a:rPr>
              <a:t>7.  Ergebnisse: Umweltfaktoren (SST &amp; Krill)</a:t>
            </a:r>
          </a:p>
          <a:p>
            <a:pPr>
              <a:spcBef>
                <a:spcPts val="300"/>
              </a:spcBef>
              <a:spcAft>
                <a:spcPts val="1000"/>
              </a:spcAft>
            </a:pPr>
            <a:r>
              <a:rPr sz="1300" b="0">
                <a:solidFill>
                  <a:srgbClr val="333333"/>
                </a:solidFill>
                <a:latin typeface="Calibri"/>
              </a:rPr>
              <a:t>8.  Gefährdungsanalyse: Anthropogene Faktoren</a:t>
            </a:r>
          </a:p>
          <a:p>
            <a:pPr>
              <a:spcBef>
                <a:spcPts val="300"/>
              </a:spcBef>
              <a:spcAft>
                <a:spcPts val="1000"/>
              </a:spcAft>
            </a:pPr>
            <a:r>
              <a:rPr sz="1300" b="0">
                <a:solidFill>
                  <a:srgbClr val="333333"/>
                </a:solidFill>
                <a:latin typeface="Calibri"/>
              </a:rPr>
              <a:t>9.  Empfehlungen (Teil 1)</a:t>
            </a:r>
          </a:p>
          <a:p>
            <a:pPr>
              <a:spcBef>
                <a:spcPts val="300"/>
              </a:spcBef>
              <a:spcAft>
                <a:spcPts val="1000"/>
              </a:spcAft>
            </a:pPr>
            <a:r>
              <a:rPr sz="1300" b="0">
                <a:solidFill>
                  <a:srgbClr val="333333"/>
                </a:solidFill>
                <a:latin typeface="Calibri"/>
              </a:rPr>
              <a:t>10.  Empfehlungen (Teil 2)</a:t>
            </a:r>
          </a:p>
        </p:txBody>
      </p:sp>
    </p:spTree>
  </p:cSld>
  <p:clrMapOvr>
    <a:masterClrMapping/>
  </p:clrMapOvr>
  <p:transition spd="med">
    <p:zoom/>
  </p:transition>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Zusammenfassung der Studie</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Ziel: Dokumentation der Migrationsmuster von Großwalen im Nordatlantik (Saison 2024/2025)</a:t>
            </a:r>
          </a:p>
          <a:p>
            <a:pPr>
              <a:spcBef>
                <a:spcPts val="300"/>
              </a:spcBef>
              <a:spcAft>
                <a:spcPts val="800"/>
              </a:spcAft>
              <a:buFont typeface="Arial"/>
              <a:buChar char="•"/>
            </a:pPr>
            <a:r>
              <a:rPr sz="1800" b="0">
                <a:solidFill>
                  <a:srgbClr val="333333"/>
                </a:solidFill>
                <a:latin typeface="Calibri"/>
              </a:rPr>
              <a:t>Methodik: 47 Satellitensender (ARGOS) + 12 Hydrophonstationen (24/7, 96 kHz)</a:t>
            </a:r>
          </a:p>
          <a:p>
            <a:pPr>
              <a:spcBef>
                <a:spcPts val="300"/>
              </a:spcBef>
              <a:spcAft>
                <a:spcPts val="800"/>
              </a:spcAft>
              <a:buFont typeface="Arial"/>
              <a:buChar char="•"/>
            </a:pPr>
            <a:r>
              <a:rPr sz="1800" b="0">
                <a:solidFill>
                  <a:srgbClr val="333333"/>
                </a:solidFill>
                <a:latin typeface="Calibri"/>
              </a:rPr>
              <a:t>Erfasste Sichtungen: 2.847 individuelle Walbeobachtungen</a:t>
            </a:r>
          </a:p>
          <a:p>
            <a:pPr>
              <a:spcBef>
                <a:spcPts val="300"/>
              </a:spcBef>
              <a:spcAft>
                <a:spcPts val="800"/>
              </a:spcAft>
              <a:buFont typeface="Arial"/>
              <a:buChar char="•"/>
            </a:pPr>
            <a:r>
              <a:rPr sz="1800" b="0">
                <a:solidFill>
                  <a:srgbClr val="333333"/>
                </a:solidFill>
                <a:latin typeface="Calibri"/>
              </a:rPr>
              <a:t>Zentrales Ergebnis: Signifikante Nordverschiebung der Migrationsrouten um durchschnittlich 340 km</a:t>
            </a:r>
          </a:p>
          <a:p>
            <a:pPr>
              <a:spcBef>
                <a:spcPts val="300"/>
              </a:spcBef>
              <a:spcAft>
                <a:spcPts val="800"/>
              </a:spcAft>
              <a:buFont typeface="Arial"/>
              <a:buChar char="•"/>
            </a:pPr>
            <a:r>
              <a:rPr sz="1800" b="0">
                <a:solidFill>
                  <a:srgbClr val="333333"/>
                </a:solidFill>
                <a:latin typeface="Calibri"/>
              </a:rPr>
              <a:t>Ursache: Erwärmung der Meeresoberflächentemperatur (SST) um 1,8°C seit 2010</a:t>
            </a:r>
          </a:p>
          <a:p>
            <a:pPr>
              <a:spcBef>
                <a:spcPts val="300"/>
              </a:spcBef>
              <a:spcAft>
                <a:spcPts val="800"/>
              </a:spcAft>
              <a:buFont typeface="Arial"/>
              <a:buChar char="•"/>
            </a:pPr>
            <a:r>
              <a:rPr sz="1800" b="0">
                <a:solidFill>
                  <a:srgbClr val="333333"/>
                </a:solidFill>
                <a:latin typeface="Calibri"/>
              </a:rPr>
              <a:t>Korrelation: Pearson r = 0,89 (p &lt; 0,001) zwischen SST und Routenverschiebung</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Einleitung: Bedeutung des Nordatlantiks für Großwale</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876678"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Der Nordatlantik beherbergt einige der wichtigsten Migrationsrouten für Großwale weltweit</a:t>
            </a:r>
          </a:p>
          <a:p>
            <a:pPr>
              <a:spcBef>
                <a:spcPts val="300"/>
              </a:spcBef>
              <a:spcAft>
                <a:spcPts val="800"/>
              </a:spcAft>
              <a:buFont typeface="Arial"/>
              <a:buChar char="•"/>
            </a:pPr>
            <a:r>
              <a:rPr sz="1800" b="0">
                <a:solidFill>
                  <a:srgbClr val="333333"/>
                </a:solidFill>
                <a:latin typeface="Calibri"/>
              </a:rPr>
              <a:t>Jährliche Wanderungen zwischen subarktischen Nahrungsgründen (Island, Norwegen, Grönland) und tropischen Fortpflanzungsgebieten (Karibik, Kapverden, Azoren)</a:t>
            </a:r>
          </a:p>
          <a:p>
            <a:pPr>
              <a:spcBef>
                <a:spcPts val="300"/>
              </a:spcBef>
              <a:spcAft>
                <a:spcPts val="800"/>
              </a:spcAft>
              <a:buFont typeface="Arial"/>
              <a:buChar char="•"/>
            </a:pPr>
            <a:r>
              <a:rPr sz="1800" b="0">
                <a:solidFill>
                  <a:srgbClr val="333333"/>
                </a:solidFill>
                <a:latin typeface="Calibri"/>
              </a:rPr>
              <a:t>Migrationsdistanzen: 5.000–8.500 km – eine der längsten Tierwanderungen im Tierreich</a:t>
            </a:r>
          </a:p>
          <a:p>
            <a:pPr>
              <a:spcBef>
                <a:spcPts val="300"/>
              </a:spcBef>
              <a:spcAft>
                <a:spcPts val="800"/>
              </a:spcAft>
              <a:buFont typeface="Arial"/>
              <a:buChar char="•"/>
            </a:pPr>
            <a:r>
              <a:rPr sz="1800" b="0">
                <a:solidFill>
                  <a:srgbClr val="333333"/>
                </a:solidFill>
                <a:latin typeface="Calibri"/>
              </a:rPr>
              <a:t>Klimawandel verändert die Verteilung von Krill und Beuteorganismen, was direkte Auswirkungen auf Migrationsrouten und Fressverhalten hat</a:t>
            </a:r>
          </a:p>
          <a:p>
            <a:pPr>
              <a:spcBef>
                <a:spcPts val="300"/>
              </a:spcBef>
              <a:spcAft>
                <a:spcPts val="800"/>
              </a:spcAft>
              <a:buFont typeface="Arial"/>
              <a:buChar char="•"/>
            </a:pPr>
            <a:r>
              <a:rPr sz="1800" b="0">
                <a:solidFill>
                  <a:srgbClr val="333333"/>
                </a:solidFill>
                <a:latin typeface="Calibri"/>
              </a:rPr>
              <a:t>Studie im Rahmen des langfristigen Monitoring-Programms des Internationalen Walforschungsinstituts (IWC)</a:t>
            </a:r>
          </a:p>
        </p:txBody>
      </p:sp>
      <p:pic>
        <p:nvPicPr>
          <p:cNvPr id="7" name="Picture 6" descr="image.jpg"/>
          <p:cNvPicPr>
            <a:picLocks noChangeAspect="1"/>
          </p:cNvPicPr>
          <p:nvPr/>
        </p:nvPicPr>
        <p:blipFill>
          <a:blip r:embed="rId5"/>
          <a:stretch>
            <a:fillRect/>
          </a:stretch>
        </p:blipFill>
        <p:spPr>
          <a:xfrm>
            <a:off x="274320" y="1463040"/>
            <a:ext cx="4114800" cy="4526279"/>
          </a:xfrm>
          <a:prstGeom prst="rect">
            <a:avLst/>
          </a:prstGeom>
        </p:spPr>
      </p:pic>
    </p:spTree>
  </p:cSld>
  <p:clrMapOvr>
    <a:masterClrMapping/>
  </p:clrMapOvr>
  <p:transition spd="med">
    <p:zoom/>
  </p:transition>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Methodik: Satellitentelemetrie im Überblick</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1645920"/>
            <a:ext cx="10362895" cy="1828800"/>
          </a:xfrm>
          <a:prstGeom prst="rect">
            <a:avLst/>
          </a:prstGeom>
          <a:noFill/>
        </p:spPr>
        <p:txBody>
          <a:bodyPr wrap="square">
            <a:spAutoFit/>
          </a:bodyPr>
          <a:lstStyle/>
          <a:p>
            <a:pPr algn="ctr">
              <a:defRPr sz="6400" b="1">
                <a:solidFill>
                  <a:srgbClr val="65A4C9"/>
                </a:solidFill>
                <a:latin typeface="Calibri"/>
              </a:defRPr>
            </a:pPr>
            <a:r>
              <a:t>47</a:t>
            </a:r>
          </a:p>
        </p:txBody>
      </p:sp>
      <p:sp>
        <p:nvSpPr>
          <p:cNvPr id="7" name="TextBox 6"/>
          <p:cNvSpPr txBox="1"/>
          <p:nvPr/>
        </p:nvSpPr>
        <p:spPr>
          <a:xfrm>
            <a:off x="914400" y="3291840"/>
            <a:ext cx="7071055" cy="731520"/>
          </a:xfrm>
          <a:prstGeom prst="rect">
            <a:avLst/>
          </a:prstGeom>
          <a:noFill/>
        </p:spPr>
        <p:txBody>
          <a:bodyPr wrap="square">
            <a:spAutoFit/>
          </a:bodyPr>
          <a:lstStyle/>
          <a:p>
            <a:pPr algn="ctr">
              <a:defRPr sz="2000">
                <a:solidFill>
                  <a:srgbClr val="666666"/>
                </a:solidFill>
                <a:latin typeface="Calibri"/>
              </a:defRPr>
            </a:pPr>
            <a:r>
              <a:t>ARGOS-Satellitensender (Wildlife Computers SPLASH10-F)</a:t>
            </a:r>
          </a:p>
        </p:txBody>
      </p:sp>
      <p:sp>
        <p:nvSpPr>
          <p:cNvPr id="8" name="TextBox 7"/>
          <p:cNvSpPr txBox="1"/>
          <p:nvPr/>
        </p:nvSpPr>
        <p:spPr>
          <a:xfrm>
            <a:off x="640080" y="4206240"/>
            <a:ext cx="7345375" cy="219456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GPS-Genauigkeit: ±150 m</a:t>
            </a:r>
          </a:p>
          <a:p>
            <a:pPr>
              <a:spcBef>
                <a:spcPts val="200"/>
              </a:spcBef>
              <a:spcAft>
                <a:spcPts val="600"/>
              </a:spcAft>
              <a:buFont typeface="Arial"/>
              <a:buChar char="•"/>
            </a:pPr>
            <a:r>
              <a:rPr sz="1600" b="0">
                <a:solidFill>
                  <a:srgbClr val="333333"/>
                </a:solidFill>
                <a:latin typeface="Calibri"/>
              </a:rPr>
              <a:t>Senderdauer: durchschnittlich 187 Tage (±34 Tage)</a:t>
            </a:r>
          </a:p>
          <a:p>
            <a:pPr>
              <a:spcBef>
                <a:spcPts val="200"/>
              </a:spcBef>
              <a:spcAft>
                <a:spcPts val="600"/>
              </a:spcAft>
              <a:buFont typeface="Arial"/>
              <a:buChar char="•"/>
            </a:pPr>
            <a:r>
              <a:rPr sz="1600" b="0">
                <a:solidFill>
                  <a:srgbClr val="333333"/>
                </a:solidFill>
                <a:latin typeface="Calibri"/>
              </a:rPr>
              <a:t>Positionsübermittlung: alle 4 Stunden</a:t>
            </a:r>
          </a:p>
          <a:p>
            <a:pPr>
              <a:spcBef>
                <a:spcPts val="200"/>
              </a:spcBef>
              <a:spcAft>
                <a:spcPts val="600"/>
              </a:spcAft>
              <a:buFont typeface="Arial"/>
              <a:buChar char="•"/>
            </a:pPr>
            <a:r>
              <a:rPr sz="1600" b="0">
                <a:solidFill>
                  <a:srgbClr val="333333"/>
                </a:solidFill>
                <a:latin typeface="Calibri"/>
              </a:rPr>
              <a:t>Zielarten: Buckelwal, Finnwal, Blauwal, Zwergwal, Seiwal</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Methodik: Akustisches Monitoring</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1645920"/>
            <a:ext cx="10362895" cy="1828800"/>
          </a:xfrm>
          <a:prstGeom prst="rect">
            <a:avLst/>
          </a:prstGeom>
          <a:noFill/>
        </p:spPr>
        <p:txBody>
          <a:bodyPr wrap="square">
            <a:spAutoFit/>
          </a:bodyPr>
          <a:lstStyle/>
          <a:p>
            <a:pPr algn="ctr">
              <a:defRPr sz="6400" b="1">
                <a:solidFill>
                  <a:srgbClr val="65A4C9"/>
                </a:solidFill>
                <a:latin typeface="Calibri"/>
              </a:defRPr>
            </a:pPr>
            <a:r>
              <a:t>12</a:t>
            </a:r>
          </a:p>
        </p:txBody>
      </p:sp>
      <p:sp>
        <p:nvSpPr>
          <p:cNvPr id="7" name="TextBox 6"/>
          <p:cNvSpPr txBox="1"/>
          <p:nvPr/>
        </p:nvSpPr>
        <p:spPr>
          <a:xfrm>
            <a:off x="914400" y="3291840"/>
            <a:ext cx="7071055" cy="731520"/>
          </a:xfrm>
          <a:prstGeom prst="rect">
            <a:avLst/>
          </a:prstGeom>
          <a:noFill/>
        </p:spPr>
        <p:txBody>
          <a:bodyPr wrap="square">
            <a:spAutoFit/>
          </a:bodyPr>
          <a:lstStyle/>
          <a:p>
            <a:pPr algn="ctr">
              <a:defRPr sz="2000">
                <a:solidFill>
                  <a:srgbClr val="666666"/>
                </a:solidFill>
                <a:latin typeface="Calibri"/>
              </a:defRPr>
            </a:pPr>
            <a:r>
              <a:t>Hydrophonstationen (24/7-Betrieb)</a:t>
            </a:r>
          </a:p>
        </p:txBody>
      </p:sp>
      <p:sp>
        <p:nvSpPr>
          <p:cNvPr id="8" name="TextBox 7"/>
          <p:cNvSpPr txBox="1"/>
          <p:nvPr/>
        </p:nvSpPr>
        <p:spPr>
          <a:xfrm>
            <a:off x="640080" y="4206240"/>
            <a:ext cx="7345375" cy="219456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Sampling-Rate: 96 kHz</a:t>
            </a:r>
          </a:p>
          <a:p>
            <a:pPr>
              <a:spcBef>
                <a:spcPts val="200"/>
              </a:spcBef>
              <a:spcAft>
                <a:spcPts val="600"/>
              </a:spcAft>
              <a:buFont typeface="Arial"/>
              <a:buChar char="•"/>
            </a:pPr>
            <a:r>
              <a:rPr sz="1600" b="0">
                <a:solidFill>
                  <a:srgbClr val="333333"/>
                </a:solidFill>
                <a:latin typeface="Calibri"/>
              </a:rPr>
              <a:t>Automatische Artenklassifikation: CNN-basiertes Deep-Learning-Modell (WhaleSoundNet v3.2)</a:t>
            </a:r>
          </a:p>
          <a:p>
            <a:pPr>
              <a:spcBef>
                <a:spcPts val="200"/>
              </a:spcBef>
              <a:spcAft>
                <a:spcPts val="600"/>
              </a:spcAft>
              <a:buFont typeface="Arial"/>
              <a:buChar char="•"/>
            </a:pPr>
            <a:r>
              <a:rPr sz="1600" b="0">
                <a:solidFill>
                  <a:srgbClr val="333333"/>
                </a:solidFill>
                <a:latin typeface="Calibri"/>
              </a:rPr>
              <a:t>Modell-Genauigkeit: 94,7%</a:t>
            </a:r>
          </a:p>
          <a:p>
            <a:pPr>
              <a:spcBef>
                <a:spcPts val="200"/>
              </a:spcBef>
              <a:spcAft>
                <a:spcPts val="600"/>
              </a:spcAft>
              <a:buFont typeface="Arial"/>
              <a:buChar char="•"/>
            </a:pPr>
            <a:r>
              <a:rPr sz="1600" b="0">
                <a:solidFill>
                  <a:srgbClr val="333333"/>
                </a:solidFill>
                <a:latin typeface="Calibri"/>
              </a:rPr>
              <a:t>Ziel: Erfassung von Walgesängen und Unterwasserlärm</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Populationsschätzungen und Migrationsdistanzen (Saison 2024/2025)</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554480"/>
          <a:ext cx="10911535" cy="2743200"/>
        </p:xfrm>
        <a:graphic>
          <a:graphicData uri="http://schemas.openxmlformats.org/drawingml/2006/table">
            <a:tbl>
              <a:tblPr firstRow="1" bandRow="1">
                <a:tableStyleId>{5C22544A-7EE6-4342-B048-85BDC9FD1C3A}</a:tableStyleId>
              </a:tblPr>
              <a:tblGrid>
                <a:gridCol w="2182307"/>
                <a:gridCol w="2182307"/>
                <a:gridCol w="2182307"/>
                <a:gridCol w="2182307"/>
                <a:gridCol w="2182307"/>
              </a:tblGrid>
              <a:tr h="457200">
                <a:tc>
                  <a:txBody>
                    <a:bodyPr/>
                    <a:lstStyle/>
                    <a:p>
                      <a:pPr algn="ctr">
                        <a:defRPr sz="1400" b="1">
                          <a:solidFill>
                            <a:srgbClr val="FFFFFF"/>
                          </a:solidFill>
                          <a:latin typeface="Calibri"/>
                        </a:defRPr>
                      </a:pPr>
                      <a:r>
                        <a:t>Art</a:t>
                      </a:r>
                    </a:p>
                  </a:txBody>
                  <a:tcPr anchor="ctr" marL="73152" marR="73152" marT="36576" marB="36576">
                    <a:solidFill>
                      <a:srgbClr val="65A4C9"/>
                    </a:solidFill>
                  </a:tcPr>
                </a:tc>
                <a:tc>
                  <a:txBody>
                    <a:bodyPr/>
                    <a:lstStyle/>
                    <a:p>
                      <a:pPr algn="ctr">
                        <a:defRPr sz="1400" b="1">
                          <a:solidFill>
                            <a:srgbClr val="FFFFFF"/>
                          </a:solidFill>
                          <a:latin typeface="Calibri"/>
                        </a:defRPr>
                      </a:pPr>
                      <a:r>
                        <a:t>Individuen (2024/25)</a:t>
                      </a:r>
                    </a:p>
                  </a:txBody>
                  <a:tcPr anchor="ctr" marL="73152" marR="73152" marT="36576" marB="36576">
                    <a:solidFill>
                      <a:srgbClr val="65A4C9"/>
                    </a:solidFill>
                  </a:tcPr>
                </a:tc>
                <a:tc>
                  <a:txBody>
                    <a:bodyPr/>
                    <a:lstStyle/>
                    <a:p>
                      <a:pPr algn="ctr">
                        <a:defRPr sz="1400" b="1">
                          <a:solidFill>
                            <a:srgbClr val="FFFFFF"/>
                          </a:solidFill>
                          <a:latin typeface="Calibri"/>
                        </a:defRPr>
                      </a:pPr>
                      <a:r>
                        <a:t>Veränderung zu 2020</a:t>
                      </a:r>
                    </a:p>
                  </a:txBody>
                  <a:tcPr anchor="ctr" marL="73152" marR="73152" marT="36576" marB="36576">
                    <a:solidFill>
                      <a:srgbClr val="65A4C9"/>
                    </a:solidFill>
                  </a:tcPr>
                </a:tc>
                <a:tc>
                  <a:txBody>
                    <a:bodyPr/>
                    <a:lstStyle/>
                    <a:p>
                      <a:pPr algn="ctr">
                        <a:defRPr sz="1400" b="1">
                          <a:solidFill>
                            <a:srgbClr val="FFFFFF"/>
                          </a:solidFill>
                          <a:latin typeface="Calibri"/>
                        </a:defRPr>
                      </a:pPr>
                      <a:r>
                        <a:t>IUCN-Status</a:t>
                      </a:r>
                    </a:p>
                  </a:txBody>
                  <a:tcPr anchor="ctr" marL="73152" marR="73152" marT="36576" marB="36576">
                    <a:solidFill>
                      <a:srgbClr val="65A4C9"/>
                    </a:solidFill>
                  </a:tcPr>
                </a:tc>
                <a:tc>
                  <a:txBody>
                    <a:bodyPr/>
                    <a:lstStyle/>
                    <a:p>
                      <a:pPr algn="ctr">
                        <a:defRPr sz="1400" b="1">
                          <a:solidFill>
                            <a:srgbClr val="FFFFFF"/>
                          </a:solidFill>
                          <a:latin typeface="Calibri"/>
                        </a:defRPr>
                      </a:pPr>
                      <a:r>
                        <a:t>Mittlere Migrationsdistanz</a:t>
                      </a:r>
                    </a:p>
                  </a:txBody>
                  <a:tcPr anchor="ctr" marL="73152" marR="73152" marT="36576" marB="36576">
                    <a:solidFill>
                      <a:srgbClr val="65A4C9"/>
                    </a:solidFill>
                  </a:tcPr>
                </a:tc>
              </a:tr>
              <a:tr h="457200">
                <a:tc>
                  <a:txBody>
                    <a:bodyPr/>
                    <a:lstStyle/>
                    <a:p>
                      <a:pPr algn="l">
                        <a:defRPr sz="1200" b="0">
                          <a:solidFill>
                            <a:srgbClr val="333333"/>
                          </a:solidFill>
                          <a:latin typeface="Calibri"/>
                        </a:defRPr>
                      </a:pPr>
                      <a:r>
                        <a:t>Buckelwal (Megaptera novaeangliae)</a:t>
                      </a:r>
                    </a:p>
                  </a:txBody>
                  <a:tcPr anchor="ctr" marL="73152" marR="73152" marT="36576" marB="36576">
                    <a:solidFill>
                      <a:srgbClr val="E8EEF4"/>
                    </a:solidFill>
                  </a:tcPr>
                </a:tc>
                <a:tc>
                  <a:txBody>
                    <a:bodyPr/>
                    <a:lstStyle/>
                    <a:p>
                      <a:pPr algn="r">
                        <a:defRPr sz="1200" b="0">
                          <a:solidFill>
                            <a:srgbClr val="333333"/>
                          </a:solidFill>
                          <a:latin typeface="Calibri"/>
                        </a:defRPr>
                      </a:pPr>
                      <a:r>
                        <a:t>14.200 ± 1.800</a:t>
                      </a:r>
                    </a:p>
                  </a:txBody>
                  <a:tcPr anchor="ctr" marL="73152" marR="73152" marT="36576" marB="36576">
                    <a:solidFill>
                      <a:srgbClr val="E8EEF4"/>
                    </a:solidFill>
                  </a:tcPr>
                </a:tc>
                <a:tc>
                  <a:txBody>
                    <a:bodyPr/>
                    <a:lstStyle/>
                    <a:p>
                      <a:pPr algn="r">
                        <a:defRPr sz="1200" b="0">
                          <a:solidFill>
                            <a:srgbClr val="333333"/>
                          </a:solidFill>
                          <a:latin typeface="Calibri"/>
                        </a:defRPr>
                      </a:pPr>
                      <a:r>
                        <a:t>+12%</a:t>
                      </a:r>
                    </a:p>
                  </a:txBody>
                  <a:tcPr anchor="ctr" marL="73152" marR="73152" marT="36576" marB="36576">
                    <a:solidFill>
                      <a:srgbClr val="E8EEF4"/>
                    </a:solidFill>
                  </a:tcPr>
                </a:tc>
                <a:tc>
                  <a:txBody>
                    <a:bodyPr/>
                    <a:lstStyle/>
                    <a:p>
                      <a:pPr algn="r">
                        <a:defRPr sz="1200" b="0">
                          <a:solidFill>
                            <a:srgbClr val="333333"/>
                          </a:solidFill>
                          <a:latin typeface="Calibri"/>
                        </a:defRPr>
                      </a:pPr>
                      <a:r>
                        <a:t>Least Concern</a:t>
                      </a:r>
                    </a:p>
                  </a:txBody>
                  <a:tcPr anchor="ctr" marL="73152" marR="73152" marT="36576" marB="36576">
                    <a:solidFill>
                      <a:srgbClr val="E8EEF4"/>
                    </a:solidFill>
                  </a:tcPr>
                </a:tc>
                <a:tc>
                  <a:txBody>
                    <a:bodyPr/>
                    <a:lstStyle/>
                    <a:p>
                      <a:pPr algn="r">
                        <a:defRPr sz="1200" b="0">
                          <a:solidFill>
                            <a:srgbClr val="333333"/>
                          </a:solidFill>
                          <a:latin typeface="Calibri"/>
                        </a:defRPr>
                      </a:pPr>
                      <a:r>
                        <a:t>6.420 km</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Finnwal (Balaenoptera physalus)</a:t>
                      </a:r>
                    </a:p>
                  </a:txBody>
                  <a:tcPr anchor="ctr" marL="73152" marR="73152" marT="36576" marB="36576">
                    <a:solidFill>
                      <a:srgbClr val="FFFFFF"/>
                    </a:solidFill>
                  </a:tcPr>
                </a:tc>
                <a:tc>
                  <a:txBody>
                    <a:bodyPr/>
                    <a:lstStyle/>
                    <a:p>
                      <a:pPr algn="r">
                        <a:defRPr sz="1200" b="0">
                          <a:solidFill>
                            <a:srgbClr val="333333"/>
                          </a:solidFill>
                          <a:latin typeface="Calibri"/>
                        </a:defRPr>
                      </a:pPr>
                      <a:r>
                        <a:t>8.650 ± 920</a:t>
                      </a:r>
                    </a:p>
                  </a:txBody>
                  <a:tcPr anchor="ctr" marL="73152" marR="73152" marT="36576" marB="36576">
                    <a:solidFill>
                      <a:srgbClr val="FFFFFF"/>
                    </a:solidFill>
                  </a:tcPr>
                </a:tc>
                <a:tc>
                  <a:txBody>
                    <a:bodyPr/>
                    <a:lstStyle/>
                    <a:p>
                      <a:pPr algn="r">
                        <a:defRPr sz="1200" b="0">
                          <a:solidFill>
                            <a:srgbClr val="333333"/>
                          </a:solidFill>
                          <a:latin typeface="Calibri"/>
                        </a:defRPr>
                      </a:pPr>
                      <a:r>
                        <a:t>+7%</a:t>
                      </a:r>
                    </a:p>
                  </a:txBody>
                  <a:tcPr anchor="ctr" marL="73152" marR="73152" marT="36576" marB="36576">
                    <a:solidFill>
                      <a:srgbClr val="FFFFFF"/>
                    </a:solidFill>
                  </a:tcPr>
                </a:tc>
                <a:tc>
                  <a:txBody>
                    <a:bodyPr/>
                    <a:lstStyle/>
                    <a:p>
                      <a:pPr algn="r">
                        <a:defRPr sz="1200" b="0">
                          <a:solidFill>
                            <a:srgbClr val="333333"/>
                          </a:solidFill>
                          <a:latin typeface="Calibri"/>
                        </a:defRPr>
                      </a:pPr>
                      <a:r>
                        <a:t>Vulnerable</a:t>
                      </a:r>
                    </a:p>
                  </a:txBody>
                  <a:tcPr anchor="ctr" marL="73152" marR="73152" marT="36576" marB="36576">
                    <a:solidFill>
                      <a:srgbClr val="FFFFFF"/>
                    </a:solidFill>
                  </a:tcPr>
                </a:tc>
                <a:tc>
                  <a:txBody>
                    <a:bodyPr/>
                    <a:lstStyle/>
                    <a:p>
                      <a:pPr algn="r">
                        <a:defRPr sz="1200" b="0">
                          <a:solidFill>
                            <a:srgbClr val="333333"/>
                          </a:solidFill>
                          <a:latin typeface="Calibri"/>
                        </a:defRPr>
                      </a:pPr>
                      <a:r>
                        <a:t>5.180 km</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Blauwal (Balaenoptera musculus)</a:t>
                      </a:r>
                    </a:p>
                  </a:txBody>
                  <a:tcPr anchor="ctr" marL="73152" marR="73152" marT="36576" marB="36576">
                    <a:solidFill>
                      <a:srgbClr val="E8EEF4"/>
                    </a:solidFill>
                  </a:tcPr>
                </a:tc>
                <a:tc>
                  <a:txBody>
                    <a:bodyPr/>
                    <a:lstStyle/>
                    <a:p>
                      <a:pPr algn="r">
                        <a:defRPr sz="1200" b="0">
                          <a:solidFill>
                            <a:srgbClr val="333333"/>
                          </a:solidFill>
                          <a:latin typeface="Calibri"/>
                        </a:defRPr>
                      </a:pPr>
                      <a:r>
                        <a:t>2.180 ± 340</a:t>
                      </a:r>
                    </a:p>
                  </a:txBody>
                  <a:tcPr anchor="ctr" marL="73152" marR="73152" marT="36576" marB="36576">
                    <a:solidFill>
                      <a:srgbClr val="E8EEF4"/>
                    </a:solidFill>
                  </a:tcPr>
                </a:tc>
                <a:tc>
                  <a:txBody>
                    <a:bodyPr/>
                    <a:lstStyle/>
                    <a:p>
                      <a:pPr algn="r">
                        <a:defRPr sz="1200" b="0">
                          <a:solidFill>
                            <a:srgbClr val="333333"/>
                          </a:solidFill>
                          <a:latin typeface="Calibri"/>
                        </a:defRPr>
                      </a:pPr>
                      <a:r>
                        <a:t>+3%</a:t>
                      </a:r>
                    </a:p>
                  </a:txBody>
                  <a:tcPr anchor="ctr" marL="73152" marR="73152" marT="36576" marB="36576">
                    <a:solidFill>
                      <a:srgbClr val="E8EEF4"/>
                    </a:solidFill>
                  </a:tcPr>
                </a:tc>
                <a:tc>
                  <a:txBody>
                    <a:bodyPr/>
                    <a:lstStyle/>
                    <a:p>
                      <a:pPr algn="r">
                        <a:defRPr sz="1200" b="0">
                          <a:solidFill>
                            <a:srgbClr val="333333"/>
                          </a:solidFill>
                          <a:latin typeface="Calibri"/>
                        </a:defRPr>
                      </a:pPr>
                      <a:r>
                        <a:t>Endangered</a:t>
                      </a:r>
                    </a:p>
                  </a:txBody>
                  <a:tcPr anchor="ctr" marL="73152" marR="73152" marT="36576" marB="36576">
                    <a:solidFill>
                      <a:srgbClr val="E8EEF4"/>
                    </a:solidFill>
                  </a:tcPr>
                </a:tc>
                <a:tc>
                  <a:txBody>
                    <a:bodyPr/>
                    <a:lstStyle/>
                    <a:p>
                      <a:pPr algn="r">
                        <a:defRPr sz="1200" b="0">
                          <a:solidFill>
                            <a:srgbClr val="333333"/>
                          </a:solidFill>
                          <a:latin typeface="Calibri"/>
                        </a:defRPr>
                      </a:pPr>
                      <a:r>
                        <a:t>7.840 km</a:t>
                      </a:r>
                    </a:p>
                  </a:txBody>
                  <a:tcPr anchor="ctr" marL="73152" marR="73152" marT="36576" marB="36576">
                    <a:solidFill>
                      <a:srgbClr val="E8EEF4"/>
                    </a:solidFill>
                  </a:tcPr>
                </a:tc>
              </a:tr>
              <a:tr h="457200">
                <a:tc>
                  <a:txBody>
                    <a:bodyPr/>
                    <a:lstStyle/>
                    <a:p>
                      <a:pPr algn="l">
                        <a:defRPr sz="1200" b="0">
                          <a:solidFill>
                            <a:srgbClr val="333333"/>
                          </a:solidFill>
                          <a:latin typeface="Calibri"/>
                        </a:defRPr>
                      </a:pPr>
                      <a:r>
                        <a:t>Zwergwal (B. acutorostrata)</a:t>
                      </a:r>
                    </a:p>
                  </a:txBody>
                  <a:tcPr anchor="ctr" marL="73152" marR="73152" marT="36576" marB="36576">
                    <a:solidFill>
                      <a:srgbClr val="FFFFFF"/>
                    </a:solidFill>
                  </a:tcPr>
                </a:tc>
                <a:tc>
                  <a:txBody>
                    <a:bodyPr/>
                    <a:lstStyle/>
                    <a:p>
                      <a:pPr algn="r">
                        <a:defRPr sz="1200" b="0">
                          <a:solidFill>
                            <a:srgbClr val="333333"/>
                          </a:solidFill>
                          <a:latin typeface="Calibri"/>
                        </a:defRPr>
                      </a:pPr>
                      <a:r>
                        <a:t>22.400 ± 3.100</a:t>
                      </a:r>
                    </a:p>
                  </a:txBody>
                  <a:tcPr anchor="ctr" marL="73152" marR="73152" marT="36576" marB="36576">
                    <a:solidFill>
                      <a:srgbClr val="FFFFFF"/>
                    </a:solidFill>
                  </a:tcPr>
                </a:tc>
                <a:tc>
                  <a:txBody>
                    <a:bodyPr/>
                    <a:lstStyle/>
                    <a:p>
                      <a:pPr algn="r">
                        <a:defRPr sz="1200" b="0">
                          <a:solidFill>
                            <a:srgbClr val="333333"/>
                          </a:solidFill>
                          <a:latin typeface="Calibri"/>
                        </a:defRPr>
                      </a:pPr>
                      <a:r>
                        <a:t>-5%</a:t>
                      </a:r>
                    </a:p>
                  </a:txBody>
                  <a:tcPr anchor="ctr" marL="73152" marR="73152" marT="36576" marB="36576">
                    <a:solidFill>
                      <a:srgbClr val="FFFFFF"/>
                    </a:solidFill>
                  </a:tcPr>
                </a:tc>
                <a:tc>
                  <a:txBody>
                    <a:bodyPr/>
                    <a:lstStyle/>
                    <a:p>
                      <a:pPr algn="r">
                        <a:defRPr sz="1200" b="0">
                          <a:solidFill>
                            <a:srgbClr val="333333"/>
                          </a:solidFill>
                          <a:latin typeface="Calibri"/>
                        </a:defRPr>
                      </a:pPr>
                      <a:r>
                        <a:t>Least Concern</a:t>
                      </a:r>
                    </a:p>
                  </a:txBody>
                  <a:tcPr anchor="ctr" marL="73152" marR="73152" marT="36576" marB="36576">
                    <a:solidFill>
                      <a:srgbClr val="FFFFFF"/>
                    </a:solidFill>
                  </a:tcPr>
                </a:tc>
                <a:tc>
                  <a:txBody>
                    <a:bodyPr/>
                    <a:lstStyle/>
                    <a:p>
                      <a:pPr algn="r">
                        <a:defRPr sz="1200" b="0">
                          <a:solidFill>
                            <a:srgbClr val="333333"/>
                          </a:solidFill>
                          <a:latin typeface="Calibri"/>
                        </a:defRPr>
                      </a:pPr>
                      <a:r>
                        <a:t>3.250 km</a:t>
                      </a:r>
                    </a:p>
                  </a:txBody>
                  <a:tcPr anchor="ctr" marL="73152" marR="73152" marT="36576" marB="36576">
                    <a:solidFill>
                      <a:srgbClr val="FFFFFF"/>
                    </a:solidFill>
                  </a:tcPr>
                </a:tc>
              </a:tr>
              <a:tr h="457200">
                <a:tc>
                  <a:txBody>
                    <a:bodyPr/>
                    <a:lstStyle/>
                    <a:p>
                      <a:pPr algn="l">
                        <a:defRPr sz="1200" b="0">
                          <a:solidFill>
                            <a:srgbClr val="333333"/>
                          </a:solidFill>
                          <a:latin typeface="Calibri"/>
                        </a:defRPr>
                      </a:pPr>
                      <a:r>
                        <a:t>Seiwal (B. borealis)</a:t>
                      </a:r>
                    </a:p>
                  </a:txBody>
                  <a:tcPr anchor="ctr" marL="73152" marR="73152" marT="36576" marB="36576">
                    <a:solidFill>
                      <a:srgbClr val="E8EEF4"/>
                    </a:solidFill>
                  </a:tcPr>
                </a:tc>
                <a:tc>
                  <a:txBody>
                    <a:bodyPr/>
                    <a:lstStyle/>
                    <a:p>
                      <a:pPr algn="r">
                        <a:defRPr sz="1200" b="0">
                          <a:solidFill>
                            <a:srgbClr val="333333"/>
                          </a:solidFill>
                          <a:latin typeface="Calibri"/>
                        </a:defRPr>
                      </a:pPr>
                      <a:r>
                        <a:t>4.700 ± 680</a:t>
                      </a:r>
                    </a:p>
                  </a:txBody>
                  <a:tcPr anchor="ctr" marL="73152" marR="73152" marT="36576" marB="36576">
                    <a:solidFill>
                      <a:srgbClr val="E8EEF4"/>
                    </a:solidFill>
                  </a:tcPr>
                </a:tc>
                <a:tc>
                  <a:txBody>
                    <a:bodyPr/>
                    <a:lstStyle/>
                    <a:p>
                      <a:pPr algn="r">
                        <a:defRPr sz="1200" b="0">
                          <a:solidFill>
                            <a:srgbClr val="333333"/>
                          </a:solidFill>
                          <a:latin typeface="Calibri"/>
                        </a:defRPr>
                      </a:pPr>
                      <a:r>
                        <a:t>+9%</a:t>
                      </a:r>
                    </a:p>
                  </a:txBody>
                  <a:tcPr anchor="ctr" marL="73152" marR="73152" marT="36576" marB="36576">
                    <a:solidFill>
                      <a:srgbClr val="E8EEF4"/>
                    </a:solidFill>
                  </a:tcPr>
                </a:tc>
                <a:tc>
                  <a:txBody>
                    <a:bodyPr/>
                    <a:lstStyle/>
                    <a:p>
                      <a:pPr algn="r">
                        <a:defRPr sz="1200" b="0">
                          <a:solidFill>
                            <a:srgbClr val="333333"/>
                          </a:solidFill>
                          <a:latin typeface="Calibri"/>
                        </a:defRPr>
                      </a:pPr>
                      <a:r>
                        <a:t>Endangered</a:t>
                      </a:r>
                    </a:p>
                  </a:txBody>
                  <a:tcPr anchor="ctr" marL="73152" marR="73152" marT="36576" marB="36576">
                    <a:solidFill>
                      <a:srgbClr val="E8EEF4"/>
                    </a:solidFill>
                  </a:tcPr>
                </a:tc>
                <a:tc>
                  <a:txBody>
                    <a:bodyPr/>
                    <a:lstStyle/>
                    <a:p>
                      <a:pPr algn="r">
                        <a:defRPr sz="1200" b="0">
                          <a:solidFill>
                            <a:srgbClr val="333333"/>
                          </a:solidFill>
                          <a:latin typeface="Calibri"/>
                        </a:defRPr>
                      </a:pPr>
                      <a:r>
                        <a:t>5.920 km</a:t>
                      </a:r>
                    </a:p>
                  </a:txBody>
                  <a:tcPr anchor="ctr" marL="73152" marR="73152" marT="36576" marB="36576">
                    <a:solidFill>
                      <a:srgbClr val="E8EEF4"/>
                    </a:solidFill>
                  </a:tcPr>
                </a:tc>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Tabelle 1: Vergleich der Populationsgrößen, Veränderungen seit 2020, IUCN-Status und mittleren Migrationsdistanzen. Die Zwergwalpopulation zeigt einen Rückgang, während alle anderen Arten Zuwächse verzeichnen.</a:t>
            </a:r>
          </a:p>
        </p:txBody>
      </p:sp>
    </p:spTree>
  </p:cSld>
  <p:clrMapOvr>
    <a:masterClrMapping/>
  </p:clrMapOvr>
  <p:transition spd="med">
    <p:zoom/>
  </p:transition>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Populationsgrößen der Großwalarten (2024/2025)</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Balkendiagramm der Populationsgrößen der fünf Großwalarten im Nordatlantik. Der Zwergwal weist die größte Population auf, während der Blauwal die kleinste Population hat.</a:t>
            </a:r>
          </a:p>
        </p:txBody>
      </p:sp>
    </p:spTree>
  </p:cSld>
  <p:clrMapOvr>
    <a:masterClrMapping/>
  </p:clrMapOvr>
  <p:transition spd="med">
    <p:zoom/>
  </p:transition>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2F6FA"/>
        </a:solidFill>
        <a:effectLst/>
      </p:bgPr>
    </p:bg>
    <p:spTree>
      <p:nvGrpSpPr>
        <p:cNvPr id="1" name=""/>
        <p:cNvGrpSpPr/>
        <p:nvPr/>
      </p:nvGrpSpPr>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2"/>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65A4C9"/>
          </a:solidFill>
          <a:ln>
            <a:noFill/>
          </a:ln>
        </p:spPr>
        <p:style>
          <a:lnRef idx="1">
            <a:schemeClr val="accent1"/>
          </a:lnRef>
          <a:fillRef idx="3">
            <a:schemeClr val="accent1"/>
          </a:fillRef>
          <a:effectRef idx="2">
            <a:schemeClr val="accent1"/>
          </a:effectRef>
          <a:fontRef idx="minor">
            <a:schemeClr val="lt1"/>
          </a:fontRef>
        </p:style>
        <p:txBody>
          <a:bodyPr rtlCol="0" anchor="ctr" wrap="square" lIns="640080" tIns="182880"/>
          <a:lstStyle/>
          <a:p>
            <a:pPr algn="l">
              <a:defRPr sz="2800" b="1">
                <a:solidFill>
                  <a:srgbClr val="FFFFFF"/>
                </a:solidFill>
                <a:latin typeface="Calibri"/>
              </a:defRPr>
            </a:pPr>
            <a:r>
              <a:t>Veränderung der Populationsgrößen seit 2020</a:t>
            </a:r>
          </a:p>
        </p:txBody>
      </p:sp>
      <p:sp>
        <p:nvSpPr>
          <p:cNvPr id="5" name="Rectangle 4"/>
          <p:cNvSpPr/>
          <p:nvPr/>
        </p:nvSpPr>
        <p:spPr>
          <a:xfrm>
            <a:off x="0" y="1005840"/>
            <a:ext cx="12191695" cy="38100"/>
          </a:xfrm>
          <a:prstGeom prst="rect">
            <a:avLst/>
          </a:prstGeom>
          <a:solidFill>
            <a:srgbClr val="DE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r:id="rId4"/>
          </a:graphicData>
        </a:graphic>
      </p:graphicFrame>
      <p:sp>
        <p:nvSpPr>
          <p:cNvPr id="7" name="TextBox 6"/>
          <p:cNvSpPr txBox="1"/>
          <p:nvPr/>
        </p:nvSpPr>
        <p:spPr>
          <a:xfrm>
            <a:off x="7619695" y="5120640"/>
            <a:ext cx="3474720" cy="320040"/>
          </a:xfrm>
          <a:prstGeom prst="rect">
            <a:avLst/>
          </a:prstGeom>
          <a:noFill/>
        </p:spPr>
        <p:txBody>
          <a:bodyPr wrap="none">
            <a:spAutoFit/>
          </a:bodyPr>
          <a:lstStyle/>
          <a:p>
            <a:pPr algn="r">
              <a:defRPr sz="1100" b="1">
                <a:solidFill>
                  <a:srgbClr val="C0392B"/>
                </a:solidFill>
                <a:latin typeface="Calibri"/>
              </a:defRPr>
            </a:pPr>
            <a:r>
              <a:t>Keine Veränderung</a:t>
            </a:r>
          </a:p>
        </p:txBody>
      </p:sp>
      <p:sp>
        <p:nvSpPr>
          <p:cNvPr id="8" name="TextBox 7"/>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Balkendiagramm der prozentualen Veränderung der Populationsgrößen seit 2020. Der Zwergwal ist die einzige Art mit einem Rückgang.</a:t>
            </a:r>
          </a:p>
        </p:txBody>
      </p:sp>
    </p:spTree>
  </p:cSld>
  <p:clrMapOvr>
    <a:masterClrMapping/>
  </p:clrMapOvr>
  <p:transition spd="med">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